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655" r:id="rId3"/>
    <p:sldId id="659" r:id="rId4"/>
    <p:sldId id="668" r:id="rId5"/>
    <p:sldId id="669" r:id="rId6"/>
    <p:sldId id="677" r:id="rId7"/>
    <p:sldId id="639" r:id="rId8"/>
    <p:sldId id="678" r:id="rId9"/>
    <p:sldId id="680" r:id="rId10"/>
    <p:sldId id="681" r:id="rId11"/>
    <p:sldId id="679" r:id="rId12"/>
    <p:sldId id="682" r:id="rId13"/>
    <p:sldId id="690" r:id="rId14"/>
    <p:sldId id="692" r:id="rId15"/>
    <p:sldId id="683" r:id="rId16"/>
    <p:sldId id="640" r:id="rId17"/>
    <p:sldId id="684" r:id="rId18"/>
    <p:sldId id="685" r:id="rId19"/>
    <p:sldId id="686" r:id="rId20"/>
    <p:sldId id="687" r:id="rId21"/>
    <p:sldId id="691" r:id="rId22"/>
    <p:sldId id="688" r:id="rId23"/>
    <p:sldId id="689" r:id="rId24"/>
    <p:sldId id="697" r:id="rId25"/>
    <p:sldId id="694" r:id="rId26"/>
    <p:sldId id="698" r:id="rId27"/>
    <p:sldId id="700" r:id="rId28"/>
    <p:sldId id="600" r:id="rId29"/>
    <p:sldId id="573" r:id="rId30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99FF"/>
    <a:srgbClr val="3333CC"/>
    <a:srgbClr val="333333"/>
    <a:srgbClr val="00CC99"/>
    <a:srgbClr val="1C1C1C"/>
    <a:srgbClr val="FFFF00"/>
    <a:srgbClr val="FFCC00"/>
    <a:srgbClr val="DDDDDD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07" autoAdjust="0"/>
  </p:normalViewPr>
  <p:slideViewPr>
    <p:cSldViewPr snapToGrid="0">
      <p:cViewPr>
        <p:scale>
          <a:sx n="60" d="100"/>
          <a:sy n="60" d="100"/>
        </p:scale>
        <p:origin x="-1973" y="-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6.wmf"/><Relationship Id="rId1" Type="http://schemas.openxmlformats.org/officeDocument/2006/relationships/image" Target="../media/image15.w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6.wmf"/><Relationship Id="rId7" Type="http://schemas.openxmlformats.org/officeDocument/2006/relationships/image" Target="../media/image2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1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fld id="{C91559F1-9CA5-42E3-9335-CB6ED3C11EE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795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fld id="{2087D909-819D-4869-B73C-D9EAB471A68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368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7363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7039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112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51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112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112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112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4707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06495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54001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71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89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81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15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588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6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86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87D909-819D-4869-B73C-D9EAB471A68C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91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6A760-0B08-4880-8674-658B72025A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38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A70F-5972-4165-AB70-BACD8643717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12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C46E-30C9-4330-82E9-1C1C8708F33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29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F3CE-8957-4973-A360-F3F820840C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8156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2EC8-F5DC-49C0-A0C0-4AAAC0B0670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215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909F-A73F-43B4-A775-22BC04F68F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266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9179-C621-43DB-9A59-135F4FA41A8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09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9156-19C9-486E-AEA1-E3D3B973CD5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297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9248-EE0E-4728-9101-9979417736F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57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BDC1-6627-411C-BEFD-BE46D930CB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0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EBC5B-ABCF-445C-8992-420943409D0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89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865F-EF2F-456B-BD12-1F9590C5CB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34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0C0BA-95D3-4F46-981D-A0F71BC0ED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479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8580-5F92-41C9-845C-B55A744F18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904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8963" y="6175375"/>
            <a:ext cx="41084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Recent Results on MMSE for Sparse                                      Representation Modeling</a:t>
            </a:r>
          </a:p>
          <a:p>
            <a:pPr>
              <a:defRPr/>
            </a:pPr>
            <a:r>
              <a:rPr lang="en-US"/>
              <a:t>By: Michael Elad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3588" y="6238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408E15E-D0A4-46C5-9512-F2D8EC36864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8679" name="Picture 16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151563"/>
            <a:ext cx="5238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7.png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46.png"/><Relationship Id="rId9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4.png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3776133"/>
            <a:ext cx="5435070" cy="2147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7150" y="79375"/>
            <a:ext cx="9144000" cy="207645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Calibri" pitchFamily="34" charset="0"/>
                <a:cs typeface="Calibri" pitchFamily="34" charset="0"/>
              </a:rPr>
              <a:t>K-SVD Dictionary-Learning for 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        Analysis </a:t>
            </a:r>
            <a:r>
              <a:rPr lang="en-US" sz="4000" b="1" dirty="0">
                <a:latin typeface="Calibri" pitchFamily="34" charset="0"/>
                <a:cs typeface="Calibri" pitchFamily="34" charset="0"/>
              </a:rPr>
              <a:t>Sparse Models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330" y="2060040"/>
            <a:ext cx="5410200" cy="167005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Michael Elad</a:t>
            </a:r>
          </a:p>
          <a:p>
            <a:pPr algn="l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 The Computer Science Department</a:t>
            </a:r>
          </a:p>
          <a:p>
            <a:pPr algn="l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 The Technion – Israel Institute of technology</a:t>
            </a:r>
          </a:p>
          <a:p>
            <a:pPr algn="l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 Haifa 32000, Israel</a:t>
            </a:r>
          </a:p>
          <a:p>
            <a:pPr algn="l" eaLnBrk="1" hangingPunct="1"/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-4083" y="2076450"/>
            <a:ext cx="914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120"/>
          <p:cNvSpPr txBox="1">
            <a:spLocks noChangeArrowheads="1"/>
          </p:cNvSpPr>
          <p:nvPr/>
        </p:nvSpPr>
        <p:spPr bwMode="auto">
          <a:xfrm>
            <a:off x="169863" y="4601894"/>
            <a:ext cx="624545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SPARS11 Workshop: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Signal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Processing with Adaptive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Sparse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Structured Representations</a:t>
            </a:r>
          </a:p>
          <a:p>
            <a:pPr algn="l"/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June 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27-30, 2011 - Edinburgh, (Scotland, UK)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61314" y="1095375"/>
            <a:ext cx="2819422" cy="4541467"/>
            <a:chOff x="6161314" y="1095375"/>
            <a:chExt cx="2819422" cy="4541467"/>
          </a:xfrm>
        </p:grpSpPr>
        <p:sp>
          <p:nvSpPr>
            <p:cNvPr id="29704" name="Text Box 14"/>
            <p:cNvSpPr txBox="1">
              <a:spLocks noChangeArrowheads="1"/>
            </p:cNvSpPr>
            <p:nvPr/>
          </p:nvSpPr>
          <p:spPr bwMode="auto">
            <a:xfrm>
              <a:off x="6835775" y="1095375"/>
              <a:ext cx="6270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*</a:t>
              </a:r>
            </a:p>
          </p:txBody>
        </p:sp>
        <p:sp>
          <p:nvSpPr>
            <p:cNvPr id="29705" name="Text Box 7"/>
            <p:cNvSpPr txBox="1">
              <a:spLocks noChangeArrowheads="1"/>
            </p:cNvSpPr>
            <p:nvPr/>
          </p:nvSpPr>
          <p:spPr bwMode="auto">
            <a:xfrm>
              <a:off x="6161314" y="2251300"/>
              <a:ext cx="2819422" cy="3385542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Joint work with </a:t>
              </a:r>
            </a:p>
            <a:p>
              <a:pPr eaLnBrk="1" hangingPunct="1"/>
              <a:endPara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eaLnBrk="1" hangingPunct="1"/>
              <a:endParaRPr lang="en-US" sz="1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l" eaLnBrk="1" hangingPunct="1"/>
              <a:endParaRPr lang="en-US" sz="18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Ron Rubinstein</a:t>
              </a:r>
            </a:p>
            <a:p>
              <a:pPr eaLnBrk="1" hangingPunct="1"/>
              <a:endParaRPr lang="en-US" sz="1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eaLnBrk="1" hangingPunct="1"/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29712" name="Picture 16" descr="http://t1.gstatic.com/images?q=tbn:ANd9GcQRlun0CuN_e9GC2IBhIdubO4tHWza6SWDR1DGku1kCtZMzddmezQ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000" y="2710879"/>
              <a:ext cx="1162050" cy="154305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6212116" y="4537026"/>
            <a:ext cx="26928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</a:p>
          <a:p>
            <a:pPr eaLnBrk="1" hangingPunct="1"/>
            <a:endParaRPr lang="en-US" sz="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Remi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Gribonval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Mark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Plumbley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Mike Davies,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Sangnam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Nam, Boaz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Ophir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, Nancy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Bertin</a:t>
            </a:r>
            <a:endParaRPr lang="en-US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D05393-61E0-48FB-8544-AE22D8C7AA8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</a:t>
            </a:r>
            <a:r>
              <a:rPr lang="en-US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UoS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75324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d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96828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273136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p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98237944"/>
              </p:ext>
            </p:extLst>
          </p:nvPr>
        </p:nvGraphicFramePr>
        <p:xfrm>
          <a:off x="6867158" y="3659918"/>
          <a:ext cx="581025" cy="644525"/>
        </p:xfrm>
        <a:graphic>
          <a:graphicData uri="http://schemas.openxmlformats.org/presentationml/2006/ole">
            <p:oleObj spid="_x0000_s54459" name="Equation" r:id="rId4" imgW="152280" imgH="152280" progId="Equation.DSMT4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96829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38677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  <a:endParaRPr lang="en-US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96829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21983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96201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9825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24042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70282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72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9585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32016054"/>
              </p:ext>
            </p:extLst>
          </p:nvPr>
        </p:nvGraphicFramePr>
        <p:xfrm>
          <a:off x="8592045" y="3375030"/>
          <a:ext cx="361950" cy="847725"/>
        </p:xfrm>
        <a:graphic>
          <a:graphicData uri="http://schemas.openxmlformats.org/presentationml/2006/ole">
            <p:oleObj spid="_x0000_s54460" name="Equation" r:id="rId5" imgW="101520" imgH="215640" progId="Equation.DSMT4">
              <p:embed/>
            </p:oleObj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96829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8487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73100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93598396"/>
              </p:ext>
            </p:extLst>
          </p:nvPr>
        </p:nvGraphicFramePr>
        <p:xfrm>
          <a:off x="7856766" y="2636712"/>
          <a:ext cx="279400" cy="661988"/>
        </p:xfrm>
        <a:graphic>
          <a:graphicData uri="http://schemas.openxmlformats.org/presentationml/2006/ole">
            <p:oleObj spid="_x0000_s54461" name="Equation" r:id="rId6" imgW="114120" imgH="215640" progId="Equation.DSMT4">
              <p:embed/>
            </p:oleObj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840258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signals, just like synthesis ones,                                                               belong to a union of subspaces: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Example: p=m=2d: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Synthesis: k=1 (one atom) – there are 2d subspaces of dimensionality 1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Analysis:   =d-1 leads to       &gt;&gt;O(2</a:t>
            </a:r>
            <a:r>
              <a:rPr lang="en-US" sz="1800" baseline="30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subspaces of dimensionality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50439" y="1779325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=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4470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5430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2507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3445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1560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4174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1029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8040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2194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60164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876520"/>
              </p:ext>
            </p:extLst>
          </p:nvPr>
        </p:nvGraphicFramePr>
        <p:xfrm>
          <a:off x="619338" y="2049857"/>
          <a:ext cx="5205729" cy="275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862"/>
                <a:gridCol w="1143000"/>
                <a:gridCol w="1176867"/>
              </a:tblGrid>
              <a:tr h="705628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Synthesis Signals 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Analysis Signals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295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What is the Subspace Dimension: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k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    d-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How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Many 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Subspaces: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Who are those Subspaces: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u="sng" baseline="0" dirty="0" smtClean="0">
                        <a:latin typeface="Calibri" pitchFamily="34" charset="0"/>
                        <a:cs typeface="Calibri" pitchFamily="34" charset="0"/>
                        <a:sym typeface="Symbol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0190786"/>
              </p:ext>
            </p:extLst>
          </p:nvPr>
        </p:nvGraphicFramePr>
        <p:xfrm>
          <a:off x="5186484" y="2811721"/>
          <a:ext cx="166474" cy="245212"/>
        </p:xfrm>
        <a:graphic>
          <a:graphicData uri="http://schemas.openxmlformats.org/presentationml/2006/ole">
            <p:oleObj spid="_x0000_s54462" name="Equation" r:id="rId7" imgW="114120" imgH="1648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9777976"/>
              </p:ext>
            </p:extLst>
          </p:nvPr>
        </p:nvGraphicFramePr>
        <p:xfrm>
          <a:off x="3880910" y="3418313"/>
          <a:ext cx="390525" cy="627063"/>
        </p:xfrm>
        <a:graphic>
          <a:graphicData uri="http://schemas.openxmlformats.org/presentationml/2006/ole">
            <p:oleObj spid="_x0000_s54463" name="Equation" r:id="rId8" imgW="304560" imgH="4824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83901681"/>
              </p:ext>
            </p:extLst>
          </p:nvPr>
        </p:nvGraphicFramePr>
        <p:xfrm>
          <a:off x="5035550" y="3418605"/>
          <a:ext cx="342900" cy="627063"/>
        </p:xfrm>
        <a:graphic>
          <a:graphicData uri="http://schemas.openxmlformats.org/presentationml/2006/ole">
            <p:oleObj spid="_x0000_s54464" name="Equation" r:id="rId9" imgW="266400" imgH="4824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25667934"/>
              </p:ext>
            </p:extLst>
          </p:nvPr>
        </p:nvGraphicFramePr>
        <p:xfrm>
          <a:off x="3711575" y="4269505"/>
          <a:ext cx="796925" cy="330200"/>
        </p:xfrm>
        <a:graphic>
          <a:graphicData uri="http://schemas.openxmlformats.org/presentationml/2006/ole">
            <p:oleObj spid="_x0000_s54465" name="Equation" r:id="rId10" imgW="622080" imgH="2538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7621064"/>
              </p:ext>
            </p:extLst>
          </p:nvPr>
        </p:nvGraphicFramePr>
        <p:xfrm>
          <a:off x="4757738" y="4243576"/>
          <a:ext cx="927100" cy="330200"/>
        </p:xfrm>
        <a:graphic>
          <a:graphicData uri="http://schemas.openxmlformats.org/presentationml/2006/ole">
            <p:oleObj spid="_x0000_s54466" name="Equation" r:id="rId11" imgW="723600" imgH="2538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80193310"/>
              </p:ext>
            </p:extLst>
          </p:nvPr>
        </p:nvGraphicFramePr>
        <p:xfrm>
          <a:off x="1814890" y="5700483"/>
          <a:ext cx="169537" cy="247980"/>
        </p:xfrm>
        <a:graphic>
          <a:graphicData uri="http://schemas.openxmlformats.org/presentationml/2006/ole">
            <p:oleObj spid="_x0000_s54467" name="Equation" r:id="rId12" imgW="114120" imgH="164880" progId="Equation.DSMT4">
              <p:embed/>
            </p:oleObj>
          </a:graphicData>
        </a:graphic>
      </p:graphicFrame>
      <p:sp>
        <p:nvSpPr>
          <p:cNvPr id="14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449717" y="2787386"/>
            <a:ext cx="5462962" cy="61748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49717" y="3400489"/>
            <a:ext cx="5462962" cy="69924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49717" y="4106664"/>
            <a:ext cx="5462962" cy="74244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3906040"/>
              </p:ext>
            </p:extLst>
          </p:nvPr>
        </p:nvGraphicFramePr>
        <p:xfrm>
          <a:off x="3208876" y="5706532"/>
          <a:ext cx="299050" cy="311675"/>
        </p:xfrm>
        <a:graphic>
          <a:graphicData uri="http://schemas.openxmlformats.org/presentationml/2006/ole">
            <p:oleObj spid="_x0000_s54468" name="Equation" r:id="rId13" imgW="46980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85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135" grpId="0" animBg="1"/>
      <p:bldP spid="136" grpId="0" animBg="1"/>
      <p:bldP spid="1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11</a:t>
            </a:fld>
            <a:endParaRPr lang="en-US" sz="12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Pursuit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256768"/>
            <a:ext cx="8564033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undamental problem: Given the noisy measurements,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recover the clean signal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– This is a denoising task.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goal can be posed as: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is a (NP-) hard  problem, just as in the synthesis case (and even harder!!!)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can approximate its solution by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L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replacing L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0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(BP-analysis)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Greedy methods (OMP, …), and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Hybrid methods (IHT, SP, </a:t>
            </a:r>
            <a:r>
              <a:rPr lang="en-US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CoSaMP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, …).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studies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should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provide guarantees for the success of these techniques, typically depending on the co-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and properties of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599286" name="Object 24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8712604"/>
              </p:ext>
            </p:extLst>
          </p:nvPr>
        </p:nvGraphicFramePr>
        <p:xfrm>
          <a:off x="1717675" y="1662640"/>
          <a:ext cx="5097463" cy="508000"/>
        </p:xfrm>
        <a:graphic>
          <a:graphicData uri="http://schemas.openxmlformats.org/presentationml/2006/ole">
            <p:oleObj spid="_x0000_s38158" name="Equation" r:id="rId4" imgW="2806560" imgH="279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96084230"/>
              </p:ext>
            </p:extLst>
          </p:nvPr>
        </p:nvGraphicFramePr>
        <p:xfrm>
          <a:off x="3656013" y="2537353"/>
          <a:ext cx="3967162" cy="668337"/>
        </p:xfrm>
        <a:graphic>
          <a:graphicData uri="http://schemas.openxmlformats.org/presentationml/2006/ole">
            <p:oleObj spid="_x0000_s38159" name="Equation" r:id="rId5" imgW="2184120" imgH="368280" progId="Equation.DSMT4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</p:spTree>
    <p:extLst>
      <p:ext uri="{BB962C8B-B14F-4D97-AF65-F5344CB8AC3E}">
        <p14:creationId xmlns="" xmlns:p14="http://schemas.microsoft.com/office/powerpoint/2010/main" val="19524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12</a:t>
            </a:fld>
            <a:endParaRPr lang="en-US" sz="12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Backward Greedy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>
            <a:off x="3178629" y="3487783"/>
            <a:ext cx="2514146" cy="1940832"/>
          </a:xfrm>
          <a:custGeom>
            <a:avLst/>
            <a:gdLst>
              <a:gd name="T0" fmla="*/ 2147483647 w 1573"/>
              <a:gd name="T1" fmla="*/ 2147483647 h 1267"/>
              <a:gd name="T2" fmla="*/ 0 w 1573"/>
              <a:gd name="T3" fmla="*/ 2147483647 h 1267"/>
              <a:gd name="T4" fmla="*/ 0 w 1573"/>
              <a:gd name="T5" fmla="*/ 0 h 1267"/>
              <a:gd name="T6" fmla="*/ 0 60000 65536"/>
              <a:gd name="T7" fmla="*/ 0 60000 65536"/>
              <a:gd name="T8" fmla="*/ 0 60000 65536"/>
              <a:gd name="T9" fmla="*/ 0 w 1573"/>
              <a:gd name="T10" fmla="*/ 0 h 1267"/>
              <a:gd name="T11" fmla="*/ 1573 w 1573"/>
              <a:gd name="T12" fmla="*/ 1267 h 1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3" h="1267">
                <a:moveTo>
                  <a:pt x="1573" y="1267"/>
                </a:moveTo>
                <a:lnTo>
                  <a:pt x="0" y="1267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V="1">
            <a:off x="6926263" y="5431790"/>
            <a:ext cx="9159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095754" y="2431414"/>
            <a:ext cx="4611688" cy="1818369"/>
          </a:xfrm>
          <a:prstGeom prst="rect">
            <a:avLst/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09563" y="2431415"/>
            <a:ext cx="1947862" cy="1701800"/>
          </a:xfrm>
          <a:prstGeom prst="rect">
            <a:avLst/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2519393"/>
              </p:ext>
            </p:extLst>
          </p:nvPr>
        </p:nvGraphicFramePr>
        <p:xfrm>
          <a:off x="4212167" y="2474617"/>
          <a:ext cx="4244450" cy="1615395"/>
        </p:xfrm>
        <a:graphic>
          <a:graphicData uri="http://schemas.openxmlformats.org/presentationml/2006/ole">
            <p:oleObj spid="_x0000_s41588" name="Equation" r:id="rId4" imgW="2336760" imgH="888840" progId="Equation.DSMT4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8137642"/>
              </p:ext>
            </p:extLst>
          </p:nvPr>
        </p:nvGraphicFramePr>
        <p:xfrm>
          <a:off x="458008" y="2932440"/>
          <a:ext cx="1650971" cy="953749"/>
        </p:xfrm>
        <a:graphic>
          <a:graphicData uri="http://schemas.openxmlformats.org/presentationml/2006/ole">
            <p:oleObj spid="_x0000_s41589" name="Equation" r:id="rId5" imgW="838080" imgH="482400" progId="Equation.DSMT4">
              <p:embed/>
            </p:oleObj>
          </a:graphicData>
        </a:graphic>
      </p:graphicFrame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5556250" y="4982528"/>
            <a:ext cx="1382713" cy="904875"/>
            <a:chOff x="3500" y="3130"/>
            <a:chExt cx="871" cy="570"/>
          </a:xfrm>
        </p:grpSpPr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3500" y="3130"/>
              <a:ext cx="871" cy="570"/>
            </a:xfrm>
            <a:prstGeom prst="diamond">
              <a:avLst/>
            </a:prstGeom>
            <a:solidFill>
              <a:srgbClr val="33333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49183458"/>
                </p:ext>
              </p:extLst>
            </p:nvPr>
          </p:nvGraphicFramePr>
          <p:xfrm>
            <a:off x="3730" y="3263"/>
            <a:ext cx="438" cy="249"/>
          </p:xfrm>
          <a:graphic>
            <a:graphicData uri="http://schemas.openxmlformats.org/presentationml/2006/ole">
              <p:oleObj spid="_x0000_s41590" name="Equation" r:id="rId6" imgW="291960" imgH="164880" progId="Equation.DSMT4">
                <p:embed/>
              </p:oleObj>
            </a:graphicData>
          </a:graphic>
        </p:graphicFrame>
      </p:grpSp>
      <p:graphicFrame>
        <p:nvGraphicFramePr>
          <p:cNvPr id="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8659566"/>
              </p:ext>
            </p:extLst>
          </p:nvPr>
        </p:nvGraphicFramePr>
        <p:xfrm>
          <a:off x="2670363" y="3122545"/>
          <a:ext cx="996534" cy="341312"/>
        </p:xfrm>
        <a:graphic>
          <a:graphicData uri="http://schemas.openxmlformats.org/presentationml/2006/ole">
            <p:oleObj spid="_x0000_s41591" name="Equation" r:id="rId7" imgW="444240" imgH="152280" progId="Equation.DSMT4">
              <p:embed/>
            </p:oleObj>
          </a:graphicData>
        </a:graphic>
      </p:graphicFrame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69875" y="2471103"/>
            <a:ext cx="20748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Initialization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2249488" y="3298190"/>
            <a:ext cx="406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3681417" y="3299778"/>
            <a:ext cx="406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rot="5400000">
            <a:off x="5880439" y="4616156"/>
            <a:ext cx="73274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7847013" y="5230178"/>
            <a:ext cx="914400" cy="406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Stop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013575" y="5111115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Yes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876800" y="5087303"/>
            <a:ext cx="563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No</a:t>
            </a:r>
          </a:p>
        </p:txBody>
      </p:sp>
      <p:grpSp>
        <p:nvGrpSpPr>
          <p:cNvPr id="32" name="Group 33"/>
          <p:cNvGrpSpPr>
            <a:grpSpLocks/>
          </p:cNvGrpSpPr>
          <p:nvPr/>
        </p:nvGrpSpPr>
        <p:grpSpPr bwMode="auto">
          <a:xfrm>
            <a:off x="372526" y="1279525"/>
            <a:ext cx="8466138" cy="723900"/>
            <a:chOff x="536" y="806"/>
            <a:chExt cx="4653" cy="456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36" y="806"/>
              <a:ext cx="4653" cy="45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565" y="806"/>
              <a:ext cx="321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BG finds </a:t>
              </a: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one </a:t>
              </a: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row </a:t>
              </a: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at a time </a:t>
              </a: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from                         </a:t>
              </a: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  <a:sym typeface="Symbol"/>
                </a:rPr>
                <a:t> </a:t>
              </a: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for </a:t>
              </a:r>
              <a:r>
                <a:rPr lang="en-US" sz="2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approximating the solution of 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39975702"/>
              </p:ext>
            </p:extLst>
          </p:nvPr>
        </p:nvGraphicFramePr>
        <p:xfrm>
          <a:off x="4769108" y="1307306"/>
          <a:ext cx="3967162" cy="668338"/>
        </p:xfrm>
        <a:graphic>
          <a:graphicData uri="http://schemas.openxmlformats.org/presentationml/2006/ole">
            <p:oleObj spid="_x0000_s41592" name="Equation" r:id="rId8" imgW="2184120" imgH="368280" progId="Equation.DSMT4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28111" y="2037293"/>
            <a:ext cx="8887778" cy="3862596"/>
          </a:xfrm>
          <a:prstGeom prst="rect">
            <a:avLst/>
          </a:prstGeom>
          <a:solidFill>
            <a:schemeClr val="tx1">
              <a:alpha val="7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805" y="2128741"/>
            <a:ext cx="489577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Variations and Improvements: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Gram-Schmidt applied to the accumulated rows speeds-up the algorithm.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 exhaustive alternative,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xBG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can be used, where per each candidate row we test the decay in the projection energy and choose the smallest of them as the next row.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One could think of a forward alternative that detects the non-zero rows (GAP) – talk with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Sangnam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71820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0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4" grpId="0" animBg="1"/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13</a:t>
            </a:fld>
            <a:endParaRPr lang="en-US" sz="12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Low-Spark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180568"/>
            <a:ext cx="562159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What if spark(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baseline="30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)&lt;&lt;d ?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For example: a TV-like operator for image-patches of size 6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6 pixels (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size is 7236)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Here are analysis-signals generated for co-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  ) of 32: </a:t>
            </a:r>
          </a:p>
          <a:p>
            <a:pPr marL="0" indent="0" algn="l" eaLnBrk="1" hangingPunct="1">
              <a:spcBef>
                <a:spcPct val="50000"/>
              </a:spcBef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endPara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Their true co-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is higher – see graph: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 such a case we may consider </a:t>
            </a:r>
            <a:endParaRPr lang="en-US" sz="1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More info: 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S. Nam, M.E. Davies, M. Elad, and R. </a:t>
            </a:r>
            <a:r>
              <a:rPr lang="en-US" sz="16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endParaRPr lang="en-US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270" y="1303255"/>
            <a:ext cx="1046864" cy="209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14696710"/>
              </p:ext>
            </p:extLst>
          </p:nvPr>
        </p:nvGraphicFramePr>
        <p:xfrm>
          <a:off x="5576412" y="1287288"/>
          <a:ext cx="2212975" cy="2125662"/>
        </p:xfrm>
        <a:graphic>
          <a:graphicData uri="http://schemas.openxmlformats.org/presentationml/2006/ole">
            <p:oleObj spid="_x0000_s45790" name="Equation" r:id="rId5" imgW="1218960" imgH="1168200" progId="Equation.DSMT4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6247766" y="2349934"/>
            <a:ext cx="11125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99589" name="Group 599588"/>
          <p:cNvGrpSpPr/>
          <p:nvPr/>
        </p:nvGrpSpPr>
        <p:grpSpPr>
          <a:xfrm>
            <a:off x="5228432" y="3448844"/>
            <a:ext cx="3693797" cy="2562741"/>
            <a:chOff x="5228432" y="3448844"/>
            <a:chExt cx="3693797" cy="2562741"/>
          </a:xfrm>
        </p:grpSpPr>
        <p:sp>
          <p:nvSpPr>
            <p:cNvPr id="599402" name="AutoShape 229"/>
            <p:cNvSpPr>
              <a:spLocks noChangeAspect="1" noChangeArrowheads="1" noTextEdit="1"/>
            </p:cNvSpPr>
            <p:nvPr/>
          </p:nvSpPr>
          <p:spPr bwMode="auto">
            <a:xfrm>
              <a:off x="5228432" y="3448844"/>
              <a:ext cx="3371850" cy="2528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599403" name="Group 431"/>
            <p:cNvGrpSpPr>
              <a:grpSpLocks/>
            </p:cNvGrpSpPr>
            <p:nvPr/>
          </p:nvGrpSpPr>
          <p:grpSpPr bwMode="auto">
            <a:xfrm>
              <a:off x="6091716" y="3563938"/>
              <a:ext cx="2830513" cy="2230438"/>
              <a:chOff x="1437" y="1868"/>
              <a:chExt cx="1783" cy="1405"/>
            </a:xfrm>
          </p:grpSpPr>
          <p:sp>
            <p:nvSpPr>
              <p:cNvPr id="599417" name="Rectangle 231"/>
              <p:cNvSpPr>
                <a:spLocks noChangeArrowheads="1"/>
              </p:cNvSpPr>
              <p:nvPr/>
            </p:nvSpPr>
            <p:spPr bwMode="auto">
              <a:xfrm>
                <a:off x="1542" y="1897"/>
                <a:ext cx="1644" cy="1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18" name="Rectangle 232"/>
              <p:cNvSpPr>
                <a:spLocks noChangeArrowheads="1"/>
              </p:cNvSpPr>
              <p:nvPr/>
            </p:nvSpPr>
            <p:spPr bwMode="auto">
              <a:xfrm>
                <a:off x="1542" y="1897"/>
                <a:ext cx="1644" cy="129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19" name="Line 233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0" name="Line 234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1" name="Line 235"/>
              <p:cNvSpPr>
                <a:spLocks noChangeShapeType="1"/>
              </p:cNvSpPr>
              <p:nvPr/>
            </p:nvSpPr>
            <p:spPr bwMode="auto">
              <a:xfrm flipV="1">
                <a:off x="3186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2" name="Line 236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3" name="Line 237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0" name="Line 238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1" name="Line 239"/>
              <p:cNvSpPr>
                <a:spLocks noChangeShapeType="1"/>
              </p:cNvSpPr>
              <p:nvPr/>
            </p:nvSpPr>
            <p:spPr bwMode="auto">
              <a:xfrm flipV="1">
                <a:off x="1542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2" name="Line 240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4" name="Rectangle 241"/>
              <p:cNvSpPr>
                <a:spLocks noChangeArrowheads="1"/>
              </p:cNvSpPr>
              <p:nvPr/>
            </p:nvSpPr>
            <p:spPr bwMode="auto">
              <a:xfrm>
                <a:off x="1529" y="3205"/>
                <a:ext cx="3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85" name="Line 242"/>
              <p:cNvSpPr>
                <a:spLocks noChangeShapeType="1"/>
              </p:cNvSpPr>
              <p:nvPr/>
            </p:nvSpPr>
            <p:spPr bwMode="auto">
              <a:xfrm flipV="1">
                <a:off x="1744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6" name="Line 243"/>
              <p:cNvSpPr>
                <a:spLocks noChangeShapeType="1"/>
              </p:cNvSpPr>
              <p:nvPr/>
            </p:nvSpPr>
            <p:spPr bwMode="auto">
              <a:xfrm>
                <a:off x="1744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7" name="Rectangle 244"/>
              <p:cNvSpPr>
                <a:spLocks noChangeArrowheads="1"/>
              </p:cNvSpPr>
              <p:nvPr/>
            </p:nvSpPr>
            <p:spPr bwMode="auto">
              <a:xfrm>
                <a:off x="1715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88" name="Line 245"/>
              <p:cNvSpPr>
                <a:spLocks noChangeShapeType="1"/>
              </p:cNvSpPr>
              <p:nvPr/>
            </p:nvSpPr>
            <p:spPr bwMode="auto">
              <a:xfrm flipV="1">
                <a:off x="1950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89" name="Line 246"/>
              <p:cNvSpPr>
                <a:spLocks noChangeShapeType="1"/>
              </p:cNvSpPr>
              <p:nvPr/>
            </p:nvSpPr>
            <p:spPr bwMode="auto">
              <a:xfrm>
                <a:off x="1950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0" name="Rectangle 247"/>
              <p:cNvSpPr>
                <a:spLocks noChangeArrowheads="1"/>
              </p:cNvSpPr>
              <p:nvPr/>
            </p:nvSpPr>
            <p:spPr bwMode="auto">
              <a:xfrm>
                <a:off x="1921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1" name="Line 248"/>
              <p:cNvSpPr>
                <a:spLocks noChangeShapeType="1"/>
              </p:cNvSpPr>
              <p:nvPr/>
            </p:nvSpPr>
            <p:spPr bwMode="auto">
              <a:xfrm flipV="1">
                <a:off x="2156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2" name="Line 249"/>
              <p:cNvSpPr>
                <a:spLocks noChangeShapeType="1"/>
              </p:cNvSpPr>
              <p:nvPr/>
            </p:nvSpPr>
            <p:spPr bwMode="auto">
              <a:xfrm>
                <a:off x="2156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3" name="Rectangle 250"/>
              <p:cNvSpPr>
                <a:spLocks noChangeArrowheads="1"/>
              </p:cNvSpPr>
              <p:nvPr/>
            </p:nvSpPr>
            <p:spPr bwMode="auto">
              <a:xfrm>
                <a:off x="2127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4" name="Line 251"/>
              <p:cNvSpPr>
                <a:spLocks noChangeShapeType="1"/>
              </p:cNvSpPr>
              <p:nvPr/>
            </p:nvSpPr>
            <p:spPr bwMode="auto">
              <a:xfrm flipV="1">
                <a:off x="2362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5" name="Line 252"/>
              <p:cNvSpPr>
                <a:spLocks noChangeShapeType="1"/>
              </p:cNvSpPr>
              <p:nvPr/>
            </p:nvSpPr>
            <p:spPr bwMode="auto">
              <a:xfrm>
                <a:off x="2362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6" name="Rectangle 253"/>
              <p:cNvSpPr>
                <a:spLocks noChangeArrowheads="1"/>
              </p:cNvSpPr>
              <p:nvPr/>
            </p:nvSpPr>
            <p:spPr bwMode="auto">
              <a:xfrm>
                <a:off x="2333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40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297" name="Line 254"/>
              <p:cNvSpPr>
                <a:spLocks noChangeShapeType="1"/>
              </p:cNvSpPr>
              <p:nvPr/>
            </p:nvSpPr>
            <p:spPr bwMode="auto">
              <a:xfrm flipV="1">
                <a:off x="2568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8" name="Line 255"/>
              <p:cNvSpPr>
                <a:spLocks noChangeShapeType="1"/>
              </p:cNvSpPr>
              <p:nvPr/>
            </p:nvSpPr>
            <p:spPr bwMode="auto">
              <a:xfrm>
                <a:off x="2568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299" name="Rectangle 256"/>
              <p:cNvSpPr>
                <a:spLocks noChangeArrowheads="1"/>
              </p:cNvSpPr>
              <p:nvPr/>
            </p:nvSpPr>
            <p:spPr bwMode="auto">
              <a:xfrm>
                <a:off x="2539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50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0" name="Line 257"/>
              <p:cNvSpPr>
                <a:spLocks noChangeShapeType="1"/>
              </p:cNvSpPr>
              <p:nvPr/>
            </p:nvSpPr>
            <p:spPr bwMode="auto">
              <a:xfrm flipV="1">
                <a:off x="2774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1" name="Line 258"/>
              <p:cNvSpPr>
                <a:spLocks noChangeShapeType="1"/>
              </p:cNvSpPr>
              <p:nvPr/>
            </p:nvSpPr>
            <p:spPr bwMode="auto">
              <a:xfrm>
                <a:off x="2774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2" name="Rectangle 259"/>
              <p:cNvSpPr>
                <a:spLocks noChangeArrowheads="1"/>
              </p:cNvSpPr>
              <p:nvPr/>
            </p:nvSpPr>
            <p:spPr bwMode="auto">
              <a:xfrm>
                <a:off x="2745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3" name="Line 260"/>
              <p:cNvSpPr>
                <a:spLocks noChangeShapeType="1"/>
              </p:cNvSpPr>
              <p:nvPr/>
            </p:nvSpPr>
            <p:spPr bwMode="auto">
              <a:xfrm flipV="1">
                <a:off x="2980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4" name="Line 261"/>
              <p:cNvSpPr>
                <a:spLocks noChangeShapeType="1"/>
              </p:cNvSpPr>
              <p:nvPr/>
            </p:nvSpPr>
            <p:spPr bwMode="auto">
              <a:xfrm>
                <a:off x="2980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5" name="Rectangle 262"/>
              <p:cNvSpPr>
                <a:spLocks noChangeArrowheads="1"/>
              </p:cNvSpPr>
              <p:nvPr/>
            </p:nvSpPr>
            <p:spPr bwMode="auto">
              <a:xfrm>
                <a:off x="2951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70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6" name="Line 263"/>
              <p:cNvSpPr>
                <a:spLocks noChangeShapeType="1"/>
              </p:cNvSpPr>
              <p:nvPr/>
            </p:nvSpPr>
            <p:spPr bwMode="auto">
              <a:xfrm flipV="1">
                <a:off x="3186" y="317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7" name="Line 264"/>
              <p:cNvSpPr>
                <a:spLocks noChangeShapeType="1"/>
              </p:cNvSpPr>
              <p:nvPr/>
            </p:nvSpPr>
            <p:spPr bwMode="auto">
              <a:xfrm>
                <a:off x="3186" y="1897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08" name="Rectangle 265"/>
              <p:cNvSpPr>
                <a:spLocks noChangeArrowheads="1"/>
              </p:cNvSpPr>
              <p:nvPr/>
            </p:nvSpPr>
            <p:spPr bwMode="auto">
              <a:xfrm>
                <a:off x="3157" y="3205"/>
                <a:ext cx="6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09" name="Line 266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10" name="Line 267"/>
              <p:cNvSpPr>
                <a:spLocks noChangeShapeType="1"/>
              </p:cNvSpPr>
              <p:nvPr/>
            </p:nvSpPr>
            <p:spPr bwMode="auto">
              <a:xfrm flipH="1">
                <a:off x="3167" y="3192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5311" name="Rectangle 268"/>
              <p:cNvSpPr>
                <a:spLocks noChangeArrowheads="1"/>
              </p:cNvSpPr>
              <p:nvPr/>
            </p:nvSpPr>
            <p:spPr bwMode="auto">
              <a:xfrm>
                <a:off x="1496" y="3162"/>
                <a:ext cx="3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24" name="Line 269"/>
              <p:cNvSpPr>
                <a:spLocks noChangeShapeType="1"/>
              </p:cNvSpPr>
              <p:nvPr/>
            </p:nvSpPr>
            <p:spPr bwMode="auto">
              <a:xfrm>
                <a:off x="1542" y="3028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5" name="Line 270"/>
              <p:cNvSpPr>
                <a:spLocks noChangeShapeType="1"/>
              </p:cNvSpPr>
              <p:nvPr/>
            </p:nvSpPr>
            <p:spPr bwMode="auto">
              <a:xfrm flipH="1">
                <a:off x="3167" y="3028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6" name="Rectangle 271"/>
              <p:cNvSpPr>
                <a:spLocks noChangeArrowheads="1"/>
              </p:cNvSpPr>
              <p:nvPr/>
            </p:nvSpPr>
            <p:spPr bwMode="auto">
              <a:xfrm>
                <a:off x="1437" y="2999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27" name="Line 272"/>
              <p:cNvSpPr>
                <a:spLocks noChangeShapeType="1"/>
              </p:cNvSpPr>
              <p:nvPr/>
            </p:nvSpPr>
            <p:spPr bwMode="auto">
              <a:xfrm>
                <a:off x="1542" y="2868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8" name="Line 273"/>
              <p:cNvSpPr>
                <a:spLocks noChangeShapeType="1"/>
              </p:cNvSpPr>
              <p:nvPr/>
            </p:nvSpPr>
            <p:spPr bwMode="auto">
              <a:xfrm flipH="1">
                <a:off x="3167" y="2868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29" name="Rectangle 274"/>
              <p:cNvSpPr>
                <a:spLocks noChangeArrowheads="1"/>
              </p:cNvSpPr>
              <p:nvPr/>
            </p:nvSpPr>
            <p:spPr bwMode="auto">
              <a:xfrm>
                <a:off x="1437" y="2839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200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0" name="Line 275"/>
              <p:cNvSpPr>
                <a:spLocks noChangeShapeType="1"/>
              </p:cNvSpPr>
              <p:nvPr/>
            </p:nvSpPr>
            <p:spPr bwMode="auto">
              <a:xfrm>
                <a:off x="1542" y="2705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1" name="Line 276"/>
              <p:cNvSpPr>
                <a:spLocks noChangeShapeType="1"/>
              </p:cNvSpPr>
              <p:nvPr/>
            </p:nvSpPr>
            <p:spPr bwMode="auto">
              <a:xfrm flipH="1">
                <a:off x="3167" y="2705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2" name="Rectangle 277"/>
              <p:cNvSpPr>
                <a:spLocks noChangeArrowheads="1"/>
              </p:cNvSpPr>
              <p:nvPr/>
            </p:nvSpPr>
            <p:spPr bwMode="auto">
              <a:xfrm>
                <a:off x="1437" y="2675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300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3" name="Line 278"/>
              <p:cNvSpPr>
                <a:spLocks noChangeShapeType="1"/>
              </p:cNvSpPr>
              <p:nvPr/>
            </p:nvSpPr>
            <p:spPr bwMode="auto">
              <a:xfrm>
                <a:off x="1542" y="2544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4" name="Line 279"/>
              <p:cNvSpPr>
                <a:spLocks noChangeShapeType="1"/>
              </p:cNvSpPr>
              <p:nvPr/>
            </p:nvSpPr>
            <p:spPr bwMode="auto">
              <a:xfrm flipH="1">
                <a:off x="3167" y="2544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5" name="Rectangle 280"/>
              <p:cNvSpPr>
                <a:spLocks noChangeArrowheads="1"/>
              </p:cNvSpPr>
              <p:nvPr/>
            </p:nvSpPr>
            <p:spPr bwMode="auto">
              <a:xfrm>
                <a:off x="1437" y="2515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400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6" name="Line 281"/>
              <p:cNvSpPr>
                <a:spLocks noChangeShapeType="1"/>
              </p:cNvSpPr>
              <p:nvPr/>
            </p:nvSpPr>
            <p:spPr bwMode="auto">
              <a:xfrm>
                <a:off x="1542" y="238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7" name="Line 282"/>
              <p:cNvSpPr>
                <a:spLocks noChangeShapeType="1"/>
              </p:cNvSpPr>
              <p:nvPr/>
            </p:nvSpPr>
            <p:spPr bwMode="auto">
              <a:xfrm flipH="1">
                <a:off x="3167" y="2381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38" name="Rectangle 283"/>
              <p:cNvSpPr>
                <a:spLocks noChangeArrowheads="1"/>
              </p:cNvSpPr>
              <p:nvPr/>
            </p:nvSpPr>
            <p:spPr bwMode="auto">
              <a:xfrm>
                <a:off x="1437" y="235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500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39" name="Line 284"/>
              <p:cNvSpPr>
                <a:spLocks noChangeShapeType="1"/>
              </p:cNvSpPr>
              <p:nvPr/>
            </p:nvSpPr>
            <p:spPr bwMode="auto">
              <a:xfrm>
                <a:off x="1542" y="2221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0" name="Line 285"/>
              <p:cNvSpPr>
                <a:spLocks noChangeShapeType="1"/>
              </p:cNvSpPr>
              <p:nvPr/>
            </p:nvSpPr>
            <p:spPr bwMode="auto">
              <a:xfrm flipH="1">
                <a:off x="3167" y="2221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1" name="Rectangle 286"/>
              <p:cNvSpPr>
                <a:spLocks noChangeArrowheads="1"/>
              </p:cNvSpPr>
              <p:nvPr/>
            </p:nvSpPr>
            <p:spPr bwMode="auto">
              <a:xfrm>
                <a:off x="1437" y="219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600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2" name="Line 287"/>
              <p:cNvSpPr>
                <a:spLocks noChangeShapeType="1"/>
              </p:cNvSpPr>
              <p:nvPr/>
            </p:nvSpPr>
            <p:spPr bwMode="auto">
              <a:xfrm>
                <a:off x="1542" y="205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3" name="Line 288"/>
              <p:cNvSpPr>
                <a:spLocks noChangeShapeType="1"/>
              </p:cNvSpPr>
              <p:nvPr/>
            </p:nvSpPr>
            <p:spPr bwMode="auto">
              <a:xfrm flipH="1">
                <a:off x="3167" y="2057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4" name="Rectangle 289"/>
              <p:cNvSpPr>
                <a:spLocks noChangeArrowheads="1"/>
              </p:cNvSpPr>
              <p:nvPr/>
            </p:nvSpPr>
            <p:spPr bwMode="auto">
              <a:xfrm>
                <a:off x="1437" y="2028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700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5" name="Line 290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6" name="Line 291"/>
              <p:cNvSpPr>
                <a:spLocks noChangeShapeType="1"/>
              </p:cNvSpPr>
              <p:nvPr/>
            </p:nvSpPr>
            <p:spPr bwMode="auto">
              <a:xfrm flipH="1">
                <a:off x="3167" y="1897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7" name="Rectangle 292"/>
              <p:cNvSpPr>
                <a:spLocks noChangeArrowheads="1"/>
              </p:cNvSpPr>
              <p:nvPr/>
            </p:nvSpPr>
            <p:spPr bwMode="auto">
              <a:xfrm>
                <a:off x="1437" y="1868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Helvetica" charset="0"/>
                    <a:cs typeface="Arial" pitchFamily="34" charset="0"/>
                  </a:rPr>
                  <a:t>800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9448" name="Line 293"/>
              <p:cNvSpPr>
                <a:spLocks noChangeShapeType="1"/>
              </p:cNvSpPr>
              <p:nvPr/>
            </p:nvSpPr>
            <p:spPr bwMode="auto">
              <a:xfrm>
                <a:off x="1542" y="1897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49" name="Line 294"/>
              <p:cNvSpPr>
                <a:spLocks noChangeShapeType="1"/>
              </p:cNvSpPr>
              <p:nvPr/>
            </p:nvSpPr>
            <p:spPr bwMode="auto">
              <a:xfrm>
                <a:off x="1542" y="3192"/>
                <a:ext cx="16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0" name="Line 295"/>
              <p:cNvSpPr>
                <a:spLocks noChangeShapeType="1"/>
              </p:cNvSpPr>
              <p:nvPr/>
            </p:nvSpPr>
            <p:spPr bwMode="auto">
              <a:xfrm flipV="1">
                <a:off x="3186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1" name="Line 296"/>
              <p:cNvSpPr>
                <a:spLocks noChangeShapeType="1"/>
              </p:cNvSpPr>
              <p:nvPr/>
            </p:nvSpPr>
            <p:spPr bwMode="auto">
              <a:xfrm flipV="1">
                <a:off x="1542" y="1897"/>
                <a:ext cx="0" cy="129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2" name="Rectangle 297"/>
              <p:cNvSpPr>
                <a:spLocks noChangeArrowheads="1"/>
              </p:cNvSpPr>
              <p:nvPr/>
            </p:nvSpPr>
            <p:spPr bwMode="auto">
              <a:xfrm>
                <a:off x="1542" y="3189"/>
                <a:ext cx="29" cy="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3" name="Rectangle 298"/>
              <p:cNvSpPr>
                <a:spLocks noChangeArrowheads="1"/>
              </p:cNvSpPr>
              <p:nvPr/>
            </p:nvSpPr>
            <p:spPr bwMode="auto">
              <a:xfrm>
                <a:off x="1542" y="3189"/>
                <a:ext cx="29" cy="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4" name="Rectangle 299"/>
              <p:cNvSpPr>
                <a:spLocks noChangeArrowheads="1"/>
              </p:cNvSpPr>
              <p:nvPr/>
            </p:nvSpPr>
            <p:spPr bwMode="auto">
              <a:xfrm>
                <a:off x="157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5" name="Rectangle 300"/>
              <p:cNvSpPr>
                <a:spLocks noChangeArrowheads="1"/>
              </p:cNvSpPr>
              <p:nvPr/>
            </p:nvSpPr>
            <p:spPr bwMode="auto">
              <a:xfrm>
                <a:off x="157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6" name="Rectangle 301"/>
              <p:cNvSpPr>
                <a:spLocks noChangeArrowheads="1"/>
              </p:cNvSpPr>
              <p:nvPr/>
            </p:nvSpPr>
            <p:spPr bwMode="auto">
              <a:xfrm>
                <a:off x="1591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7" name="Rectangle 302"/>
              <p:cNvSpPr>
                <a:spLocks noChangeArrowheads="1"/>
              </p:cNvSpPr>
              <p:nvPr/>
            </p:nvSpPr>
            <p:spPr bwMode="auto">
              <a:xfrm>
                <a:off x="1591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8" name="Rectangle 303"/>
              <p:cNvSpPr>
                <a:spLocks noChangeArrowheads="1"/>
              </p:cNvSpPr>
              <p:nvPr/>
            </p:nvSpPr>
            <p:spPr bwMode="auto">
              <a:xfrm>
                <a:off x="1614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59" name="Rectangle 304"/>
              <p:cNvSpPr>
                <a:spLocks noChangeArrowheads="1"/>
              </p:cNvSpPr>
              <p:nvPr/>
            </p:nvSpPr>
            <p:spPr bwMode="auto">
              <a:xfrm>
                <a:off x="1614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0" name="Rectangle 305"/>
              <p:cNvSpPr>
                <a:spLocks noChangeArrowheads="1"/>
              </p:cNvSpPr>
              <p:nvPr/>
            </p:nvSpPr>
            <p:spPr bwMode="auto">
              <a:xfrm>
                <a:off x="1633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1" name="Rectangle 306"/>
              <p:cNvSpPr>
                <a:spLocks noChangeArrowheads="1"/>
              </p:cNvSpPr>
              <p:nvPr/>
            </p:nvSpPr>
            <p:spPr bwMode="auto">
              <a:xfrm>
                <a:off x="1633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2" name="Rectangle 307"/>
              <p:cNvSpPr>
                <a:spLocks noChangeArrowheads="1"/>
              </p:cNvSpPr>
              <p:nvPr/>
            </p:nvSpPr>
            <p:spPr bwMode="auto">
              <a:xfrm>
                <a:off x="1653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3" name="Rectangle 308"/>
              <p:cNvSpPr>
                <a:spLocks noChangeArrowheads="1"/>
              </p:cNvSpPr>
              <p:nvPr/>
            </p:nvSpPr>
            <p:spPr bwMode="auto">
              <a:xfrm>
                <a:off x="1653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4" name="Rectangle 309"/>
              <p:cNvSpPr>
                <a:spLocks noChangeArrowheads="1"/>
              </p:cNvSpPr>
              <p:nvPr/>
            </p:nvSpPr>
            <p:spPr bwMode="auto">
              <a:xfrm>
                <a:off x="1672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5" name="Rectangle 310"/>
              <p:cNvSpPr>
                <a:spLocks noChangeArrowheads="1"/>
              </p:cNvSpPr>
              <p:nvPr/>
            </p:nvSpPr>
            <p:spPr bwMode="auto">
              <a:xfrm>
                <a:off x="1672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6" name="Rectangle 311"/>
              <p:cNvSpPr>
                <a:spLocks noChangeArrowheads="1"/>
              </p:cNvSpPr>
              <p:nvPr/>
            </p:nvSpPr>
            <p:spPr bwMode="auto">
              <a:xfrm>
                <a:off x="169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7" name="Rectangle 312"/>
              <p:cNvSpPr>
                <a:spLocks noChangeArrowheads="1"/>
              </p:cNvSpPr>
              <p:nvPr/>
            </p:nvSpPr>
            <p:spPr bwMode="auto">
              <a:xfrm>
                <a:off x="169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8" name="Rectangle 313"/>
              <p:cNvSpPr>
                <a:spLocks noChangeArrowheads="1"/>
              </p:cNvSpPr>
              <p:nvPr/>
            </p:nvSpPr>
            <p:spPr bwMode="auto">
              <a:xfrm>
                <a:off x="171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69" name="Rectangle 314"/>
              <p:cNvSpPr>
                <a:spLocks noChangeArrowheads="1"/>
              </p:cNvSpPr>
              <p:nvPr/>
            </p:nvSpPr>
            <p:spPr bwMode="auto">
              <a:xfrm>
                <a:off x="171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0" name="Rectangle 315"/>
              <p:cNvSpPr>
                <a:spLocks noChangeArrowheads="1"/>
              </p:cNvSpPr>
              <p:nvPr/>
            </p:nvSpPr>
            <p:spPr bwMode="auto">
              <a:xfrm>
                <a:off x="1735" y="3192"/>
                <a:ext cx="22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1" name="Rectangle 316"/>
              <p:cNvSpPr>
                <a:spLocks noChangeArrowheads="1"/>
              </p:cNvSpPr>
              <p:nvPr/>
            </p:nvSpPr>
            <p:spPr bwMode="auto">
              <a:xfrm>
                <a:off x="1735" y="3192"/>
                <a:ext cx="22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2" name="Rectangle 317"/>
              <p:cNvSpPr>
                <a:spLocks noChangeArrowheads="1"/>
              </p:cNvSpPr>
              <p:nvPr/>
            </p:nvSpPr>
            <p:spPr bwMode="auto">
              <a:xfrm>
                <a:off x="175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3" name="Rectangle 318"/>
              <p:cNvSpPr>
                <a:spLocks noChangeArrowheads="1"/>
              </p:cNvSpPr>
              <p:nvPr/>
            </p:nvSpPr>
            <p:spPr bwMode="auto">
              <a:xfrm>
                <a:off x="175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4" name="Rectangle 319"/>
              <p:cNvSpPr>
                <a:spLocks noChangeArrowheads="1"/>
              </p:cNvSpPr>
              <p:nvPr/>
            </p:nvSpPr>
            <p:spPr bwMode="auto">
              <a:xfrm>
                <a:off x="177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5" name="Rectangle 320"/>
              <p:cNvSpPr>
                <a:spLocks noChangeArrowheads="1"/>
              </p:cNvSpPr>
              <p:nvPr/>
            </p:nvSpPr>
            <p:spPr bwMode="auto">
              <a:xfrm>
                <a:off x="177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6" name="Rectangle 321"/>
              <p:cNvSpPr>
                <a:spLocks noChangeArrowheads="1"/>
              </p:cNvSpPr>
              <p:nvPr/>
            </p:nvSpPr>
            <p:spPr bwMode="auto">
              <a:xfrm>
                <a:off x="1797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7" name="Rectangle 322"/>
              <p:cNvSpPr>
                <a:spLocks noChangeArrowheads="1"/>
              </p:cNvSpPr>
              <p:nvPr/>
            </p:nvSpPr>
            <p:spPr bwMode="auto">
              <a:xfrm>
                <a:off x="1797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8" name="Rectangle 323"/>
              <p:cNvSpPr>
                <a:spLocks noChangeArrowheads="1"/>
              </p:cNvSpPr>
              <p:nvPr/>
            </p:nvSpPr>
            <p:spPr bwMode="auto">
              <a:xfrm>
                <a:off x="1816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79" name="Rectangle 324"/>
              <p:cNvSpPr>
                <a:spLocks noChangeArrowheads="1"/>
              </p:cNvSpPr>
              <p:nvPr/>
            </p:nvSpPr>
            <p:spPr bwMode="auto">
              <a:xfrm>
                <a:off x="1816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0" name="Rectangle 325"/>
              <p:cNvSpPr>
                <a:spLocks noChangeArrowheads="1"/>
              </p:cNvSpPr>
              <p:nvPr/>
            </p:nvSpPr>
            <p:spPr bwMode="auto">
              <a:xfrm>
                <a:off x="1839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1" name="Rectangle 326"/>
              <p:cNvSpPr>
                <a:spLocks noChangeArrowheads="1"/>
              </p:cNvSpPr>
              <p:nvPr/>
            </p:nvSpPr>
            <p:spPr bwMode="auto">
              <a:xfrm>
                <a:off x="1839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2" name="Rectangle 327"/>
              <p:cNvSpPr>
                <a:spLocks noChangeArrowheads="1"/>
              </p:cNvSpPr>
              <p:nvPr/>
            </p:nvSpPr>
            <p:spPr bwMode="auto">
              <a:xfrm>
                <a:off x="1859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3" name="Rectangle 328"/>
              <p:cNvSpPr>
                <a:spLocks noChangeArrowheads="1"/>
              </p:cNvSpPr>
              <p:nvPr/>
            </p:nvSpPr>
            <p:spPr bwMode="auto">
              <a:xfrm>
                <a:off x="1859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4" name="Rectangle 329"/>
              <p:cNvSpPr>
                <a:spLocks noChangeArrowheads="1"/>
              </p:cNvSpPr>
              <p:nvPr/>
            </p:nvSpPr>
            <p:spPr bwMode="auto">
              <a:xfrm>
                <a:off x="1878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5" name="Rectangle 330"/>
              <p:cNvSpPr>
                <a:spLocks noChangeArrowheads="1"/>
              </p:cNvSpPr>
              <p:nvPr/>
            </p:nvSpPr>
            <p:spPr bwMode="auto">
              <a:xfrm>
                <a:off x="1878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6" name="Rectangle 331"/>
              <p:cNvSpPr>
                <a:spLocks noChangeArrowheads="1"/>
              </p:cNvSpPr>
              <p:nvPr/>
            </p:nvSpPr>
            <p:spPr bwMode="auto">
              <a:xfrm>
                <a:off x="190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7" name="Rectangle 332"/>
              <p:cNvSpPr>
                <a:spLocks noChangeArrowheads="1"/>
              </p:cNvSpPr>
              <p:nvPr/>
            </p:nvSpPr>
            <p:spPr bwMode="auto">
              <a:xfrm>
                <a:off x="190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8" name="Rectangle 333"/>
              <p:cNvSpPr>
                <a:spLocks noChangeArrowheads="1"/>
              </p:cNvSpPr>
              <p:nvPr/>
            </p:nvSpPr>
            <p:spPr bwMode="auto">
              <a:xfrm>
                <a:off x="1921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89" name="Rectangle 334"/>
              <p:cNvSpPr>
                <a:spLocks noChangeArrowheads="1"/>
              </p:cNvSpPr>
              <p:nvPr/>
            </p:nvSpPr>
            <p:spPr bwMode="auto">
              <a:xfrm>
                <a:off x="1921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0" name="Rectangle 335"/>
              <p:cNvSpPr>
                <a:spLocks noChangeArrowheads="1"/>
              </p:cNvSpPr>
              <p:nvPr/>
            </p:nvSpPr>
            <p:spPr bwMode="auto">
              <a:xfrm>
                <a:off x="1941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1" name="Rectangle 336"/>
              <p:cNvSpPr>
                <a:spLocks noChangeArrowheads="1"/>
              </p:cNvSpPr>
              <p:nvPr/>
            </p:nvSpPr>
            <p:spPr bwMode="auto">
              <a:xfrm>
                <a:off x="1941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2" name="Rectangle 337"/>
              <p:cNvSpPr>
                <a:spLocks noChangeArrowheads="1"/>
              </p:cNvSpPr>
              <p:nvPr/>
            </p:nvSpPr>
            <p:spPr bwMode="auto">
              <a:xfrm>
                <a:off x="1960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3" name="Rectangle 338"/>
              <p:cNvSpPr>
                <a:spLocks noChangeArrowheads="1"/>
              </p:cNvSpPr>
              <p:nvPr/>
            </p:nvSpPr>
            <p:spPr bwMode="auto">
              <a:xfrm>
                <a:off x="1960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4" name="Rectangle 339"/>
              <p:cNvSpPr>
                <a:spLocks noChangeArrowheads="1"/>
              </p:cNvSpPr>
              <p:nvPr/>
            </p:nvSpPr>
            <p:spPr bwMode="auto">
              <a:xfrm>
                <a:off x="1983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5" name="Rectangle 340"/>
              <p:cNvSpPr>
                <a:spLocks noChangeArrowheads="1"/>
              </p:cNvSpPr>
              <p:nvPr/>
            </p:nvSpPr>
            <p:spPr bwMode="auto">
              <a:xfrm>
                <a:off x="1983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6" name="Rectangle 341"/>
              <p:cNvSpPr>
                <a:spLocks noChangeArrowheads="1"/>
              </p:cNvSpPr>
              <p:nvPr/>
            </p:nvSpPr>
            <p:spPr bwMode="auto">
              <a:xfrm>
                <a:off x="2003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7" name="Rectangle 342"/>
              <p:cNvSpPr>
                <a:spLocks noChangeArrowheads="1"/>
              </p:cNvSpPr>
              <p:nvPr/>
            </p:nvSpPr>
            <p:spPr bwMode="auto">
              <a:xfrm>
                <a:off x="2003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8" name="Rectangle 343"/>
              <p:cNvSpPr>
                <a:spLocks noChangeArrowheads="1"/>
              </p:cNvSpPr>
              <p:nvPr/>
            </p:nvSpPr>
            <p:spPr bwMode="auto">
              <a:xfrm>
                <a:off x="2022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499" name="Rectangle 344"/>
              <p:cNvSpPr>
                <a:spLocks noChangeArrowheads="1"/>
              </p:cNvSpPr>
              <p:nvPr/>
            </p:nvSpPr>
            <p:spPr bwMode="auto">
              <a:xfrm>
                <a:off x="2022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0" name="Rectangle 345"/>
              <p:cNvSpPr>
                <a:spLocks noChangeArrowheads="1"/>
              </p:cNvSpPr>
              <p:nvPr/>
            </p:nvSpPr>
            <p:spPr bwMode="auto">
              <a:xfrm>
                <a:off x="2045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1" name="Rectangle 346"/>
              <p:cNvSpPr>
                <a:spLocks noChangeArrowheads="1"/>
              </p:cNvSpPr>
              <p:nvPr/>
            </p:nvSpPr>
            <p:spPr bwMode="auto">
              <a:xfrm>
                <a:off x="2045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2" name="Rectangle 347"/>
              <p:cNvSpPr>
                <a:spLocks noChangeArrowheads="1"/>
              </p:cNvSpPr>
              <p:nvPr/>
            </p:nvSpPr>
            <p:spPr bwMode="auto">
              <a:xfrm>
                <a:off x="2065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3" name="Rectangle 348"/>
              <p:cNvSpPr>
                <a:spLocks noChangeArrowheads="1"/>
              </p:cNvSpPr>
              <p:nvPr/>
            </p:nvSpPr>
            <p:spPr bwMode="auto">
              <a:xfrm>
                <a:off x="2065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4" name="Rectangle 349"/>
              <p:cNvSpPr>
                <a:spLocks noChangeArrowheads="1"/>
              </p:cNvSpPr>
              <p:nvPr/>
            </p:nvSpPr>
            <p:spPr bwMode="auto">
              <a:xfrm>
                <a:off x="2084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5" name="Rectangle 350"/>
              <p:cNvSpPr>
                <a:spLocks noChangeArrowheads="1"/>
              </p:cNvSpPr>
              <p:nvPr/>
            </p:nvSpPr>
            <p:spPr bwMode="auto">
              <a:xfrm>
                <a:off x="2084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6" name="Rectangle 351"/>
              <p:cNvSpPr>
                <a:spLocks noChangeArrowheads="1"/>
              </p:cNvSpPr>
              <p:nvPr/>
            </p:nvSpPr>
            <p:spPr bwMode="auto">
              <a:xfrm>
                <a:off x="2104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7" name="Rectangle 352"/>
              <p:cNvSpPr>
                <a:spLocks noChangeArrowheads="1"/>
              </p:cNvSpPr>
              <p:nvPr/>
            </p:nvSpPr>
            <p:spPr bwMode="auto">
              <a:xfrm>
                <a:off x="2104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8" name="Rectangle 353"/>
              <p:cNvSpPr>
                <a:spLocks noChangeArrowheads="1"/>
              </p:cNvSpPr>
              <p:nvPr/>
            </p:nvSpPr>
            <p:spPr bwMode="auto">
              <a:xfrm>
                <a:off x="2127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09" name="Rectangle 354"/>
              <p:cNvSpPr>
                <a:spLocks noChangeArrowheads="1"/>
              </p:cNvSpPr>
              <p:nvPr/>
            </p:nvSpPr>
            <p:spPr bwMode="auto">
              <a:xfrm>
                <a:off x="2127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0" name="Rectangle 355"/>
              <p:cNvSpPr>
                <a:spLocks noChangeArrowheads="1"/>
              </p:cNvSpPr>
              <p:nvPr/>
            </p:nvSpPr>
            <p:spPr bwMode="auto">
              <a:xfrm>
                <a:off x="2147" y="3192"/>
                <a:ext cx="19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1" name="Rectangle 356"/>
              <p:cNvSpPr>
                <a:spLocks noChangeArrowheads="1"/>
              </p:cNvSpPr>
              <p:nvPr/>
            </p:nvSpPr>
            <p:spPr bwMode="auto">
              <a:xfrm>
                <a:off x="2147" y="3192"/>
                <a:ext cx="19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2" name="Rectangle 357"/>
              <p:cNvSpPr>
                <a:spLocks noChangeArrowheads="1"/>
              </p:cNvSpPr>
              <p:nvPr/>
            </p:nvSpPr>
            <p:spPr bwMode="auto">
              <a:xfrm>
                <a:off x="2166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3" name="Rectangle 358"/>
              <p:cNvSpPr>
                <a:spLocks noChangeArrowheads="1"/>
              </p:cNvSpPr>
              <p:nvPr/>
            </p:nvSpPr>
            <p:spPr bwMode="auto">
              <a:xfrm>
                <a:off x="2166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4" name="Rectangle 359"/>
              <p:cNvSpPr>
                <a:spLocks noChangeArrowheads="1"/>
              </p:cNvSpPr>
              <p:nvPr/>
            </p:nvSpPr>
            <p:spPr bwMode="auto">
              <a:xfrm>
                <a:off x="2189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5" name="Rectangle 360"/>
              <p:cNvSpPr>
                <a:spLocks noChangeArrowheads="1"/>
              </p:cNvSpPr>
              <p:nvPr/>
            </p:nvSpPr>
            <p:spPr bwMode="auto">
              <a:xfrm>
                <a:off x="2189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6" name="Rectangle 361"/>
              <p:cNvSpPr>
                <a:spLocks noChangeArrowheads="1"/>
              </p:cNvSpPr>
              <p:nvPr/>
            </p:nvSpPr>
            <p:spPr bwMode="auto">
              <a:xfrm>
                <a:off x="2209" y="3189"/>
                <a:ext cx="19" cy="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7" name="Rectangle 362"/>
              <p:cNvSpPr>
                <a:spLocks noChangeArrowheads="1"/>
              </p:cNvSpPr>
              <p:nvPr/>
            </p:nvSpPr>
            <p:spPr bwMode="auto">
              <a:xfrm>
                <a:off x="2209" y="3189"/>
                <a:ext cx="19" cy="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8" name="Rectangle 363"/>
              <p:cNvSpPr>
                <a:spLocks noChangeArrowheads="1"/>
              </p:cNvSpPr>
              <p:nvPr/>
            </p:nvSpPr>
            <p:spPr bwMode="auto">
              <a:xfrm>
                <a:off x="2228" y="3182"/>
                <a:ext cx="20" cy="1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19" name="Rectangle 364"/>
              <p:cNvSpPr>
                <a:spLocks noChangeArrowheads="1"/>
              </p:cNvSpPr>
              <p:nvPr/>
            </p:nvSpPr>
            <p:spPr bwMode="auto">
              <a:xfrm>
                <a:off x="2228" y="3182"/>
                <a:ext cx="20" cy="1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0" name="Rectangle 365"/>
              <p:cNvSpPr>
                <a:spLocks noChangeArrowheads="1"/>
              </p:cNvSpPr>
              <p:nvPr/>
            </p:nvSpPr>
            <p:spPr bwMode="auto">
              <a:xfrm>
                <a:off x="2248" y="3149"/>
                <a:ext cx="23" cy="4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1" name="Rectangle 366"/>
              <p:cNvSpPr>
                <a:spLocks noChangeArrowheads="1"/>
              </p:cNvSpPr>
              <p:nvPr/>
            </p:nvSpPr>
            <p:spPr bwMode="auto">
              <a:xfrm>
                <a:off x="2248" y="3149"/>
                <a:ext cx="23" cy="4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2" name="Rectangle 367"/>
              <p:cNvSpPr>
                <a:spLocks noChangeArrowheads="1"/>
              </p:cNvSpPr>
              <p:nvPr/>
            </p:nvSpPr>
            <p:spPr bwMode="auto">
              <a:xfrm>
                <a:off x="2271" y="3090"/>
                <a:ext cx="19" cy="10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3" name="Rectangle 368"/>
              <p:cNvSpPr>
                <a:spLocks noChangeArrowheads="1"/>
              </p:cNvSpPr>
              <p:nvPr/>
            </p:nvSpPr>
            <p:spPr bwMode="auto">
              <a:xfrm>
                <a:off x="2271" y="3090"/>
                <a:ext cx="19" cy="10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4" name="Rectangle 369"/>
              <p:cNvSpPr>
                <a:spLocks noChangeArrowheads="1"/>
              </p:cNvSpPr>
              <p:nvPr/>
            </p:nvSpPr>
            <p:spPr bwMode="auto">
              <a:xfrm>
                <a:off x="2290" y="3084"/>
                <a:ext cx="20" cy="10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5" name="Rectangle 370"/>
              <p:cNvSpPr>
                <a:spLocks noChangeArrowheads="1"/>
              </p:cNvSpPr>
              <p:nvPr/>
            </p:nvSpPr>
            <p:spPr bwMode="auto">
              <a:xfrm>
                <a:off x="2290" y="3084"/>
                <a:ext cx="20" cy="1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6" name="Rectangle 371"/>
              <p:cNvSpPr>
                <a:spLocks noChangeArrowheads="1"/>
              </p:cNvSpPr>
              <p:nvPr/>
            </p:nvSpPr>
            <p:spPr bwMode="auto">
              <a:xfrm>
                <a:off x="2310" y="2960"/>
                <a:ext cx="23" cy="23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7" name="Rectangle 372"/>
              <p:cNvSpPr>
                <a:spLocks noChangeArrowheads="1"/>
              </p:cNvSpPr>
              <p:nvPr/>
            </p:nvSpPr>
            <p:spPr bwMode="auto">
              <a:xfrm>
                <a:off x="2310" y="2960"/>
                <a:ext cx="23" cy="23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8" name="Rectangle 373"/>
              <p:cNvSpPr>
                <a:spLocks noChangeArrowheads="1"/>
              </p:cNvSpPr>
              <p:nvPr/>
            </p:nvSpPr>
            <p:spPr bwMode="auto">
              <a:xfrm>
                <a:off x="2333" y="2809"/>
                <a:ext cx="20" cy="38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29" name="Rectangle 374"/>
              <p:cNvSpPr>
                <a:spLocks noChangeArrowheads="1"/>
              </p:cNvSpPr>
              <p:nvPr/>
            </p:nvSpPr>
            <p:spPr bwMode="auto">
              <a:xfrm>
                <a:off x="2333" y="2809"/>
                <a:ext cx="20" cy="38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0" name="Rectangle 375"/>
              <p:cNvSpPr>
                <a:spLocks noChangeArrowheads="1"/>
              </p:cNvSpPr>
              <p:nvPr/>
            </p:nvSpPr>
            <p:spPr bwMode="auto">
              <a:xfrm>
                <a:off x="2353" y="2646"/>
                <a:ext cx="19" cy="546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1" name="Rectangle 376"/>
              <p:cNvSpPr>
                <a:spLocks noChangeArrowheads="1"/>
              </p:cNvSpPr>
              <p:nvPr/>
            </p:nvSpPr>
            <p:spPr bwMode="auto">
              <a:xfrm>
                <a:off x="2353" y="2646"/>
                <a:ext cx="19" cy="54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2" name="Rectangle 377"/>
              <p:cNvSpPr>
                <a:spLocks noChangeArrowheads="1"/>
              </p:cNvSpPr>
              <p:nvPr/>
            </p:nvSpPr>
            <p:spPr bwMode="auto">
              <a:xfrm>
                <a:off x="2372" y="2551"/>
                <a:ext cx="20" cy="64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3" name="Rectangle 378"/>
              <p:cNvSpPr>
                <a:spLocks noChangeArrowheads="1"/>
              </p:cNvSpPr>
              <p:nvPr/>
            </p:nvSpPr>
            <p:spPr bwMode="auto">
              <a:xfrm>
                <a:off x="2372" y="2551"/>
                <a:ext cx="20" cy="64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4" name="Rectangle 379"/>
              <p:cNvSpPr>
                <a:spLocks noChangeArrowheads="1"/>
              </p:cNvSpPr>
              <p:nvPr/>
            </p:nvSpPr>
            <p:spPr bwMode="auto">
              <a:xfrm>
                <a:off x="2392" y="2404"/>
                <a:ext cx="23" cy="78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5" name="Rectangle 380"/>
              <p:cNvSpPr>
                <a:spLocks noChangeArrowheads="1"/>
              </p:cNvSpPr>
              <p:nvPr/>
            </p:nvSpPr>
            <p:spPr bwMode="auto">
              <a:xfrm>
                <a:off x="2392" y="2404"/>
                <a:ext cx="23" cy="78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6" name="Rectangle 381"/>
              <p:cNvSpPr>
                <a:spLocks noChangeArrowheads="1"/>
              </p:cNvSpPr>
              <p:nvPr/>
            </p:nvSpPr>
            <p:spPr bwMode="auto">
              <a:xfrm>
                <a:off x="2415" y="2325"/>
                <a:ext cx="19" cy="867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7" name="Rectangle 382"/>
              <p:cNvSpPr>
                <a:spLocks noChangeArrowheads="1"/>
              </p:cNvSpPr>
              <p:nvPr/>
            </p:nvSpPr>
            <p:spPr bwMode="auto">
              <a:xfrm>
                <a:off x="2415" y="2325"/>
                <a:ext cx="19" cy="86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8" name="Rectangle 383"/>
              <p:cNvSpPr>
                <a:spLocks noChangeArrowheads="1"/>
              </p:cNvSpPr>
              <p:nvPr/>
            </p:nvSpPr>
            <p:spPr bwMode="auto">
              <a:xfrm>
                <a:off x="2434" y="2201"/>
                <a:ext cx="20" cy="99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39" name="Rectangle 384"/>
              <p:cNvSpPr>
                <a:spLocks noChangeArrowheads="1"/>
              </p:cNvSpPr>
              <p:nvPr/>
            </p:nvSpPr>
            <p:spPr bwMode="auto">
              <a:xfrm>
                <a:off x="2434" y="2201"/>
                <a:ext cx="20" cy="99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0" name="Rectangle 385"/>
              <p:cNvSpPr>
                <a:spLocks noChangeArrowheads="1"/>
              </p:cNvSpPr>
              <p:nvPr/>
            </p:nvSpPr>
            <p:spPr bwMode="auto">
              <a:xfrm>
                <a:off x="2454" y="2100"/>
                <a:ext cx="23" cy="109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1" name="Rectangle 386"/>
              <p:cNvSpPr>
                <a:spLocks noChangeArrowheads="1"/>
              </p:cNvSpPr>
              <p:nvPr/>
            </p:nvSpPr>
            <p:spPr bwMode="auto">
              <a:xfrm>
                <a:off x="2454" y="2100"/>
                <a:ext cx="23" cy="109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2" name="Rectangle 387"/>
              <p:cNvSpPr>
                <a:spLocks noChangeArrowheads="1"/>
              </p:cNvSpPr>
              <p:nvPr/>
            </p:nvSpPr>
            <p:spPr bwMode="auto">
              <a:xfrm>
                <a:off x="2477" y="2064"/>
                <a:ext cx="19" cy="112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3" name="Rectangle 388"/>
              <p:cNvSpPr>
                <a:spLocks noChangeArrowheads="1"/>
              </p:cNvSpPr>
              <p:nvPr/>
            </p:nvSpPr>
            <p:spPr bwMode="auto">
              <a:xfrm>
                <a:off x="2477" y="2064"/>
                <a:ext cx="19" cy="112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4" name="Rectangle 389"/>
              <p:cNvSpPr>
                <a:spLocks noChangeArrowheads="1"/>
              </p:cNvSpPr>
              <p:nvPr/>
            </p:nvSpPr>
            <p:spPr bwMode="auto">
              <a:xfrm>
                <a:off x="2496" y="2044"/>
                <a:ext cx="20" cy="1148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5" name="Rectangle 390"/>
              <p:cNvSpPr>
                <a:spLocks noChangeArrowheads="1"/>
              </p:cNvSpPr>
              <p:nvPr/>
            </p:nvSpPr>
            <p:spPr bwMode="auto">
              <a:xfrm>
                <a:off x="2496" y="2044"/>
                <a:ext cx="20" cy="114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6" name="Rectangle 391"/>
              <p:cNvSpPr>
                <a:spLocks noChangeArrowheads="1"/>
              </p:cNvSpPr>
              <p:nvPr/>
            </p:nvSpPr>
            <p:spPr bwMode="auto">
              <a:xfrm>
                <a:off x="2516" y="2031"/>
                <a:ext cx="20" cy="116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7" name="Rectangle 392"/>
              <p:cNvSpPr>
                <a:spLocks noChangeArrowheads="1"/>
              </p:cNvSpPr>
              <p:nvPr/>
            </p:nvSpPr>
            <p:spPr bwMode="auto">
              <a:xfrm>
                <a:off x="2516" y="2031"/>
                <a:ext cx="20" cy="11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8" name="Rectangle 393"/>
              <p:cNvSpPr>
                <a:spLocks noChangeArrowheads="1"/>
              </p:cNvSpPr>
              <p:nvPr/>
            </p:nvSpPr>
            <p:spPr bwMode="auto">
              <a:xfrm>
                <a:off x="2536" y="2087"/>
                <a:ext cx="23" cy="110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49" name="Rectangle 394"/>
              <p:cNvSpPr>
                <a:spLocks noChangeArrowheads="1"/>
              </p:cNvSpPr>
              <p:nvPr/>
            </p:nvSpPr>
            <p:spPr bwMode="auto">
              <a:xfrm>
                <a:off x="2536" y="2087"/>
                <a:ext cx="23" cy="110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0" name="Rectangle 395"/>
              <p:cNvSpPr>
                <a:spLocks noChangeArrowheads="1"/>
              </p:cNvSpPr>
              <p:nvPr/>
            </p:nvSpPr>
            <p:spPr bwMode="auto">
              <a:xfrm>
                <a:off x="2559" y="2129"/>
                <a:ext cx="19" cy="106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1" name="Rectangle 396"/>
              <p:cNvSpPr>
                <a:spLocks noChangeArrowheads="1"/>
              </p:cNvSpPr>
              <p:nvPr/>
            </p:nvSpPr>
            <p:spPr bwMode="auto">
              <a:xfrm>
                <a:off x="2559" y="2129"/>
                <a:ext cx="19" cy="106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2" name="Rectangle 397"/>
              <p:cNvSpPr>
                <a:spLocks noChangeArrowheads="1"/>
              </p:cNvSpPr>
              <p:nvPr/>
            </p:nvSpPr>
            <p:spPr bwMode="auto">
              <a:xfrm>
                <a:off x="2578" y="2273"/>
                <a:ext cx="20" cy="919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3" name="Rectangle 398"/>
              <p:cNvSpPr>
                <a:spLocks noChangeArrowheads="1"/>
              </p:cNvSpPr>
              <p:nvPr/>
            </p:nvSpPr>
            <p:spPr bwMode="auto">
              <a:xfrm>
                <a:off x="2578" y="2273"/>
                <a:ext cx="20" cy="919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4" name="Rectangle 399"/>
              <p:cNvSpPr>
                <a:spLocks noChangeArrowheads="1"/>
              </p:cNvSpPr>
              <p:nvPr/>
            </p:nvSpPr>
            <p:spPr bwMode="auto">
              <a:xfrm>
                <a:off x="2598" y="2348"/>
                <a:ext cx="23" cy="844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5" name="Rectangle 400"/>
              <p:cNvSpPr>
                <a:spLocks noChangeArrowheads="1"/>
              </p:cNvSpPr>
              <p:nvPr/>
            </p:nvSpPr>
            <p:spPr bwMode="auto">
              <a:xfrm>
                <a:off x="2598" y="2348"/>
                <a:ext cx="23" cy="84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6" name="Rectangle 401"/>
              <p:cNvSpPr>
                <a:spLocks noChangeArrowheads="1"/>
              </p:cNvSpPr>
              <p:nvPr/>
            </p:nvSpPr>
            <p:spPr bwMode="auto">
              <a:xfrm>
                <a:off x="2621" y="2430"/>
                <a:ext cx="19" cy="76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7" name="Rectangle 402"/>
              <p:cNvSpPr>
                <a:spLocks noChangeArrowheads="1"/>
              </p:cNvSpPr>
              <p:nvPr/>
            </p:nvSpPr>
            <p:spPr bwMode="auto">
              <a:xfrm>
                <a:off x="2621" y="2430"/>
                <a:ext cx="19" cy="76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8" name="Rectangle 403"/>
              <p:cNvSpPr>
                <a:spLocks noChangeArrowheads="1"/>
              </p:cNvSpPr>
              <p:nvPr/>
            </p:nvSpPr>
            <p:spPr bwMode="auto">
              <a:xfrm>
                <a:off x="2640" y="2502"/>
                <a:ext cx="20" cy="69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59" name="Rectangle 404"/>
              <p:cNvSpPr>
                <a:spLocks noChangeArrowheads="1"/>
              </p:cNvSpPr>
              <p:nvPr/>
            </p:nvSpPr>
            <p:spPr bwMode="auto">
              <a:xfrm>
                <a:off x="2640" y="2502"/>
                <a:ext cx="20" cy="69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0" name="Rectangle 405"/>
              <p:cNvSpPr>
                <a:spLocks noChangeArrowheads="1"/>
              </p:cNvSpPr>
              <p:nvPr/>
            </p:nvSpPr>
            <p:spPr bwMode="auto">
              <a:xfrm>
                <a:off x="2660" y="2688"/>
                <a:ext cx="20" cy="504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1" name="Rectangle 406"/>
              <p:cNvSpPr>
                <a:spLocks noChangeArrowheads="1"/>
              </p:cNvSpPr>
              <p:nvPr/>
            </p:nvSpPr>
            <p:spPr bwMode="auto">
              <a:xfrm>
                <a:off x="2660" y="2688"/>
                <a:ext cx="20" cy="504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2" name="Rectangle 407"/>
              <p:cNvSpPr>
                <a:spLocks noChangeArrowheads="1"/>
              </p:cNvSpPr>
              <p:nvPr/>
            </p:nvSpPr>
            <p:spPr bwMode="auto">
              <a:xfrm>
                <a:off x="2680" y="2822"/>
                <a:ext cx="22" cy="37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3" name="Rectangle 408"/>
              <p:cNvSpPr>
                <a:spLocks noChangeArrowheads="1"/>
              </p:cNvSpPr>
              <p:nvPr/>
            </p:nvSpPr>
            <p:spPr bwMode="auto">
              <a:xfrm>
                <a:off x="2680" y="2822"/>
                <a:ext cx="22" cy="37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4" name="Rectangle 409"/>
              <p:cNvSpPr>
                <a:spLocks noChangeArrowheads="1"/>
              </p:cNvSpPr>
              <p:nvPr/>
            </p:nvSpPr>
            <p:spPr bwMode="auto">
              <a:xfrm>
                <a:off x="2702" y="2907"/>
                <a:ext cx="20" cy="28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5" name="Rectangle 410"/>
              <p:cNvSpPr>
                <a:spLocks noChangeArrowheads="1"/>
              </p:cNvSpPr>
              <p:nvPr/>
            </p:nvSpPr>
            <p:spPr bwMode="auto">
              <a:xfrm>
                <a:off x="2702" y="2907"/>
                <a:ext cx="20" cy="28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6" name="Rectangle 411"/>
              <p:cNvSpPr>
                <a:spLocks noChangeArrowheads="1"/>
              </p:cNvSpPr>
              <p:nvPr/>
            </p:nvSpPr>
            <p:spPr bwMode="auto">
              <a:xfrm>
                <a:off x="2722" y="2999"/>
                <a:ext cx="20" cy="193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7" name="Rectangle 412"/>
              <p:cNvSpPr>
                <a:spLocks noChangeArrowheads="1"/>
              </p:cNvSpPr>
              <p:nvPr/>
            </p:nvSpPr>
            <p:spPr bwMode="auto">
              <a:xfrm>
                <a:off x="2722" y="2999"/>
                <a:ext cx="20" cy="19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8" name="Rectangle 413"/>
              <p:cNvSpPr>
                <a:spLocks noChangeArrowheads="1"/>
              </p:cNvSpPr>
              <p:nvPr/>
            </p:nvSpPr>
            <p:spPr bwMode="auto">
              <a:xfrm>
                <a:off x="2742" y="3090"/>
                <a:ext cx="23" cy="102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69" name="Rectangle 414"/>
              <p:cNvSpPr>
                <a:spLocks noChangeArrowheads="1"/>
              </p:cNvSpPr>
              <p:nvPr/>
            </p:nvSpPr>
            <p:spPr bwMode="auto">
              <a:xfrm>
                <a:off x="2742" y="3090"/>
                <a:ext cx="23" cy="10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0" name="Rectangle 415"/>
              <p:cNvSpPr>
                <a:spLocks noChangeArrowheads="1"/>
              </p:cNvSpPr>
              <p:nvPr/>
            </p:nvSpPr>
            <p:spPr bwMode="auto">
              <a:xfrm>
                <a:off x="2765" y="3113"/>
                <a:ext cx="19" cy="79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1" name="Rectangle 416"/>
              <p:cNvSpPr>
                <a:spLocks noChangeArrowheads="1"/>
              </p:cNvSpPr>
              <p:nvPr/>
            </p:nvSpPr>
            <p:spPr bwMode="auto">
              <a:xfrm>
                <a:off x="2765" y="3113"/>
                <a:ext cx="19" cy="79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2" name="Rectangle 417"/>
              <p:cNvSpPr>
                <a:spLocks noChangeArrowheads="1"/>
              </p:cNvSpPr>
              <p:nvPr/>
            </p:nvSpPr>
            <p:spPr bwMode="auto">
              <a:xfrm>
                <a:off x="2784" y="3136"/>
                <a:ext cx="20" cy="56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3" name="Rectangle 418"/>
              <p:cNvSpPr>
                <a:spLocks noChangeArrowheads="1"/>
              </p:cNvSpPr>
              <p:nvPr/>
            </p:nvSpPr>
            <p:spPr bwMode="auto">
              <a:xfrm>
                <a:off x="2784" y="3136"/>
                <a:ext cx="20" cy="56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4" name="Rectangle 419"/>
              <p:cNvSpPr>
                <a:spLocks noChangeArrowheads="1"/>
              </p:cNvSpPr>
              <p:nvPr/>
            </p:nvSpPr>
            <p:spPr bwMode="auto">
              <a:xfrm>
                <a:off x="2804" y="3175"/>
                <a:ext cx="19" cy="17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5" name="Rectangle 420"/>
              <p:cNvSpPr>
                <a:spLocks noChangeArrowheads="1"/>
              </p:cNvSpPr>
              <p:nvPr/>
            </p:nvSpPr>
            <p:spPr bwMode="auto">
              <a:xfrm>
                <a:off x="2804" y="3175"/>
                <a:ext cx="19" cy="1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6" name="Rectangle 421"/>
              <p:cNvSpPr>
                <a:spLocks noChangeArrowheads="1"/>
              </p:cNvSpPr>
              <p:nvPr/>
            </p:nvSpPr>
            <p:spPr bwMode="auto">
              <a:xfrm>
                <a:off x="2823" y="3192"/>
                <a:ext cx="23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7" name="Rectangle 422"/>
              <p:cNvSpPr>
                <a:spLocks noChangeArrowheads="1"/>
              </p:cNvSpPr>
              <p:nvPr/>
            </p:nvSpPr>
            <p:spPr bwMode="auto">
              <a:xfrm>
                <a:off x="2823" y="3192"/>
                <a:ext cx="23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8" name="Rectangle 423"/>
              <p:cNvSpPr>
                <a:spLocks noChangeArrowheads="1"/>
              </p:cNvSpPr>
              <p:nvPr/>
            </p:nvSpPr>
            <p:spPr bwMode="auto">
              <a:xfrm>
                <a:off x="2846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79" name="Rectangle 424"/>
              <p:cNvSpPr>
                <a:spLocks noChangeArrowheads="1"/>
              </p:cNvSpPr>
              <p:nvPr/>
            </p:nvSpPr>
            <p:spPr bwMode="auto">
              <a:xfrm>
                <a:off x="2846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0" name="Rectangle 425"/>
              <p:cNvSpPr>
                <a:spLocks noChangeArrowheads="1"/>
              </p:cNvSpPr>
              <p:nvPr/>
            </p:nvSpPr>
            <p:spPr bwMode="auto">
              <a:xfrm>
                <a:off x="2866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1" name="Rectangle 426"/>
              <p:cNvSpPr>
                <a:spLocks noChangeArrowheads="1"/>
              </p:cNvSpPr>
              <p:nvPr/>
            </p:nvSpPr>
            <p:spPr bwMode="auto">
              <a:xfrm>
                <a:off x="2866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2" name="Rectangle 427"/>
              <p:cNvSpPr>
                <a:spLocks noChangeArrowheads="1"/>
              </p:cNvSpPr>
              <p:nvPr/>
            </p:nvSpPr>
            <p:spPr bwMode="auto">
              <a:xfrm>
                <a:off x="2886" y="3192"/>
                <a:ext cx="22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3" name="Rectangle 428"/>
              <p:cNvSpPr>
                <a:spLocks noChangeArrowheads="1"/>
              </p:cNvSpPr>
              <p:nvPr/>
            </p:nvSpPr>
            <p:spPr bwMode="auto">
              <a:xfrm>
                <a:off x="2886" y="3192"/>
                <a:ext cx="22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4" name="Rectangle 429"/>
              <p:cNvSpPr>
                <a:spLocks noChangeArrowheads="1"/>
              </p:cNvSpPr>
              <p:nvPr/>
            </p:nvSpPr>
            <p:spPr bwMode="auto">
              <a:xfrm>
                <a:off x="2908" y="3192"/>
                <a:ext cx="20" cy="1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99585" name="Rectangle 430"/>
              <p:cNvSpPr>
                <a:spLocks noChangeArrowheads="1"/>
              </p:cNvSpPr>
              <p:nvPr/>
            </p:nvSpPr>
            <p:spPr bwMode="auto">
              <a:xfrm>
                <a:off x="2908" y="3192"/>
                <a:ext cx="20" cy="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9404" name="Rectangle 432"/>
            <p:cNvSpPr>
              <a:spLocks noChangeArrowheads="1"/>
            </p:cNvSpPr>
            <p:nvPr/>
          </p:nvSpPr>
          <p:spPr bwMode="auto">
            <a:xfrm>
              <a:off x="7865270" y="5696744"/>
              <a:ext cx="31750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5" name="Rectangle 433"/>
            <p:cNvSpPr>
              <a:spLocks noChangeArrowheads="1"/>
            </p:cNvSpPr>
            <p:nvPr/>
          </p:nvSpPr>
          <p:spPr bwMode="auto">
            <a:xfrm>
              <a:off x="7865270" y="5696744"/>
              <a:ext cx="317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6" name="Rectangle 434"/>
            <p:cNvSpPr>
              <a:spLocks noChangeArrowheads="1"/>
            </p:cNvSpPr>
            <p:nvPr/>
          </p:nvSpPr>
          <p:spPr bwMode="auto">
            <a:xfrm>
              <a:off x="7897020" y="5696744"/>
              <a:ext cx="3016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7" name="Rectangle 435"/>
            <p:cNvSpPr>
              <a:spLocks noChangeArrowheads="1"/>
            </p:cNvSpPr>
            <p:nvPr/>
          </p:nvSpPr>
          <p:spPr bwMode="auto">
            <a:xfrm>
              <a:off x="7897020" y="5696744"/>
              <a:ext cx="3016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8" name="Rectangle 436"/>
            <p:cNvSpPr>
              <a:spLocks noChangeArrowheads="1"/>
            </p:cNvSpPr>
            <p:nvPr/>
          </p:nvSpPr>
          <p:spPr bwMode="auto">
            <a:xfrm>
              <a:off x="7927182" y="5696744"/>
              <a:ext cx="3651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09" name="Rectangle 437"/>
            <p:cNvSpPr>
              <a:spLocks noChangeArrowheads="1"/>
            </p:cNvSpPr>
            <p:nvPr/>
          </p:nvSpPr>
          <p:spPr bwMode="auto">
            <a:xfrm>
              <a:off x="7927182" y="5696744"/>
              <a:ext cx="3651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0" name="Rectangle 438"/>
            <p:cNvSpPr>
              <a:spLocks noChangeArrowheads="1"/>
            </p:cNvSpPr>
            <p:nvPr/>
          </p:nvSpPr>
          <p:spPr bwMode="auto">
            <a:xfrm>
              <a:off x="7963695" y="5696744"/>
              <a:ext cx="31750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1" name="Rectangle 439"/>
            <p:cNvSpPr>
              <a:spLocks noChangeArrowheads="1"/>
            </p:cNvSpPr>
            <p:nvPr/>
          </p:nvSpPr>
          <p:spPr bwMode="auto">
            <a:xfrm>
              <a:off x="7963695" y="5696744"/>
              <a:ext cx="31750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2" name="Rectangle 440"/>
            <p:cNvSpPr>
              <a:spLocks noChangeArrowheads="1"/>
            </p:cNvSpPr>
            <p:nvPr/>
          </p:nvSpPr>
          <p:spPr bwMode="auto">
            <a:xfrm>
              <a:off x="7995445" y="5696744"/>
              <a:ext cx="30163" cy="1588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3" name="Rectangle 441"/>
            <p:cNvSpPr>
              <a:spLocks noChangeArrowheads="1"/>
            </p:cNvSpPr>
            <p:nvPr/>
          </p:nvSpPr>
          <p:spPr bwMode="auto">
            <a:xfrm>
              <a:off x="7995445" y="5696744"/>
              <a:ext cx="30163" cy="158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4" name="Line 442"/>
            <p:cNvSpPr>
              <a:spLocks noChangeShapeType="1"/>
            </p:cNvSpPr>
            <p:nvPr/>
          </p:nvSpPr>
          <p:spPr bwMode="auto">
            <a:xfrm flipV="1">
              <a:off x="7305147" y="3609976"/>
              <a:ext cx="0" cy="20586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9415" name="Rectangle 443"/>
            <p:cNvSpPr>
              <a:spLocks noChangeArrowheads="1"/>
            </p:cNvSpPr>
            <p:nvPr/>
          </p:nvSpPr>
          <p:spPr bwMode="auto">
            <a:xfrm>
              <a:off x="7287104" y="5826919"/>
              <a:ext cx="80150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Co-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Sparsity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416" name="Rectangle 444"/>
            <p:cNvSpPr>
              <a:spLocks noChangeArrowheads="1"/>
            </p:cNvSpPr>
            <p:nvPr/>
          </p:nvSpPr>
          <p:spPr bwMode="auto">
            <a:xfrm rot="16200000">
              <a:off x="5517400" y="4531655"/>
              <a:ext cx="71333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# of signals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99588" name="Object 59958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49191725"/>
              </p:ext>
            </p:extLst>
          </p:nvPr>
        </p:nvGraphicFramePr>
        <p:xfrm>
          <a:off x="1430020" y="2736533"/>
          <a:ext cx="212725" cy="336550"/>
        </p:xfrm>
        <a:graphic>
          <a:graphicData uri="http://schemas.openxmlformats.org/presentationml/2006/ole">
            <p:oleObj spid="_x0000_s45791" name="Equation" r:id="rId6" imgW="114120" imgH="177480" progId="Equation.DSMT4">
              <p:embed/>
            </p:oleObj>
          </a:graphicData>
        </a:graphic>
      </p:graphicFrame>
      <p:pic>
        <p:nvPicPr>
          <p:cNvPr id="45513" name="Picture 45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76" y="2790000"/>
            <a:ext cx="3248691" cy="163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99592" name="Object 59959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18210604"/>
              </p:ext>
            </p:extLst>
          </p:nvPr>
        </p:nvGraphicFramePr>
        <p:xfrm>
          <a:off x="3780824" y="4885796"/>
          <a:ext cx="588962" cy="323850"/>
        </p:xfrm>
        <a:graphic>
          <a:graphicData uri="http://schemas.openxmlformats.org/presentationml/2006/ole">
            <p:oleObj spid="_x0000_s45792" name="Equation" r:id="rId8" imgW="330120" imgH="177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8550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14</a:t>
            </a:fld>
            <a:endParaRPr lang="en-US" sz="12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Low-Spark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 </a:t>
            </a:r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Pursuit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189035"/>
            <a:ext cx="797136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 example – performance of BG (and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xBG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for these TV-like signals: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1000 signal examples,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SNR=25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Accuracy of the co-support recovered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Denoising performance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064" y="3045944"/>
            <a:ext cx="3905874" cy="2929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84" y="3045714"/>
            <a:ext cx="3903133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13648523"/>
              </p:ext>
            </p:extLst>
          </p:nvPr>
        </p:nvGraphicFramePr>
        <p:xfrm>
          <a:off x="6543675" y="3478213"/>
          <a:ext cx="1244600" cy="901700"/>
        </p:xfrm>
        <a:graphic>
          <a:graphicData uri="http://schemas.openxmlformats.org/presentationml/2006/ole">
            <p:oleObj spid="_x0000_s48479" name="Equation" r:id="rId6" imgW="685800" imgH="4950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8136664"/>
              </p:ext>
            </p:extLst>
          </p:nvPr>
        </p:nvGraphicFramePr>
        <p:xfrm>
          <a:off x="2509837" y="3852862"/>
          <a:ext cx="1355993" cy="1062037"/>
        </p:xfrm>
        <a:graphic>
          <a:graphicData uri="http://schemas.openxmlformats.org/presentationml/2006/ole">
            <p:oleObj spid="_x0000_s48480" name="Equation" r:id="rId7" imgW="749160" imgH="583920" progId="Equation.DSMT4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68367" y="1796121"/>
            <a:ext cx="3032814" cy="989234"/>
            <a:chOff x="4868367" y="1796121"/>
            <a:chExt cx="3032814" cy="989234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960533" y="1796121"/>
              <a:ext cx="1111468" cy="97247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56001" y="1866861"/>
              <a:ext cx="101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BG or </a:t>
              </a:r>
              <a:r>
                <a:rPr lang="en-US" dirty="0" err="1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xBG</a:t>
              </a:r>
              <a:endPara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5444067" y="2338305"/>
              <a:ext cx="516466" cy="31831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985245548"/>
                </p:ext>
              </p:extLst>
            </p:nvPr>
          </p:nvGraphicFramePr>
          <p:xfrm>
            <a:off x="5113887" y="2145275"/>
            <a:ext cx="337370" cy="640080"/>
          </p:xfrm>
          <a:graphic>
            <a:graphicData uri="http://schemas.openxmlformats.org/presentationml/2006/ole">
              <p:oleObj spid="_x0000_s48481" name="Equation" r:id="rId8" imgW="126720" imgH="241200" progId="Equation.DSMT4">
                <p:embed/>
              </p:oleObj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 bwMode="auto">
            <a:xfrm>
              <a:off x="5119064" y="2099718"/>
              <a:ext cx="84146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655718635"/>
                </p:ext>
              </p:extLst>
            </p:nvPr>
          </p:nvGraphicFramePr>
          <p:xfrm>
            <a:off x="4868367" y="1949699"/>
            <a:ext cx="203200" cy="300038"/>
          </p:xfrm>
          <a:graphic>
            <a:graphicData uri="http://schemas.openxmlformats.org/presentationml/2006/ole">
              <p:oleObj spid="_x0000_s48482" name="Equation" r:id="rId9" imgW="114120" imgH="164880" progId="Equation.DSMT4">
                <p:embed/>
              </p:oleObj>
            </a:graphicData>
          </a:graphic>
        </p:graphicFrame>
        <p:sp>
          <p:nvSpPr>
            <p:cNvPr id="241" name="Right Arrow 240"/>
            <p:cNvSpPr/>
            <p:nvPr/>
          </p:nvSpPr>
          <p:spPr bwMode="auto">
            <a:xfrm>
              <a:off x="7072001" y="2101223"/>
              <a:ext cx="516466" cy="31831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535634184"/>
                </p:ext>
              </p:extLst>
            </p:nvPr>
          </p:nvGraphicFramePr>
          <p:xfrm>
            <a:off x="7563073" y="1924686"/>
            <a:ext cx="338108" cy="640080"/>
          </p:xfrm>
          <a:graphic>
            <a:graphicData uri="http://schemas.openxmlformats.org/presentationml/2006/ole">
              <p:oleObj spid="_x0000_s48483" name="Equation" r:id="rId10" imgW="114120" imgH="215640" progId="Equation.DSMT4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296230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586740" y="3662555"/>
            <a:ext cx="4259580" cy="36689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15</a:t>
            </a:fld>
            <a:endParaRPr lang="en-US" sz="12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Summary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14301" y="1180568"/>
            <a:ext cx="562159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analysis and the synthesis models are similar, and yet very different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two align for p=m=d : non-redundant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Just as the synthesis, we should work on: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Pursuit algorithms (of all kinds) – Design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Pursuit algorithms (of all kinds) – Theoretical study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Dictionary learning from example-signals </a:t>
            </a:r>
          </a:p>
          <a:p>
            <a:pPr marL="631825" lvl="1" indent="-174625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Applications … </a:t>
            </a:r>
          </a:p>
          <a:p>
            <a:pPr marL="414338" indent="-34290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Our experience on the analysis model:</a:t>
            </a:r>
          </a:p>
          <a:p>
            <a:pPr marL="800100" lvl="1" indent="-342900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study is harder</a:t>
            </a:r>
          </a:p>
          <a:p>
            <a:pPr marL="800100" lvl="1" indent="-342900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Different applications should be considered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90283" y="3523808"/>
            <a:ext cx="3011608" cy="2348484"/>
            <a:chOff x="5970962" y="1175324"/>
            <a:chExt cx="3011608" cy="2348484"/>
          </a:xfrm>
        </p:grpSpPr>
        <p:grpSp>
          <p:nvGrpSpPr>
            <p:cNvPr id="10" name="Group 133"/>
            <p:cNvGrpSpPr>
              <a:grpSpLocks/>
            </p:cNvGrpSpPr>
            <p:nvPr/>
          </p:nvGrpSpPr>
          <p:grpSpPr bwMode="auto">
            <a:xfrm>
              <a:off x="6515346" y="1175324"/>
              <a:ext cx="1127125" cy="307975"/>
              <a:chOff x="1105" y="2449"/>
              <a:chExt cx="1501" cy="232"/>
            </a:xfrm>
          </p:grpSpPr>
          <p:sp>
            <p:nvSpPr>
              <p:cNvPr id="11" name="Text Box 134"/>
              <p:cNvSpPr txBox="1">
                <a:spLocks noChangeArrowheads="1"/>
              </p:cNvSpPr>
              <p:nvPr/>
            </p:nvSpPr>
            <p:spPr bwMode="auto">
              <a:xfrm>
                <a:off x="1696" y="2449"/>
                <a:ext cx="30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</a:rPr>
                  <a:t>d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</a:endParaRPr>
              </a:p>
            </p:txBody>
          </p:sp>
          <p:sp>
            <p:nvSpPr>
              <p:cNvPr id="12" name="Line 135"/>
              <p:cNvSpPr>
                <a:spLocks noChangeShapeType="1"/>
              </p:cNvSpPr>
              <p:nvPr/>
            </p:nvSpPr>
            <p:spPr bwMode="auto">
              <a:xfrm>
                <a:off x="1105" y="2681"/>
                <a:ext cx="1501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Line 136"/>
            <p:cNvSpPr>
              <a:spLocks noChangeShapeType="1"/>
            </p:cNvSpPr>
            <p:nvPr/>
          </p:nvSpPr>
          <p:spPr bwMode="auto">
            <a:xfrm>
              <a:off x="6245453" y="1596828"/>
              <a:ext cx="0" cy="182245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37"/>
            <p:cNvSpPr txBox="1">
              <a:spLocks noChangeArrowheads="1"/>
            </p:cNvSpPr>
            <p:nvPr/>
          </p:nvSpPr>
          <p:spPr bwMode="auto">
            <a:xfrm>
              <a:off x="5970962" y="2273136"/>
              <a:ext cx="44212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p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412944" y="1596829"/>
              <a:ext cx="1334046" cy="1822450"/>
              <a:chOff x="5904954" y="2276225"/>
              <a:chExt cx="1334046" cy="1822450"/>
            </a:xfrm>
          </p:grpSpPr>
          <p:sp>
            <p:nvSpPr>
              <p:cNvPr id="17" name="AutoShape 138"/>
              <p:cNvSpPr>
                <a:spLocks noChangeArrowheads="1"/>
              </p:cNvSpPr>
              <p:nvPr/>
            </p:nvSpPr>
            <p:spPr bwMode="auto">
              <a:xfrm>
                <a:off x="5904954" y="2288540"/>
                <a:ext cx="1334046" cy="1805278"/>
              </a:xfrm>
              <a:prstGeom prst="bracketPair">
                <a:avLst>
                  <a:gd name="adj" fmla="val 4463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" name="Group 140"/>
              <p:cNvGrpSpPr>
                <a:grpSpLocks/>
              </p:cNvGrpSpPr>
              <p:nvPr/>
            </p:nvGrpSpPr>
            <p:grpSpPr bwMode="auto">
              <a:xfrm rot="5400000">
                <a:off x="5659693" y="2623887"/>
                <a:ext cx="1822450" cy="1127125"/>
                <a:chOff x="895" y="1132"/>
                <a:chExt cx="1501" cy="849"/>
              </a:xfrm>
            </p:grpSpPr>
            <p:sp>
              <p:nvSpPr>
                <p:cNvPr id="19" name="Rectangle 141"/>
                <p:cNvSpPr>
                  <a:spLocks noChangeArrowheads="1"/>
                </p:cNvSpPr>
                <p:nvPr/>
              </p:nvSpPr>
              <p:spPr bwMode="auto">
                <a:xfrm>
                  <a:off x="8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0" name="Rectangle 142"/>
                <p:cNvSpPr>
                  <a:spLocks noChangeArrowheads="1"/>
                </p:cNvSpPr>
                <p:nvPr/>
              </p:nvSpPr>
              <p:spPr bwMode="auto">
                <a:xfrm>
                  <a:off x="95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00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6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117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4" name="Rectangle 146"/>
                <p:cNvSpPr>
                  <a:spLocks noChangeArrowheads="1"/>
                </p:cNvSpPr>
                <p:nvPr/>
              </p:nvSpPr>
              <p:spPr bwMode="auto">
                <a:xfrm>
                  <a:off x="1173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5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2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284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340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8" name="Rectangle 150"/>
                <p:cNvSpPr>
                  <a:spLocks noChangeArrowheads="1"/>
                </p:cNvSpPr>
                <p:nvPr/>
              </p:nvSpPr>
              <p:spPr bwMode="auto">
                <a:xfrm>
                  <a:off x="139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29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1" name="Rectangle 153"/>
                <p:cNvSpPr>
                  <a:spLocks noChangeArrowheads="1"/>
                </p:cNvSpPr>
                <p:nvPr/>
              </p:nvSpPr>
              <p:spPr bwMode="auto">
                <a:xfrm>
                  <a:off x="15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2" name="Rectangle 154"/>
                <p:cNvSpPr>
                  <a:spLocks noChangeArrowheads="1"/>
                </p:cNvSpPr>
                <p:nvPr/>
              </p:nvSpPr>
              <p:spPr bwMode="auto">
                <a:xfrm>
                  <a:off x="16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6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4" name="Rectangle 156"/>
                <p:cNvSpPr>
                  <a:spLocks noChangeArrowheads="1"/>
                </p:cNvSpPr>
                <p:nvPr/>
              </p:nvSpPr>
              <p:spPr bwMode="auto">
                <a:xfrm>
                  <a:off x="17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5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85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6" name="Rectangle 158"/>
                <p:cNvSpPr>
                  <a:spLocks noChangeArrowheads="1"/>
                </p:cNvSpPr>
                <p:nvPr/>
              </p:nvSpPr>
              <p:spPr bwMode="auto">
                <a:xfrm>
                  <a:off x="1840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7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96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8" name="Rectangle 160"/>
                <p:cNvSpPr>
                  <a:spLocks noChangeArrowheads="1"/>
                </p:cNvSpPr>
                <p:nvPr/>
              </p:nvSpPr>
              <p:spPr bwMode="auto">
                <a:xfrm>
                  <a:off x="1951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39" name="Rectangle 161"/>
                <p:cNvSpPr>
                  <a:spLocks noChangeArrowheads="1"/>
                </p:cNvSpPr>
                <p:nvPr/>
              </p:nvSpPr>
              <p:spPr bwMode="auto">
                <a:xfrm>
                  <a:off x="2007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0" name="Rectangle 162"/>
                <p:cNvSpPr>
                  <a:spLocks noChangeArrowheads="1"/>
                </p:cNvSpPr>
                <p:nvPr/>
              </p:nvSpPr>
              <p:spPr bwMode="auto">
                <a:xfrm>
                  <a:off x="2062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1" name="Rectangle 163"/>
                <p:cNvSpPr>
                  <a:spLocks noChangeArrowheads="1"/>
                </p:cNvSpPr>
                <p:nvPr/>
              </p:nvSpPr>
              <p:spPr bwMode="auto">
                <a:xfrm>
                  <a:off x="2118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2" name="Rectangle 164"/>
                <p:cNvSpPr>
                  <a:spLocks noChangeArrowheads="1"/>
                </p:cNvSpPr>
                <p:nvPr/>
              </p:nvSpPr>
              <p:spPr bwMode="auto">
                <a:xfrm>
                  <a:off x="2174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3" name="Rectangle 165"/>
                <p:cNvSpPr>
                  <a:spLocks noChangeArrowheads="1"/>
                </p:cNvSpPr>
                <p:nvPr/>
              </p:nvSpPr>
              <p:spPr bwMode="auto">
                <a:xfrm>
                  <a:off x="2229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4" name="Rectangle 166"/>
                <p:cNvSpPr>
                  <a:spLocks noChangeArrowheads="1"/>
                </p:cNvSpPr>
                <p:nvPr/>
              </p:nvSpPr>
              <p:spPr bwMode="auto">
                <a:xfrm>
                  <a:off x="2285" y="1132"/>
                  <a:ext cx="56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5" name="Rectangle 167"/>
                <p:cNvSpPr>
                  <a:spLocks noChangeArrowheads="1"/>
                </p:cNvSpPr>
                <p:nvPr/>
              </p:nvSpPr>
              <p:spPr bwMode="auto">
                <a:xfrm>
                  <a:off x="2341" y="1132"/>
                  <a:ext cx="55" cy="849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46" name="Line 168"/>
                <p:cNvSpPr>
                  <a:spLocks noChangeShapeType="1"/>
                </p:cNvSpPr>
                <p:nvPr/>
              </p:nvSpPr>
              <p:spPr bwMode="auto">
                <a:xfrm>
                  <a:off x="898" y="118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169"/>
                <p:cNvSpPr>
                  <a:spLocks noChangeShapeType="1"/>
                </p:cNvSpPr>
                <p:nvPr/>
              </p:nvSpPr>
              <p:spPr bwMode="auto">
                <a:xfrm>
                  <a:off x="900" y="124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170"/>
                <p:cNvSpPr>
                  <a:spLocks noChangeShapeType="1"/>
                </p:cNvSpPr>
                <p:nvPr/>
              </p:nvSpPr>
              <p:spPr bwMode="auto">
                <a:xfrm>
                  <a:off x="900" y="129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171"/>
                <p:cNvSpPr>
                  <a:spLocks noChangeShapeType="1"/>
                </p:cNvSpPr>
                <p:nvPr/>
              </p:nvSpPr>
              <p:spPr bwMode="auto">
                <a:xfrm>
                  <a:off x="898" y="134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172"/>
                <p:cNvSpPr>
                  <a:spLocks noChangeShapeType="1"/>
                </p:cNvSpPr>
                <p:nvPr/>
              </p:nvSpPr>
              <p:spPr bwMode="auto">
                <a:xfrm>
                  <a:off x="900" y="139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173"/>
                <p:cNvSpPr>
                  <a:spLocks noChangeShapeType="1"/>
                </p:cNvSpPr>
                <p:nvPr/>
              </p:nvSpPr>
              <p:spPr bwMode="auto">
                <a:xfrm>
                  <a:off x="900" y="145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174"/>
                <p:cNvSpPr>
                  <a:spLocks noChangeShapeType="1"/>
                </p:cNvSpPr>
                <p:nvPr/>
              </p:nvSpPr>
              <p:spPr bwMode="auto">
                <a:xfrm>
                  <a:off x="898" y="150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175"/>
                <p:cNvSpPr>
                  <a:spLocks noChangeShapeType="1"/>
                </p:cNvSpPr>
                <p:nvPr/>
              </p:nvSpPr>
              <p:spPr bwMode="auto">
                <a:xfrm>
                  <a:off x="900" y="155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76"/>
                <p:cNvSpPr>
                  <a:spLocks noChangeShapeType="1"/>
                </p:cNvSpPr>
                <p:nvPr/>
              </p:nvSpPr>
              <p:spPr bwMode="auto">
                <a:xfrm>
                  <a:off x="900" y="161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177"/>
                <p:cNvSpPr>
                  <a:spLocks noChangeShapeType="1"/>
                </p:cNvSpPr>
                <p:nvPr/>
              </p:nvSpPr>
              <p:spPr bwMode="auto">
                <a:xfrm>
                  <a:off x="898" y="166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178"/>
                <p:cNvSpPr>
                  <a:spLocks noChangeShapeType="1"/>
                </p:cNvSpPr>
                <p:nvPr/>
              </p:nvSpPr>
              <p:spPr bwMode="auto">
                <a:xfrm>
                  <a:off x="900" y="171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179"/>
                <p:cNvSpPr>
                  <a:spLocks noChangeShapeType="1"/>
                </p:cNvSpPr>
                <p:nvPr/>
              </p:nvSpPr>
              <p:spPr bwMode="auto">
                <a:xfrm>
                  <a:off x="900" y="176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180"/>
                <p:cNvSpPr>
                  <a:spLocks noChangeShapeType="1"/>
                </p:cNvSpPr>
                <p:nvPr/>
              </p:nvSpPr>
              <p:spPr bwMode="auto">
                <a:xfrm>
                  <a:off x="898" y="182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181"/>
                <p:cNvSpPr>
                  <a:spLocks noChangeShapeType="1"/>
                </p:cNvSpPr>
                <p:nvPr/>
              </p:nvSpPr>
              <p:spPr bwMode="auto">
                <a:xfrm>
                  <a:off x="900" y="187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Line 182"/>
                <p:cNvSpPr>
                  <a:spLocks noChangeShapeType="1"/>
                </p:cNvSpPr>
                <p:nvPr/>
              </p:nvSpPr>
              <p:spPr bwMode="auto">
                <a:xfrm>
                  <a:off x="900" y="192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2" name="AutoShape 185"/>
            <p:cNvSpPr>
              <a:spLocks noChangeArrowheads="1"/>
            </p:cNvSpPr>
            <p:nvPr/>
          </p:nvSpPr>
          <p:spPr bwMode="auto">
            <a:xfrm>
              <a:off x="8773020" y="1596829"/>
              <a:ext cx="209550" cy="1893888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3" name="Rectangle 187"/>
            <p:cNvSpPr>
              <a:spLocks noChangeArrowheads="1"/>
            </p:cNvSpPr>
            <p:nvPr/>
          </p:nvSpPr>
          <p:spPr bwMode="auto">
            <a:xfrm>
              <a:off x="8843663" y="1621983"/>
              <a:ext cx="67044" cy="112916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4" name="Group 188"/>
            <p:cNvGrpSpPr>
              <a:grpSpLocks/>
            </p:cNvGrpSpPr>
            <p:nvPr/>
          </p:nvGrpSpPr>
          <p:grpSpPr bwMode="auto">
            <a:xfrm>
              <a:off x="8844882" y="1696201"/>
              <a:ext cx="63387" cy="980732"/>
              <a:chOff x="3572" y="2543"/>
              <a:chExt cx="1496" cy="740"/>
            </a:xfrm>
            <a:solidFill>
              <a:schemeClr val="bg1">
                <a:lumMod val="65000"/>
              </a:schemeClr>
            </a:solidFill>
          </p:grpSpPr>
          <p:sp>
            <p:nvSpPr>
              <p:cNvPr id="65" name="Line 189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90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91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92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93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94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5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96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97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98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99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00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01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02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3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" name="Rectangle 204"/>
            <p:cNvSpPr>
              <a:spLocks noChangeArrowheads="1"/>
            </p:cNvSpPr>
            <p:nvPr/>
          </p:nvSpPr>
          <p:spPr bwMode="auto">
            <a:xfrm>
              <a:off x="8844882" y="2749825"/>
              <a:ext cx="67044" cy="7739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81" name="Group 205"/>
            <p:cNvGrpSpPr>
              <a:grpSpLocks/>
            </p:cNvGrpSpPr>
            <p:nvPr/>
          </p:nvGrpSpPr>
          <p:grpSpPr bwMode="auto">
            <a:xfrm>
              <a:off x="8848539" y="2824042"/>
              <a:ext cx="56073" cy="629524"/>
              <a:chOff x="2353" y="2448"/>
              <a:chExt cx="79" cy="475"/>
            </a:xfrm>
            <a:solidFill>
              <a:schemeClr val="bg1">
                <a:lumMod val="65000"/>
              </a:schemeClr>
            </a:solidFill>
          </p:grpSpPr>
          <p:sp>
            <p:nvSpPr>
              <p:cNvPr id="82" name="Line 206"/>
              <p:cNvSpPr>
                <a:spLocks noChangeShapeType="1"/>
              </p:cNvSpPr>
              <p:nvPr/>
            </p:nvSpPr>
            <p:spPr bwMode="auto">
              <a:xfrm>
                <a:off x="2353" y="244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207"/>
              <p:cNvSpPr>
                <a:spLocks noChangeShapeType="1"/>
              </p:cNvSpPr>
              <p:nvPr/>
            </p:nvSpPr>
            <p:spPr bwMode="auto">
              <a:xfrm>
                <a:off x="2353" y="250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08"/>
              <p:cNvSpPr>
                <a:spLocks noChangeShapeType="1"/>
              </p:cNvSpPr>
              <p:nvPr/>
            </p:nvSpPr>
            <p:spPr bwMode="auto">
              <a:xfrm>
                <a:off x="2353" y="255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09"/>
              <p:cNvSpPr>
                <a:spLocks noChangeShapeType="1"/>
              </p:cNvSpPr>
              <p:nvPr/>
            </p:nvSpPr>
            <p:spPr bwMode="auto">
              <a:xfrm>
                <a:off x="2353" y="2606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10"/>
              <p:cNvSpPr>
                <a:spLocks noChangeShapeType="1"/>
              </p:cNvSpPr>
              <p:nvPr/>
            </p:nvSpPr>
            <p:spPr bwMode="auto">
              <a:xfrm>
                <a:off x="2353" y="2659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11"/>
              <p:cNvSpPr>
                <a:spLocks noChangeShapeType="1"/>
              </p:cNvSpPr>
              <p:nvPr/>
            </p:nvSpPr>
            <p:spPr bwMode="auto">
              <a:xfrm>
                <a:off x="2353" y="2712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212"/>
              <p:cNvSpPr>
                <a:spLocks noChangeShapeType="1"/>
              </p:cNvSpPr>
              <p:nvPr/>
            </p:nvSpPr>
            <p:spPr bwMode="auto">
              <a:xfrm>
                <a:off x="2353" y="2765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3"/>
              <p:cNvSpPr>
                <a:spLocks noChangeShapeType="1"/>
              </p:cNvSpPr>
              <p:nvPr/>
            </p:nvSpPr>
            <p:spPr bwMode="auto">
              <a:xfrm>
                <a:off x="2353" y="2818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214"/>
              <p:cNvSpPr>
                <a:spLocks noChangeShapeType="1"/>
              </p:cNvSpPr>
              <p:nvPr/>
            </p:nvSpPr>
            <p:spPr bwMode="auto">
              <a:xfrm>
                <a:off x="2353" y="2870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215"/>
              <p:cNvSpPr>
                <a:spLocks noChangeShapeType="1"/>
              </p:cNvSpPr>
              <p:nvPr/>
            </p:nvSpPr>
            <p:spPr bwMode="auto">
              <a:xfrm>
                <a:off x="2353" y="2923"/>
                <a:ext cx="7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Rectangle 216"/>
            <p:cNvSpPr>
              <a:spLocks noChangeArrowheads="1"/>
            </p:cNvSpPr>
            <p:nvPr/>
          </p:nvSpPr>
          <p:spPr bwMode="auto">
            <a:xfrm>
              <a:off x="8850977" y="170282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3" name="Rectangle 217"/>
            <p:cNvSpPr>
              <a:spLocks noChangeArrowheads="1"/>
            </p:cNvSpPr>
            <p:nvPr/>
          </p:nvSpPr>
          <p:spPr bwMode="auto">
            <a:xfrm>
              <a:off x="8850977" y="2472834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4" name="Rectangle 218"/>
            <p:cNvSpPr>
              <a:spLocks noChangeArrowheads="1"/>
            </p:cNvSpPr>
            <p:nvPr/>
          </p:nvSpPr>
          <p:spPr bwMode="auto">
            <a:xfrm>
              <a:off x="8852602" y="2899585"/>
              <a:ext cx="52861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95" name="Object 2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111777538"/>
                </p:ext>
              </p:extLst>
            </p:nvPr>
          </p:nvGraphicFramePr>
          <p:xfrm>
            <a:off x="8340585" y="2103132"/>
            <a:ext cx="361950" cy="847725"/>
          </p:xfrm>
          <a:graphic>
            <a:graphicData uri="http://schemas.openxmlformats.org/presentationml/2006/ole">
              <p:oleObj spid="_x0000_s42595" name="Equation" r:id="rId4" imgW="101520" imgH="215640" progId="Equation.DSMT4">
                <p:embed/>
              </p:oleObj>
            </a:graphicData>
          </a:graphic>
        </p:graphicFrame>
        <p:sp>
          <p:nvSpPr>
            <p:cNvPr id="96" name="AutoShape 221"/>
            <p:cNvSpPr>
              <a:spLocks noChangeArrowheads="1"/>
            </p:cNvSpPr>
            <p:nvPr/>
          </p:nvSpPr>
          <p:spPr bwMode="auto">
            <a:xfrm>
              <a:off x="7891691" y="1596829"/>
              <a:ext cx="209550" cy="1117600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97" name="Rectangle 222"/>
            <p:cNvSpPr>
              <a:spLocks noChangeArrowheads="1"/>
            </p:cNvSpPr>
            <p:nvPr/>
          </p:nvSpPr>
          <p:spPr bwMode="auto">
            <a:xfrm>
              <a:off x="7966304" y="1598487"/>
              <a:ext cx="66675" cy="11303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98" name="Group 223"/>
            <p:cNvGrpSpPr>
              <a:grpSpLocks/>
            </p:cNvGrpSpPr>
            <p:nvPr/>
          </p:nvGrpSpPr>
          <p:grpSpPr bwMode="auto">
            <a:xfrm>
              <a:off x="7972654" y="1673100"/>
              <a:ext cx="58738" cy="981075"/>
              <a:chOff x="3572" y="2543"/>
              <a:chExt cx="1496" cy="740"/>
            </a:xfrm>
          </p:grpSpPr>
          <p:sp>
            <p:nvSpPr>
              <p:cNvPr id="99" name="Line 224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25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226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7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228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229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230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31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232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33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234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235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236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237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238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4" name="Object 2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4458159"/>
                </p:ext>
              </p:extLst>
            </p:nvPr>
          </p:nvGraphicFramePr>
          <p:xfrm>
            <a:off x="7856766" y="2636712"/>
            <a:ext cx="279400" cy="661988"/>
          </p:xfrm>
          <a:graphic>
            <a:graphicData uri="http://schemas.openxmlformats.org/presentationml/2006/ole">
              <p:oleObj spid="_x0000_s42596" name="Equation" r:id="rId5" imgW="114120" imgH="215640" progId="Equation.DSMT4">
                <p:embed/>
              </p:oleObj>
            </a:graphicData>
          </a:graphic>
        </p:graphicFrame>
        <p:sp>
          <p:nvSpPr>
            <p:cNvPr id="115" name="TextBox 114"/>
            <p:cNvSpPr txBox="1"/>
            <p:nvPr/>
          </p:nvSpPr>
          <p:spPr>
            <a:xfrm>
              <a:off x="8050439" y="1779325"/>
              <a:ext cx="7225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chemeClr val="bg1"/>
                  </a:solidFill>
                </a:rPr>
                <a:t>=</a:t>
              </a:r>
              <a:endParaRPr 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Rectangle 216"/>
            <p:cNvSpPr>
              <a:spLocks noChangeArrowheads="1"/>
            </p:cNvSpPr>
            <p:nvPr/>
          </p:nvSpPr>
          <p:spPr bwMode="auto">
            <a:xfrm>
              <a:off x="8848256" y="1844704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7" name="Rectangle 216"/>
            <p:cNvSpPr>
              <a:spLocks noChangeArrowheads="1"/>
            </p:cNvSpPr>
            <p:nvPr/>
          </p:nvSpPr>
          <p:spPr bwMode="auto">
            <a:xfrm>
              <a:off x="8850977" y="2054301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8" name="Rectangle 216"/>
            <p:cNvSpPr>
              <a:spLocks noChangeArrowheads="1"/>
            </p:cNvSpPr>
            <p:nvPr/>
          </p:nvSpPr>
          <p:spPr bwMode="auto">
            <a:xfrm>
              <a:off x="8851209" y="2125076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9" name="Rectangle 216"/>
            <p:cNvSpPr>
              <a:spLocks noChangeArrowheads="1"/>
            </p:cNvSpPr>
            <p:nvPr/>
          </p:nvSpPr>
          <p:spPr bwMode="auto">
            <a:xfrm>
              <a:off x="8851209" y="2334451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0" name="Rectangle 217"/>
            <p:cNvSpPr>
              <a:spLocks noChangeArrowheads="1"/>
            </p:cNvSpPr>
            <p:nvPr/>
          </p:nvSpPr>
          <p:spPr bwMode="auto">
            <a:xfrm>
              <a:off x="8850977" y="261560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1" name="Rectangle 216"/>
            <p:cNvSpPr>
              <a:spLocks noChangeArrowheads="1"/>
            </p:cNvSpPr>
            <p:nvPr/>
          </p:nvSpPr>
          <p:spPr bwMode="auto">
            <a:xfrm>
              <a:off x="8851630" y="3041740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" name="Rectangle 216"/>
            <p:cNvSpPr>
              <a:spLocks noChangeArrowheads="1"/>
            </p:cNvSpPr>
            <p:nvPr/>
          </p:nvSpPr>
          <p:spPr bwMode="auto">
            <a:xfrm>
              <a:off x="8850789" y="311029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3" name="Rectangle 216"/>
            <p:cNvSpPr>
              <a:spLocks noChangeArrowheads="1"/>
            </p:cNvSpPr>
            <p:nvPr/>
          </p:nvSpPr>
          <p:spPr bwMode="auto">
            <a:xfrm>
              <a:off x="8850789" y="3180403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4" name="Rectangle 216"/>
            <p:cNvSpPr>
              <a:spLocks noChangeArrowheads="1"/>
            </p:cNvSpPr>
            <p:nvPr/>
          </p:nvSpPr>
          <p:spPr bwMode="auto">
            <a:xfrm>
              <a:off x="8853743" y="3321947"/>
              <a:ext cx="53635" cy="556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5" name="Rectangle 216"/>
            <p:cNvSpPr>
              <a:spLocks noChangeArrowheads="1"/>
            </p:cNvSpPr>
            <p:nvPr/>
          </p:nvSpPr>
          <p:spPr bwMode="auto">
            <a:xfrm>
              <a:off x="8850977" y="3460164"/>
              <a:ext cx="53635" cy="55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15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173634755"/>
                </p:ext>
              </p:extLst>
            </p:nvPr>
          </p:nvGraphicFramePr>
          <p:xfrm>
            <a:off x="6726433" y="2082132"/>
            <a:ext cx="581025" cy="644525"/>
          </p:xfrm>
          <a:graphic>
            <a:graphicData uri="http://schemas.openxmlformats.org/presentationml/2006/ole">
              <p:oleObj spid="_x0000_s42597" name="Equation" r:id="rId6" imgW="152280" imgH="152280" progId="Equation.DSMT4">
                <p:embed/>
              </p:oleObj>
            </a:graphicData>
          </a:graphic>
        </p:graphicFrame>
      </p:grpSp>
      <p:grpSp>
        <p:nvGrpSpPr>
          <p:cNvPr id="126" name="Group 132"/>
          <p:cNvGrpSpPr>
            <a:grpSpLocks/>
          </p:cNvGrpSpPr>
          <p:nvPr/>
        </p:nvGrpSpPr>
        <p:grpSpPr bwMode="auto">
          <a:xfrm>
            <a:off x="5194555" y="1109932"/>
            <a:ext cx="2347913" cy="1506538"/>
            <a:chOff x="128" y="950"/>
            <a:chExt cx="1479" cy="949"/>
          </a:xfrm>
        </p:grpSpPr>
        <p:grpSp>
          <p:nvGrpSpPr>
            <p:cNvPr id="127" name="Group 133"/>
            <p:cNvGrpSpPr>
              <a:grpSpLocks/>
            </p:cNvGrpSpPr>
            <p:nvPr/>
          </p:nvGrpSpPr>
          <p:grpSpPr bwMode="auto">
            <a:xfrm>
              <a:off x="415" y="950"/>
              <a:ext cx="1148" cy="194"/>
              <a:chOff x="1105" y="2473"/>
              <a:chExt cx="1501" cy="232"/>
            </a:xfrm>
          </p:grpSpPr>
          <p:sp>
            <p:nvSpPr>
              <p:cNvPr id="176" name="Text Box 134"/>
              <p:cNvSpPr txBox="1">
                <a:spLocks noChangeArrowheads="1"/>
              </p:cNvSpPr>
              <p:nvPr/>
            </p:nvSpPr>
            <p:spPr bwMode="auto">
              <a:xfrm>
                <a:off x="1740" y="2473"/>
                <a:ext cx="30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</a:rPr>
                  <a:t>m</a:t>
                </a:r>
              </a:p>
            </p:txBody>
          </p:sp>
          <p:sp>
            <p:nvSpPr>
              <p:cNvPr id="177" name="Line 135"/>
              <p:cNvSpPr>
                <a:spLocks noChangeShapeType="1"/>
              </p:cNvSpPr>
              <p:nvPr/>
            </p:nvSpPr>
            <p:spPr bwMode="auto">
              <a:xfrm>
                <a:off x="1105" y="2681"/>
                <a:ext cx="1501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8" name="Line 136"/>
            <p:cNvSpPr>
              <a:spLocks noChangeShapeType="1"/>
            </p:cNvSpPr>
            <p:nvPr/>
          </p:nvSpPr>
          <p:spPr bwMode="auto">
            <a:xfrm>
              <a:off x="283" y="1186"/>
              <a:ext cx="0" cy="70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137"/>
            <p:cNvSpPr txBox="1">
              <a:spLocks noChangeArrowheads="1"/>
            </p:cNvSpPr>
            <p:nvPr/>
          </p:nvSpPr>
          <p:spPr bwMode="auto">
            <a:xfrm>
              <a:off x="128" y="1443"/>
              <a:ext cx="3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d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30" name="AutoShape 138"/>
            <p:cNvSpPr>
              <a:spLocks noChangeArrowheads="1"/>
            </p:cNvSpPr>
            <p:nvPr/>
          </p:nvSpPr>
          <p:spPr bwMode="auto">
            <a:xfrm>
              <a:off x="383" y="1184"/>
              <a:ext cx="1224" cy="715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32" name="Group 140"/>
            <p:cNvGrpSpPr>
              <a:grpSpLocks/>
            </p:cNvGrpSpPr>
            <p:nvPr/>
          </p:nvGrpSpPr>
          <p:grpSpPr bwMode="auto">
            <a:xfrm>
              <a:off x="415" y="1188"/>
              <a:ext cx="1148" cy="710"/>
              <a:chOff x="895" y="1132"/>
              <a:chExt cx="1501" cy="849"/>
            </a:xfrm>
          </p:grpSpPr>
          <p:sp>
            <p:nvSpPr>
              <p:cNvPr id="134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5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6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7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8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39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0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1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2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3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4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5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6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7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8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49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0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1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2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3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4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5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6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8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9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0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1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1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72660118"/>
                </p:ext>
              </p:extLst>
            </p:nvPr>
          </p:nvGraphicFramePr>
          <p:xfrm>
            <a:off x="768" y="1255"/>
            <a:ext cx="413" cy="495"/>
          </p:xfrm>
          <a:graphic>
            <a:graphicData uri="http://schemas.openxmlformats.org/presentationml/2006/ole">
              <p:oleObj spid="_x0000_s42598" name="Equation" r:id="rId7" imgW="241200" imgH="266400" progId="Equation.DSMT4">
                <p:embed/>
              </p:oleObj>
            </a:graphicData>
          </a:graphic>
        </p:graphicFrame>
      </p:grpSp>
      <p:grpSp>
        <p:nvGrpSpPr>
          <p:cNvPr id="178" name="Group 184"/>
          <p:cNvGrpSpPr>
            <a:grpSpLocks/>
          </p:cNvGrpSpPr>
          <p:nvPr/>
        </p:nvGrpSpPr>
        <p:grpSpPr bwMode="auto">
          <a:xfrm>
            <a:off x="7618667" y="1487756"/>
            <a:ext cx="655638" cy="1901825"/>
            <a:chOff x="1655" y="1188"/>
            <a:chExt cx="413" cy="1198"/>
          </a:xfrm>
        </p:grpSpPr>
        <p:sp>
          <p:nvSpPr>
            <p:cNvPr id="179" name="AutoShape 185"/>
            <p:cNvSpPr>
              <a:spLocks noChangeArrowheads="1"/>
            </p:cNvSpPr>
            <p:nvPr/>
          </p:nvSpPr>
          <p:spPr bwMode="auto">
            <a:xfrm>
              <a:off x="1655" y="1191"/>
              <a:ext cx="132" cy="1193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80" name="Group 186"/>
            <p:cNvGrpSpPr>
              <a:grpSpLocks/>
            </p:cNvGrpSpPr>
            <p:nvPr/>
          </p:nvGrpSpPr>
          <p:grpSpPr bwMode="auto">
            <a:xfrm>
              <a:off x="1702" y="1188"/>
              <a:ext cx="43" cy="1198"/>
              <a:chOff x="2382" y="1541"/>
              <a:chExt cx="56" cy="1435"/>
            </a:xfrm>
          </p:grpSpPr>
          <p:sp>
            <p:nvSpPr>
              <p:cNvPr id="182" name="Rectangle 187"/>
              <p:cNvSpPr>
                <a:spLocks noChangeArrowheads="1"/>
              </p:cNvSpPr>
              <p:nvPr/>
            </p:nvSpPr>
            <p:spPr bwMode="auto">
              <a:xfrm>
                <a:off x="2382" y="1541"/>
                <a:ext cx="55" cy="85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3" name="Group 188"/>
              <p:cNvGrpSpPr>
                <a:grpSpLocks/>
              </p:cNvGrpSpPr>
              <p:nvPr/>
            </p:nvGrpSpPr>
            <p:grpSpPr bwMode="auto">
              <a:xfrm>
                <a:off x="2383" y="1597"/>
                <a:ext cx="52" cy="740"/>
                <a:chOff x="3572" y="2543"/>
                <a:chExt cx="1496" cy="740"/>
              </a:xfrm>
            </p:grpSpPr>
            <p:sp>
              <p:nvSpPr>
                <p:cNvPr id="199" name="Line 189"/>
                <p:cNvSpPr>
                  <a:spLocks noChangeShapeType="1"/>
                </p:cNvSpPr>
                <p:nvPr/>
              </p:nvSpPr>
              <p:spPr bwMode="auto">
                <a:xfrm>
                  <a:off x="3572" y="254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90"/>
                <p:cNvSpPr>
                  <a:spLocks noChangeShapeType="1"/>
                </p:cNvSpPr>
                <p:nvPr/>
              </p:nvSpPr>
              <p:spPr bwMode="auto">
                <a:xfrm>
                  <a:off x="3574" y="259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Line 191"/>
                <p:cNvSpPr>
                  <a:spLocks noChangeShapeType="1"/>
                </p:cNvSpPr>
                <p:nvPr/>
              </p:nvSpPr>
              <p:spPr bwMode="auto">
                <a:xfrm>
                  <a:off x="3574" y="264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Line 192"/>
                <p:cNvSpPr>
                  <a:spLocks noChangeShapeType="1"/>
                </p:cNvSpPr>
                <p:nvPr/>
              </p:nvSpPr>
              <p:spPr bwMode="auto">
                <a:xfrm>
                  <a:off x="3572" y="270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Line 193"/>
                <p:cNvSpPr>
                  <a:spLocks noChangeShapeType="1"/>
                </p:cNvSpPr>
                <p:nvPr/>
              </p:nvSpPr>
              <p:spPr bwMode="auto">
                <a:xfrm>
                  <a:off x="3574" y="275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194"/>
                <p:cNvSpPr>
                  <a:spLocks noChangeShapeType="1"/>
                </p:cNvSpPr>
                <p:nvPr/>
              </p:nvSpPr>
              <p:spPr bwMode="auto">
                <a:xfrm>
                  <a:off x="3574" y="280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Line 195"/>
                <p:cNvSpPr>
                  <a:spLocks noChangeShapeType="1"/>
                </p:cNvSpPr>
                <p:nvPr/>
              </p:nvSpPr>
              <p:spPr bwMode="auto">
                <a:xfrm>
                  <a:off x="3572" y="286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Line 196"/>
                <p:cNvSpPr>
                  <a:spLocks noChangeShapeType="1"/>
                </p:cNvSpPr>
                <p:nvPr/>
              </p:nvSpPr>
              <p:spPr bwMode="auto">
                <a:xfrm>
                  <a:off x="3574" y="291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97"/>
                <p:cNvSpPr>
                  <a:spLocks noChangeShapeType="1"/>
                </p:cNvSpPr>
                <p:nvPr/>
              </p:nvSpPr>
              <p:spPr bwMode="auto">
                <a:xfrm>
                  <a:off x="3574" y="296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98"/>
                <p:cNvSpPr>
                  <a:spLocks noChangeShapeType="1"/>
                </p:cNvSpPr>
                <p:nvPr/>
              </p:nvSpPr>
              <p:spPr bwMode="auto">
                <a:xfrm>
                  <a:off x="3572" y="301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Line 199"/>
                <p:cNvSpPr>
                  <a:spLocks noChangeShapeType="1"/>
                </p:cNvSpPr>
                <p:nvPr/>
              </p:nvSpPr>
              <p:spPr bwMode="auto">
                <a:xfrm>
                  <a:off x="3574" y="307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Line 200"/>
                <p:cNvSpPr>
                  <a:spLocks noChangeShapeType="1"/>
                </p:cNvSpPr>
                <p:nvPr/>
              </p:nvSpPr>
              <p:spPr bwMode="auto">
                <a:xfrm>
                  <a:off x="3574" y="312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Line 201"/>
                <p:cNvSpPr>
                  <a:spLocks noChangeShapeType="1"/>
                </p:cNvSpPr>
                <p:nvPr/>
              </p:nvSpPr>
              <p:spPr bwMode="auto">
                <a:xfrm>
                  <a:off x="3572" y="317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Line 202"/>
                <p:cNvSpPr>
                  <a:spLocks noChangeShapeType="1"/>
                </p:cNvSpPr>
                <p:nvPr/>
              </p:nvSpPr>
              <p:spPr bwMode="auto">
                <a:xfrm>
                  <a:off x="3574" y="323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203"/>
                <p:cNvSpPr>
                  <a:spLocks noChangeShapeType="1"/>
                </p:cNvSpPr>
                <p:nvPr/>
              </p:nvSpPr>
              <p:spPr bwMode="auto">
                <a:xfrm>
                  <a:off x="3574" y="328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4" name="Rectangle 204"/>
              <p:cNvSpPr>
                <a:spLocks noChangeArrowheads="1"/>
              </p:cNvSpPr>
              <p:nvPr/>
            </p:nvSpPr>
            <p:spPr bwMode="auto">
              <a:xfrm>
                <a:off x="2383" y="2392"/>
                <a:ext cx="55" cy="5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85" name="Group 205"/>
              <p:cNvGrpSpPr>
                <a:grpSpLocks/>
              </p:cNvGrpSpPr>
              <p:nvPr/>
            </p:nvGrpSpPr>
            <p:grpSpPr bwMode="auto">
              <a:xfrm>
                <a:off x="2386" y="2448"/>
                <a:ext cx="46" cy="475"/>
                <a:chOff x="2353" y="2448"/>
                <a:chExt cx="79" cy="475"/>
              </a:xfrm>
            </p:grpSpPr>
            <p:sp>
              <p:nvSpPr>
                <p:cNvPr id="189" name="Line 206"/>
                <p:cNvSpPr>
                  <a:spLocks noChangeShapeType="1"/>
                </p:cNvSpPr>
                <p:nvPr/>
              </p:nvSpPr>
              <p:spPr bwMode="auto">
                <a:xfrm>
                  <a:off x="2353" y="244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207"/>
                <p:cNvSpPr>
                  <a:spLocks noChangeShapeType="1"/>
                </p:cNvSpPr>
                <p:nvPr/>
              </p:nvSpPr>
              <p:spPr bwMode="auto">
                <a:xfrm>
                  <a:off x="2353" y="250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208"/>
                <p:cNvSpPr>
                  <a:spLocks noChangeShapeType="1"/>
                </p:cNvSpPr>
                <p:nvPr/>
              </p:nvSpPr>
              <p:spPr bwMode="auto">
                <a:xfrm>
                  <a:off x="2353" y="255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209"/>
                <p:cNvSpPr>
                  <a:spLocks noChangeShapeType="1"/>
                </p:cNvSpPr>
                <p:nvPr/>
              </p:nvSpPr>
              <p:spPr bwMode="auto">
                <a:xfrm>
                  <a:off x="2353" y="2606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210"/>
                <p:cNvSpPr>
                  <a:spLocks noChangeShapeType="1"/>
                </p:cNvSpPr>
                <p:nvPr/>
              </p:nvSpPr>
              <p:spPr bwMode="auto">
                <a:xfrm>
                  <a:off x="2353" y="2659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211"/>
                <p:cNvSpPr>
                  <a:spLocks noChangeShapeType="1"/>
                </p:cNvSpPr>
                <p:nvPr/>
              </p:nvSpPr>
              <p:spPr bwMode="auto">
                <a:xfrm>
                  <a:off x="2353" y="2712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212"/>
                <p:cNvSpPr>
                  <a:spLocks noChangeShapeType="1"/>
                </p:cNvSpPr>
                <p:nvPr/>
              </p:nvSpPr>
              <p:spPr bwMode="auto">
                <a:xfrm>
                  <a:off x="2353" y="2765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Line 213"/>
                <p:cNvSpPr>
                  <a:spLocks noChangeShapeType="1"/>
                </p:cNvSpPr>
                <p:nvPr/>
              </p:nvSpPr>
              <p:spPr bwMode="auto">
                <a:xfrm>
                  <a:off x="2353" y="281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214"/>
                <p:cNvSpPr>
                  <a:spLocks noChangeShapeType="1"/>
                </p:cNvSpPr>
                <p:nvPr/>
              </p:nvSpPr>
              <p:spPr bwMode="auto">
                <a:xfrm>
                  <a:off x="2353" y="287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Line 215"/>
                <p:cNvSpPr>
                  <a:spLocks noChangeShapeType="1"/>
                </p:cNvSpPr>
                <p:nvPr/>
              </p:nvSpPr>
              <p:spPr bwMode="auto">
                <a:xfrm>
                  <a:off x="2353" y="292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" name="Rectangle 216"/>
              <p:cNvSpPr>
                <a:spLocks noChangeArrowheads="1"/>
              </p:cNvSpPr>
              <p:nvPr/>
            </p:nvSpPr>
            <p:spPr bwMode="auto">
              <a:xfrm>
                <a:off x="2388" y="1602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87" name="Rectangle 217"/>
              <p:cNvSpPr>
                <a:spLocks noChangeArrowheads="1"/>
              </p:cNvSpPr>
              <p:nvPr/>
            </p:nvSpPr>
            <p:spPr bwMode="auto">
              <a:xfrm>
                <a:off x="2388" y="2183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88" name="Rectangle 218"/>
              <p:cNvSpPr>
                <a:spLocks noChangeArrowheads="1"/>
              </p:cNvSpPr>
              <p:nvPr/>
            </p:nvSpPr>
            <p:spPr bwMode="auto">
              <a:xfrm>
                <a:off x="2389" y="2505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aphicFrame>
          <p:nvGraphicFramePr>
            <p:cNvPr id="181" name="Object 2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735934998"/>
                </p:ext>
              </p:extLst>
            </p:nvPr>
          </p:nvGraphicFramePr>
          <p:xfrm>
            <a:off x="1784" y="1845"/>
            <a:ext cx="284" cy="502"/>
          </p:xfrm>
          <a:graphic>
            <a:graphicData uri="http://schemas.openxmlformats.org/presentationml/2006/ole">
              <p:oleObj spid="_x0000_s42599" name="Equation" r:id="rId8" imgW="203040" imgH="330120" progId="Equation.DSMT4">
                <p:embed/>
              </p:oleObj>
            </a:graphicData>
          </a:graphic>
        </p:graphicFrame>
      </p:grpSp>
      <p:grpSp>
        <p:nvGrpSpPr>
          <p:cNvPr id="214" name="Group 220"/>
          <p:cNvGrpSpPr>
            <a:grpSpLocks/>
          </p:cNvGrpSpPr>
          <p:nvPr/>
        </p:nvGrpSpPr>
        <p:grpSpPr bwMode="auto">
          <a:xfrm>
            <a:off x="8616664" y="1514744"/>
            <a:ext cx="279400" cy="1700213"/>
            <a:chOff x="2481" y="1205"/>
            <a:chExt cx="176" cy="1071"/>
          </a:xfrm>
        </p:grpSpPr>
        <p:sp>
          <p:nvSpPr>
            <p:cNvPr id="215" name="AutoShape 221"/>
            <p:cNvSpPr>
              <a:spLocks noChangeArrowheads="1"/>
            </p:cNvSpPr>
            <p:nvPr/>
          </p:nvSpPr>
          <p:spPr bwMode="auto">
            <a:xfrm>
              <a:off x="2503" y="1208"/>
              <a:ext cx="132" cy="704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16" name="Rectangle 222"/>
            <p:cNvSpPr>
              <a:spLocks noChangeArrowheads="1"/>
            </p:cNvSpPr>
            <p:nvPr/>
          </p:nvSpPr>
          <p:spPr bwMode="auto">
            <a:xfrm>
              <a:off x="2550" y="1205"/>
              <a:ext cx="42" cy="7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217" name="Group 223"/>
            <p:cNvGrpSpPr>
              <a:grpSpLocks/>
            </p:cNvGrpSpPr>
            <p:nvPr/>
          </p:nvGrpSpPr>
          <p:grpSpPr bwMode="auto">
            <a:xfrm>
              <a:off x="2554" y="1252"/>
              <a:ext cx="37" cy="618"/>
              <a:chOff x="3572" y="2543"/>
              <a:chExt cx="1496" cy="740"/>
            </a:xfrm>
          </p:grpSpPr>
          <p:sp>
            <p:nvSpPr>
              <p:cNvPr id="219" name="Line 224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225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226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227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228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229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230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Line 231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232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233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234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235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Line 236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237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238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18" name="Object 2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564771303"/>
                </p:ext>
              </p:extLst>
            </p:nvPr>
          </p:nvGraphicFramePr>
          <p:xfrm>
            <a:off x="2481" y="1859"/>
            <a:ext cx="176" cy="417"/>
          </p:xfrm>
          <a:graphic>
            <a:graphicData uri="http://schemas.openxmlformats.org/presentationml/2006/ole">
              <p:oleObj spid="_x0000_s42600" name="Equation" r:id="rId9" imgW="114120" imgH="215640" progId="Equation.DSMT4">
                <p:embed/>
              </p:oleObj>
            </a:graphicData>
          </a:graphic>
        </p:graphicFrame>
      </p:grpSp>
      <p:sp>
        <p:nvSpPr>
          <p:cNvPr id="234" name="TextBox 233"/>
          <p:cNvSpPr txBox="1"/>
          <p:nvPr/>
        </p:nvSpPr>
        <p:spPr>
          <a:xfrm>
            <a:off x="7824068" y="1695173"/>
            <a:ext cx="861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=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3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9928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C42C0A-8252-43A7-B737-8AE7C80B7006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16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III – 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Dictionaries               </a:t>
            </a:r>
            <a:r>
              <a:rPr lang="en-US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                                               Dictionary-Learning by                           K-SVD-Like Algorithm                                      </a:t>
            </a:r>
            <a:endParaRPr lang="en-US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096934"/>
            <a:ext cx="6349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B. Ophir, M. Elad, N. </a:t>
            </a:r>
            <a:r>
              <a:rPr lang="en-US" sz="140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Bertin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and M.D. Plumbley, "Sequential Minimal Eigenvalues - An Approach to Analysis Dictionary Learning", </a:t>
            </a: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EUSIPCO, 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August </a:t>
            </a: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2011</a:t>
            </a:r>
            <a:r>
              <a:rPr lang="en-US" sz="14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R. Rubinstein and M. Elad, "The Co-sparse Analysis Model and Algorithms" , will be submitted (very) soon to IEEE-TSP ....  </a:t>
            </a:r>
            <a:endParaRPr lang="en-US" sz="14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17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The Signals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634037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637212" y="15668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5635625" y="21558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7421563" y="2087563"/>
            <a:ext cx="227013" cy="42862"/>
            <a:chOff x="4708" y="2148"/>
            <a:chExt cx="143" cy="27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4708" y="2148"/>
              <a:ext cx="27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4762" y="2148"/>
              <a:ext cx="27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824" y="2148"/>
              <a:ext cx="27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5730875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734050" y="18224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732462" y="198913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5826125" y="1398588"/>
            <a:ext cx="87313" cy="20970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5826125" y="26590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5826125" y="32496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5921375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919787" y="20701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5919787" y="22383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8"/>
          <p:cNvSpPr>
            <a:spLocks noChangeArrowheads="1"/>
          </p:cNvSpPr>
          <p:nvPr/>
        </p:nvSpPr>
        <p:spPr bwMode="auto">
          <a:xfrm>
            <a:off x="6018212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6021387" y="29083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6021387" y="29987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6115050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6116637" y="14001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6113462" y="34131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48"/>
          <p:cNvSpPr>
            <a:spLocks noChangeArrowheads="1"/>
          </p:cNvSpPr>
          <p:nvPr/>
        </p:nvSpPr>
        <p:spPr bwMode="auto">
          <a:xfrm>
            <a:off x="6210300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49"/>
          <p:cNvSpPr>
            <a:spLocks noChangeArrowheads="1"/>
          </p:cNvSpPr>
          <p:nvPr/>
        </p:nvSpPr>
        <p:spPr bwMode="auto">
          <a:xfrm>
            <a:off x="6211887" y="24066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6211887" y="25749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6308725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6308725" y="30781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6310312" y="19034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58"/>
          <p:cNvSpPr>
            <a:spLocks noChangeArrowheads="1"/>
          </p:cNvSpPr>
          <p:nvPr/>
        </p:nvSpPr>
        <p:spPr bwMode="auto">
          <a:xfrm>
            <a:off x="6405562" y="1398588"/>
            <a:ext cx="87312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59"/>
          <p:cNvSpPr>
            <a:spLocks noChangeArrowheads="1"/>
          </p:cNvSpPr>
          <p:nvPr/>
        </p:nvSpPr>
        <p:spPr bwMode="auto">
          <a:xfrm>
            <a:off x="6408737" y="20685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6405562" y="14859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63"/>
          <p:cNvSpPr>
            <a:spLocks noChangeArrowheads="1"/>
          </p:cNvSpPr>
          <p:nvPr/>
        </p:nvSpPr>
        <p:spPr bwMode="auto">
          <a:xfrm>
            <a:off x="6500812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6500812" y="27432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5"/>
          <p:cNvSpPr>
            <a:spLocks noChangeArrowheads="1"/>
          </p:cNvSpPr>
          <p:nvPr/>
        </p:nvSpPr>
        <p:spPr bwMode="auto">
          <a:xfrm>
            <a:off x="6500812" y="31623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8"/>
          <p:cNvSpPr>
            <a:spLocks noChangeArrowheads="1"/>
          </p:cNvSpPr>
          <p:nvPr/>
        </p:nvSpPr>
        <p:spPr bwMode="auto">
          <a:xfrm>
            <a:off x="6597650" y="1398588"/>
            <a:ext cx="88900" cy="20970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69"/>
          <p:cNvSpPr>
            <a:spLocks noChangeArrowheads="1"/>
          </p:cNvSpPr>
          <p:nvPr/>
        </p:nvSpPr>
        <p:spPr bwMode="auto">
          <a:xfrm>
            <a:off x="6599237" y="333057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6597650" y="34178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694488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4"/>
          <p:cNvSpPr>
            <a:spLocks noChangeArrowheads="1"/>
          </p:cNvSpPr>
          <p:nvPr/>
        </p:nvSpPr>
        <p:spPr bwMode="auto">
          <a:xfrm>
            <a:off x="6694488" y="29067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5"/>
          <p:cNvSpPr>
            <a:spLocks noChangeArrowheads="1"/>
          </p:cNvSpPr>
          <p:nvPr/>
        </p:nvSpPr>
        <p:spPr bwMode="auto">
          <a:xfrm>
            <a:off x="6696075" y="19018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6789738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79"/>
          <p:cNvSpPr>
            <a:spLocks noChangeArrowheads="1"/>
          </p:cNvSpPr>
          <p:nvPr/>
        </p:nvSpPr>
        <p:spPr bwMode="auto">
          <a:xfrm>
            <a:off x="6794500" y="16557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0"/>
          <p:cNvSpPr>
            <a:spLocks noChangeArrowheads="1"/>
          </p:cNvSpPr>
          <p:nvPr/>
        </p:nvSpPr>
        <p:spPr bwMode="auto">
          <a:xfrm>
            <a:off x="6792913" y="18224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3"/>
          <p:cNvSpPr>
            <a:spLocks noChangeArrowheads="1"/>
          </p:cNvSpPr>
          <p:nvPr/>
        </p:nvSpPr>
        <p:spPr bwMode="auto">
          <a:xfrm>
            <a:off x="6888162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4"/>
          <p:cNvSpPr>
            <a:spLocks noChangeArrowheads="1"/>
          </p:cNvSpPr>
          <p:nvPr/>
        </p:nvSpPr>
        <p:spPr bwMode="auto">
          <a:xfrm>
            <a:off x="6886575" y="26606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5"/>
          <p:cNvSpPr>
            <a:spLocks noChangeArrowheads="1"/>
          </p:cNvSpPr>
          <p:nvPr/>
        </p:nvSpPr>
        <p:spPr bwMode="auto">
          <a:xfrm>
            <a:off x="6886575" y="30829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88"/>
          <p:cNvSpPr>
            <a:spLocks noChangeArrowheads="1"/>
          </p:cNvSpPr>
          <p:nvPr/>
        </p:nvSpPr>
        <p:spPr bwMode="auto">
          <a:xfrm>
            <a:off x="6985000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89"/>
          <p:cNvSpPr>
            <a:spLocks noChangeArrowheads="1"/>
          </p:cNvSpPr>
          <p:nvPr/>
        </p:nvSpPr>
        <p:spPr bwMode="auto">
          <a:xfrm>
            <a:off x="6980237" y="19034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0"/>
          <p:cNvSpPr>
            <a:spLocks noChangeArrowheads="1"/>
          </p:cNvSpPr>
          <p:nvPr/>
        </p:nvSpPr>
        <p:spPr bwMode="auto">
          <a:xfrm>
            <a:off x="6980237" y="20716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7080250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94"/>
          <p:cNvSpPr>
            <a:spLocks noChangeArrowheads="1"/>
          </p:cNvSpPr>
          <p:nvPr/>
        </p:nvSpPr>
        <p:spPr bwMode="auto">
          <a:xfrm>
            <a:off x="7081837" y="27416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95"/>
          <p:cNvSpPr>
            <a:spLocks noChangeArrowheads="1"/>
          </p:cNvSpPr>
          <p:nvPr/>
        </p:nvSpPr>
        <p:spPr bwMode="auto">
          <a:xfrm>
            <a:off x="7081837" y="29940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98"/>
          <p:cNvSpPr>
            <a:spLocks noChangeArrowheads="1"/>
          </p:cNvSpPr>
          <p:nvPr/>
        </p:nvSpPr>
        <p:spPr bwMode="auto">
          <a:xfrm>
            <a:off x="7177088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99"/>
          <p:cNvSpPr>
            <a:spLocks noChangeArrowheads="1"/>
          </p:cNvSpPr>
          <p:nvPr/>
        </p:nvSpPr>
        <p:spPr bwMode="auto">
          <a:xfrm>
            <a:off x="7173913" y="24876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100"/>
          <p:cNvSpPr>
            <a:spLocks noChangeArrowheads="1"/>
          </p:cNvSpPr>
          <p:nvPr/>
        </p:nvSpPr>
        <p:spPr bwMode="auto">
          <a:xfrm>
            <a:off x="7172325" y="17367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103"/>
          <p:cNvSpPr>
            <a:spLocks noChangeArrowheads="1"/>
          </p:cNvSpPr>
          <p:nvPr/>
        </p:nvSpPr>
        <p:spPr bwMode="auto">
          <a:xfrm>
            <a:off x="7851775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7851775" y="14001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5"/>
          <p:cNvSpPr>
            <a:spLocks noChangeArrowheads="1"/>
          </p:cNvSpPr>
          <p:nvPr/>
        </p:nvSpPr>
        <p:spPr bwMode="auto">
          <a:xfrm>
            <a:off x="7854950" y="34131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Rectangle 108"/>
          <p:cNvSpPr>
            <a:spLocks noChangeArrowheads="1"/>
          </p:cNvSpPr>
          <p:nvPr/>
        </p:nvSpPr>
        <p:spPr bwMode="auto">
          <a:xfrm>
            <a:off x="7947025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109"/>
          <p:cNvSpPr>
            <a:spLocks noChangeArrowheads="1"/>
          </p:cNvSpPr>
          <p:nvPr/>
        </p:nvSpPr>
        <p:spPr bwMode="auto">
          <a:xfrm>
            <a:off x="7947025" y="25749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110"/>
          <p:cNvSpPr>
            <a:spLocks noChangeArrowheads="1"/>
          </p:cNvSpPr>
          <p:nvPr/>
        </p:nvSpPr>
        <p:spPr bwMode="auto">
          <a:xfrm>
            <a:off x="7947025" y="16541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3"/>
          <p:cNvSpPr>
            <a:spLocks noChangeArrowheads="1"/>
          </p:cNvSpPr>
          <p:nvPr/>
        </p:nvSpPr>
        <p:spPr bwMode="auto">
          <a:xfrm>
            <a:off x="8043863" y="1398588"/>
            <a:ext cx="88900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Rectangle 114"/>
          <p:cNvSpPr>
            <a:spLocks noChangeArrowheads="1"/>
          </p:cNvSpPr>
          <p:nvPr/>
        </p:nvSpPr>
        <p:spPr bwMode="auto">
          <a:xfrm>
            <a:off x="8043863" y="30781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Rectangle 115"/>
          <p:cNvSpPr>
            <a:spLocks noChangeArrowheads="1"/>
          </p:cNvSpPr>
          <p:nvPr/>
        </p:nvSpPr>
        <p:spPr bwMode="auto">
          <a:xfrm>
            <a:off x="8045450" y="19034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6"/>
          <p:cNvSpPr>
            <a:spLocks noChangeArrowheads="1"/>
          </p:cNvSpPr>
          <p:nvPr/>
        </p:nvSpPr>
        <p:spPr bwMode="auto">
          <a:xfrm>
            <a:off x="8045450" y="23241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Rectangle 119"/>
          <p:cNvSpPr>
            <a:spLocks noChangeArrowheads="1"/>
          </p:cNvSpPr>
          <p:nvPr/>
        </p:nvSpPr>
        <p:spPr bwMode="auto">
          <a:xfrm>
            <a:off x="8142288" y="1398588"/>
            <a:ext cx="87313" cy="209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120"/>
          <p:cNvSpPr>
            <a:spLocks noChangeArrowheads="1"/>
          </p:cNvSpPr>
          <p:nvPr/>
        </p:nvSpPr>
        <p:spPr bwMode="auto">
          <a:xfrm>
            <a:off x="8140700" y="20685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Rectangle 121"/>
          <p:cNvSpPr>
            <a:spLocks noChangeArrowheads="1"/>
          </p:cNvSpPr>
          <p:nvPr/>
        </p:nvSpPr>
        <p:spPr bwMode="auto">
          <a:xfrm>
            <a:off x="8140700" y="14859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" name="Group 123"/>
          <p:cNvGrpSpPr>
            <a:grpSpLocks/>
          </p:cNvGrpSpPr>
          <p:nvPr/>
        </p:nvGrpSpPr>
        <p:grpSpPr bwMode="auto">
          <a:xfrm>
            <a:off x="5638800" y="1487488"/>
            <a:ext cx="2600325" cy="1174750"/>
            <a:chOff x="3251" y="1098"/>
            <a:chExt cx="1496" cy="740"/>
          </a:xfrm>
        </p:grpSpPr>
        <p:sp>
          <p:nvSpPr>
            <p:cNvPr id="140" name="Line 124"/>
            <p:cNvSpPr>
              <a:spLocks noChangeShapeType="1"/>
            </p:cNvSpPr>
            <p:nvPr/>
          </p:nvSpPr>
          <p:spPr bwMode="auto">
            <a:xfrm>
              <a:off x="3251" y="109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25"/>
            <p:cNvSpPr>
              <a:spLocks noChangeShapeType="1"/>
            </p:cNvSpPr>
            <p:nvPr/>
          </p:nvSpPr>
          <p:spPr bwMode="auto">
            <a:xfrm>
              <a:off x="3253" y="115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26"/>
            <p:cNvSpPr>
              <a:spLocks noChangeShapeType="1"/>
            </p:cNvSpPr>
            <p:nvPr/>
          </p:nvSpPr>
          <p:spPr bwMode="auto">
            <a:xfrm>
              <a:off x="3253" y="120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127"/>
            <p:cNvSpPr>
              <a:spLocks noChangeShapeType="1"/>
            </p:cNvSpPr>
            <p:nvPr/>
          </p:nvSpPr>
          <p:spPr bwMode="auto">
            <a:xfrm>
              <a:off x="3251" y="1256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128"/>
            <p:cNvSpPr>
              <a:spLocks noChangeShapeType="1"/>
            </p:cNvSpPr>
            <p:nvPr/>
          </p:nvSpPr>
          <p:spPr bwMode="auto">
            <a:xfrm>
              <a:off x="3253" y="1309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29"/>
            <p:cNvSpPr>
              <a:spLocks noChangeShapeType="1"/>
            </p:cNvSpPr>
            <p:nvPr/>
          </p:nvSpPr>
          <p:spPr bwMode="auto">
            <a:xfrm>
              <a:off x="3253" y="1362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30"/>
            <p:cNvSpPr>
              <a:spLocks noChangeShapeType="1"/>
            </p:cNvSpPr>
            <p:nvPr/>
          </p:nvSpPr>
          <p:spPr bwMode="auto">
            <a:xfrm>
              <a:off x="3251" y="141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31"/>
            <p:cNvSpPr>
              <a:spLocks noChangeShapeType="1"/>
            </p:cNvSpPr>
            <p:nvPr/>
          </p:nvSpPr>
          <p:spPr bwMode="auto">
            <a:xfrm>
              <a:off x="3253" y="146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32"/>
            <p:cNvSpPr>
              <a:spLocks noChangeShapeType="1"/>
            </p:cNvSpPr>
            <p:nvPr/>
          </p:nvSpPr>
          <p:spPr bwMode="auto">
            <a:xfrm>
              <a:off x="3253" y="152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33"/>
            <p:cNvSpPr>
              <a:spLocks noChangeShapeType="1"/>
            </p:cNvSpPr>
            <p:nvPr/>
          </p:nvSpPr>
          <p:spPr bwMode="auto">
            <a:xfrm>
              <a:off x="3251" y="157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34"/>
            <p:cNvSpPr>
              <a:spLocks noChangeShapeType="1"/>
            </p:cNvSpPr>
            <p:nvPr/>
          </p:nvSpPr>
          <p:spPr bwMode="auto">
            <a:xfrm>
              <a:off x="3253" y="1626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35"/>
            <p:cNvSpPr>
              <a:spLocks noChangeShapeType="1"/>
            </p:cNvSpPr>
            <p:nvPr/>
          </p:nvSpPr>
          <p:spPr bwMode="auto">
            <a:xfrm>
              <a:off x="3253" y="1679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36"/>
            <p:cNvSpPr>
              <a:spLocks noChangeShapeType="1"/>
            </p:cNvSpPr>
            <p:nvPr/>
          </p:nvSpPr>
          <p:spPr bwMode="auto">
            <a:xfrm>
              <a:off x="3251" y="1732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37"/>
            <p:cNvSpPr>
              <a:spLocks noChangeShapeType="1"/>
            </p:cNvSpPr>
            <p:nvPr/>
          </p:nvSpPr>
          <p:spPr bwMode="auto">
            <a:xfrm>
              <a:off x="3253" y="178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38"/>
            <p:cNvSpPr>
              <a:spLocks noChangeShapeType="1"/>
            </p:cNvSpPr>
            <p:nvPr/>
          </p:nvSpPr>
          <p:spPr bwMode="auto">
            <a:xfrm>
              <a:off x="3253" y="183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" name="Line 139"/>
          <p:cNvSpPr>
            <a:spLocks noChangeShapeType="1"/>
          </p:cNvSpPr>
          <p:nvPr/>
        </p:nvSpPr>
        <p:spPr bwMode="auto">
          <a:xfrm>
            <a:off x="5630862" y="2744788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40"/>
          <p:cNvSpPr>
            <a:spLocks noChangeShapeType="1"/>
          </p:cNvSpPr>
          <p:nvPr/>
        </p:nvSpPr>
        <p:spPr bwMode="auto">
          <a:xfrm>
            <a:off x="5634037" y="2827338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41"/>
          <p:cNvSpPr>
            <a:spLocks noChangeShapeType="1"/>
          </p:cNvSpPr>
          <p:nvPr/>
        </p:nvSpPr>
        <p:spPr bwMode="auto">
          <a:xfrm>
            <a:off x="5634037" y="2911476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42"/>
          <p:cNvSpPr>
            <a:spLocks noChangeShapeType="1"/>
          </p:cNvSpPr>
          <p:nvPr/>
        </p:nvSpPr>
        <p:spPr bwMode="auto">
          <a:xfrm>
            <a:off x="5630862" y="2995613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43"/>
          <p:cNvSpPr>
            <a:spLocks noChangeShapeType="1"/>
          </p:cNvSpPr>
          <p:nvPr/>
        </p:nvSpPr>
        <p:spPr bwMode="auto">
          <a:xfrm>
            <a:off x="5634037" y="3079751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44"/>
          <p:cNvSpPr>
            <a:spLocks noChangeShapeType="1"/>
          </p:cNvSpPr>
          <p:nvPr/>
        </p:nvSpPr>
        <p:spPr bwMode="auto">
          <a:xfrm>
            <a:off x="5634037" y="3163888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45"/>
          <p:cNvSpPr>
            <a:spLocks noChangeShapeType="1"/>
          </p:cNvSpPr>
          <p:nvPr/>
        </p:nvSpPr>
        <p:spPr bwMode="auto">
          <a:xfrm>
            <a:off x="5630862" y="3248026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46"/>
          <p:cNvSpPr>
            <a:spLocks noChangeShapeType="1"/>
          </p:cNvSpPr>
          <p:nvPr/>
        </p:nvSpPr>
        <p:spPr bwMode="auto">
          <a:xfrm>
            <a:off x="5634037" y="3332163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47"/>
          <p:cNvSpPr>
            <a:spLocks noChangeShapeType="1"/>
          </p:cNvSpPr>
          <p:nvPr/>
        </p:nvSpPr>
        <p:spPr bwMode="auto">
          <a:xfrm>
            <a:off x="5634037" y="3414713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48"/>
          <p:cNvSpPr>
            <a:spLocks noChangeShapeType="1"/>
          </p:cNvSpPr>
          <p:nvPr/>
        </p:nvSpPr>
        <p:spPr bwMode="auto">
          <a:xfrm>
            <a:off x="5630862" y="3498851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49"/>
          <p:cNvSpPr>
            <a:spLocks noChangeShapeType="1"/>
          </p:cNvSpPr>
          <p:nvPr/>
        </p:nvSpPr>
        <p:spPr bwMode="auto">
          <a:xfrm>
            <a:off x="5634037" y="3582988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AutoShape 213"/>
          <p:cNvSpPr>
            <a:spLocks noChangeArrowheads="1"/>
          </p:cNvSpPr>
          <p:nvPr/>
        </p:nvSpPr>
        <p:spPr bwMode="auto">
          <a:xfrm>
            <a:off x="5565775" y="1341438"/>
            <a:ext cx="2736850" cy="2203450"/>
          </a:xfrm>
          <a:prstGeom prst="bracketPair">
            <a:avLst>
              <a:gd name="adj" fmla="val 2296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" name="Text Box 214"/>
          <p:cNvSpPr txBox="1">
            <a:spLocks noChangeArrowheads="1"/>
          </p:cNvSpPr>
          <p:nvPr/>
        </p:nvSpPr>
        <p:spPr bwMode="auto">
          <a:xfrm>
            <a:off x="4365307" y="1618456"/>
            <a:ext cx="18748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sym typeface="Symbol" pitchFamily="18" charset="2"/>
              </a:rPr>
              <a:t>=</a:t>
            </a:r>
            <a:endParaRPr lang="en-US" sz="4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59488" y="1335570"/>
            <a:ext cx="2736850" cy="1471613"/>
            <a:chOff x="2259488" y="1335570"/>
            <a:chExt cx="2736850" cy="1471613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326163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4110513" y="2100745"/>
              <a:ext cx="227013" cy="42862"/>
              <a:chOff x="4708" y="2148"/>
              <a:chExt cx="143" cy="27"/>
            </a:xfrm>
          </p:grpSpPr>
          <p:sp>
            <p:nvSpPr>
              <p:cNvPr id="23" name="Oval 14"/>
              <p:cNvSpPr>
                <a:spLocks noChangeArrowheads="1"/>
              </p:cNvSpPr>
              <p:nvPr/>
            </p:nvSpPr>
            <p:spPr bwMode="auto">
              <a:xfrm>
                <a:off x="4708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5"/>
              <p:cNvSpPr>
                <a:spLocks noChangeArrowheads="1"/>
              </p:cNvSpPr>
              <p:nvPr/>
            </p:nvSpPr>
            <p:spPr bwMode="auto">
              <a:xfrm>
                <a:off x="4762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6"/>
              <p:cNvSpPr>
                <a:spLocks noChangeArrowheads="1"/>
              </p:cNvSpPr>
              <p:nvPr/>
            </p:nvSpPr>
            <p:spPr bwMode="auto">
              <a:xfrm>
                <a:off x="4824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423000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518250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613500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710338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807175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902425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00850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3097688" y="1408595"/>
              <a:ext cx="87312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3192938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3289775" y="1408595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3386613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3481863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3580288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3677125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3772375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3869213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2"/>
            <p:cNvSpPr>
              <a:spLocks noChangeArrowheads="1"/>
            </p:cNvSpPr>
            <p:nvPr/>
          </p:nvSpPr>
          <p:spPr bwMode="auto">
            <a:xfrm>
              <a:off x="4543900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07"/>
            <p:cNvSpPr>
              <a:spLocks noChangeArrowheads="1"/>
            </p:cNvSpPr>
            <p:nvPr/>
          </p:nvSpPr>
          <p:spPr bwMode="auto">
            <a:xfrm>
              <a:off x="4639150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4735988" y="1408595"/>
              <a:ext cx="88900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118"/>
            <p:cNvSpPr>
              <a:spLocks noChangeArrowheads="1"/>
            </p:cNvSpPr>
            <p:nvPr/>
          </p:nvSpPr>
          <p:spPr bwMode="auto">
            <a:xfrm>
              <a:off x="4834413" y="1408595"/>
              <a:ext cx="87313" cy="13477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1"/>
            <p:cNvSpPr>
              <a:spLocks noChangeShapeType="1"/>
            </p:cNvSpPr>
            <p:nvPr/>
          </p:nvSpPr>
          <p:spPr bwMode="auto">
            <a:xfrm>
              <a:off x="2330925" y="1497495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52"/>
            <p:cNvSpPr>
              <a:spLocks noChangeShapeType="1"/>
            </p:cNvSpPr>
            <p:nvPr/>
          </p:nvSpPr>
          <p:spPr bwMode="auto">
            <a:xfrm>
              <a:off x="2334401" y="1580045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53"/>
            <p:cNvSpPr>
              <a:spLocks noChangeShapeType="1"/>
            </p:cNvSpPr>
            <p:nvPr/>
          </p:nvSpPr>
          <p:spPr bwMode="auto">
            <a:xfrm>
              <a:off x="2334401" y="1664183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2330925" y="1748320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2334401" y="1832458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2334401" y="1916595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2330925" y="2000733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2334401" y="2084870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2334401" y="2167420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2330925" y="2251558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>
              <a:off x="2334401" y="2335695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62"/>
            <p:cNvSpPr>
              <a:spLocks noChangeShapeType="1"/>
            </p:cNvSpPr>
            <p:nvPr/>
          </p:nvSpPr>
          <p:spPr bwMode="auto">
            <a:xfrm>
              <a:off x="2334401" y="2419833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63"/>
            <p:cNvSpPr>
              <a:spLocks noChangeShapeType="1"/>
            </p:cNvSpPr>
            <p:nvPr/>
          </p:nvSpPr>
          <p:spPr bwMode="auto">
            <a:xfrm>
              <a:off x="2330925" y="2503970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64"/>
            <p:cNvSpPr>
              <a:spLocks noChangeShapeType="1"/>
            </p:cNvSpPr>
            <p:nvPr/>
          </p:nvSpPr>
          <p:spPr bwMode="auto">
            <a:xfrm>
              <a:off x="2334401" y="2588108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65"/>
            <p:cNvSpPr>
              <a:spLocks noChangeShapeType="1"/>
            </p:cNvSpPr>
            <p:nvPr/>
          </p:nvSpPr>
          <p:spPr bwMode="auto">
            <a:xfrm>
              <a:off x="2334401" y="2672245"/>
              <a:ext cx="25968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AutoShape 212"/>
            <p:cNvSpPr>
              <a:spLocks noChangeArrowheads="1"/>
            </p:cNvSpPr>
            <p:nvPr/>
          </p:nvSpPr>
          <p:spPr bwMode="auto">
            <a:xfrm>
              <a:off x="2259488" y="1335570"/>
              <a:ext cx="2736850" cy="1471613"/>
            </a:xfrm>
            <a:prstGeom prst="bracketPair">
              <a:avLst>
                <a:gd name="adj" fmla="val 388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Text Box 215"/>
            <p:cNvSpPr txBox="1">
              <a:spLocks noChangeArrowheads="1"/>
            </p:cNvSpPr>
            <p:nvPr/>
          </p:nvSpPr>
          <p:spPr bwMode="auto">
            <a:xfrm>
              <a:off x="3237666" y="1545120"/>
              <a:ext cx="56618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X</a:t>
              </a:r>
              <a:endParaRPr lang="en-US" sz="5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5623" y="1336521"/>
            <a:ext cx="1567817" cy="2492215"/>
            <a:chOff x="555623" y="1336521"/>
            <a:chExt cx="1567817" cy="2492215"/>
          </a:xfrm>
        </p:grpSpPr>
        <p:sp>
          <p:nvSpPr>
            <p:cNvPr id="198" name="AutoShape 208"/>
            <p:cNvSpPr>
              <a:spLocks noChangeArrowheads="1"/>
            </p:cNvSpPr>
            <p:nvPr/>
          </p:nvSpPr>
          <p:spPr bwMode="auto">
            <a:xfrm>
              <a:off x="555623" y="1336521"/>
              <a:ext cx="1567817" cy="2492215"/>
            </a:xfrm>
            <a:prstGeom prst="bracketPair">
              <a:avLst>
                <a:gd name="adj" fmla="val 388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167"/>
            <p:cNvSpPr>
              <a:spLocks noChangeArrowheads="1"/>
            </p:cNvSpPr>
            <p:nvPr/>
          </p:nvSpPr>
          <p:spPr bwMode="auto">
            <a:xfrm rot="5400000">
              <a:off x="1288096" y="2376969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168"/>
            <p:cNvSpPr>
              <a:spLocks noChangeArrowheads="1"/>
            </p:cNvSpPr>
            <p:nvPr/>
          </p:nvSpPr>
          <p:spPr bwMode="auto">
            <a:xfrm rot="5400000">
              <a:off x="1287302" y="2473012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169"/>
            <p:cNvSpPr>
              <a:spLocks noChangeArrowheads="1"/>
            </p:cNvSpPr>
            <p:nvPr/>
          </p:nvSpPr>
          <p:spPr bwMode="auto">
            <a:xfrm rot="5400000">
              <a:off x="1287302" y="2569850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170"/>
            <p:cNvSpPr>
              <a:spLocks noChangeArrowheads="1"/>
            </p:cNvSpPr>
            <p:nvPr/>
          </p:nvSpPr>
          <p:spPr bwMode="auto">
            <a:xfrm rot="5400000">
              <a:off x="1288096" y="2665894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171"/>
            <p:cNvSpPr>
              <a:spLocks noChangeArrowheads="1"/>
            </p:cNvSpPr>
            <p:nvPr/>
          </p:nvSpPr>
          <p:spPr bwMode="auto">
            <a:xfrm rot="5400000">
              <a:off x="1287302" y="2761937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172"/>
            <p:cNvSpPr>
              <a:spLocks noChangeArrowheads="1"/>
            </p:cNvSpPr>
            <p:nvPr/>
          </p:nvSpPr>
          <p:spPr bwMode="auto">
            <a:xfrm rot="5400000">
              <a:off x="1287302" y="2860362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173"/>
            <p:cNvSpPr>
              <a:spLocks noChangeArrowheads="1"/>
            </p:cNvSpPr>
            <p:nvPr/>
          </p:nvSpPr>
          <p:spPr bwMode="auto">
            <a:xfrm rot="5400000">
              <a:off x="1288096" y="2956407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174"/>
            <p:cNvSpPr>
              <a:spLocks noChangeArrowheads="1"/>
            </p:cNvSpPr>
            <p:nvPr/>
          </p:nvSpPr>
          <p:spPr bwMode="auto">
            <a:xfrm rot="5400000">
              <a:off x="1287302" y="3052450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75"/>
            <p:cNvSpPr>
              <a:spLocks noChangeArrowheads="1"/>
            </p:cNvSpPr>
            <p:nvPr/>
          </p:nvSpPr>
          <p:spPr bwMode="auto">
            <a:xfrm rot="5400000">
              <a:off x="1288890" y="739462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76"/>
            <p:cNvSpPr>
              <a:spLocks noChangeArrowheads="1"/>
            </p:cNvSpPr>
            <p:nvPr/>
          </p:nvSpPr>
          <p:spPr bwMode="auto">
            <a:xfrm rot="5400000">
              <a:off x="1289684" y="835507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77"/>
            <p:cNvSpPr>
              <a:spLocks noChangeArrowheads="1"/>
            </p:cNvSpPr>
            <p:nvPr/>
          </p:nvSpPr>
          <p:spPr bwMode="auto">
            <a:xfrm rot="5400000">
              <a:off x="1289684" y="930757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178"/>
            <p:cNvSpPr>
              <a:spLocks noChangeArrowheads="1"/>
            </p:cNvSpPr>
            <p:nvPr/>
          </p:nvSpPr>
          <p:spPr bwMode="auto">
            <a:xfrm rot="5400000">
              <a:off x="1288890" y="1026800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179"/>
            <p:cNvSpPr>
              <a:spLocks noChangeArrowheads="1"/>
            </p:cNvSpPr>
            <p:nvPr/>
          </p:nvSpPr>
          <p:spPr bwMode="auto">
            <a:xfrm rot="5400000">
              <a:off x="1288890" y="1123637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180"/>
            <p:cNvSpPr>
              <a:spLocks noChangeArrowheads="1"/>
            </p:cNvSpPr>
            <p:nvPr/>
          </p:nvSpPr>
          <p:spPr bwMode="auto">
            <a:xfrm rot="5400000">
              <a:off x="1289684" y="1219682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181"/>
            <p:cNvSpPr>
              <a:spLocks noChangeArrowheads="1"/>
            </p:cNvSpPr>
            <p:nvPr/>
          </p:nvSpPr>
          <p:spPr bwMode="auto">
            <a:xfrm rot="5400000">
              <a:off x="1288890" y="1315725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182"/>
            <p:cNvSpPr>
              <a:spLocks noChangeArrowheads="1"/>
            </p:cNvSpPr>
            <p:nvPr/>
          </p:nvSpPr>
          <p:spPr bwMode="auto">
            <a:xfrm rot="5400000">
              <a:off x="1288890" y="1414150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183"/>
            <p:cNvSpPr>
              <a:spLocks noChangeArrowheads="1"/>
            </p:cNvSpPr>
            <p:nvPr/>
          </p:nvSpPr>
          <p:spPr bwMode="auto">
            <a:xfrm rot="5400000">
              <a:off x="1289684" y="1510194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184"/>
            <p:cNvSpPr>
              <a:spLocks noChangeArrowheads="1"/>
            </p:cNvSpPr>
            <p:nvPr/>
          </p:nvSpPr>
          <p:spPr bwMode="auto">
            <a:xfrm rot="5400000">
              <a:off x="1288890" y="1606237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185"/>
            <p:cNvSpPr>
              <a:spLocks noChangeArrowheads="1"/>
            </p:cNvSpPr>
            <p:nvPr/>
          </p:nvSpPr>
          <p:spPr bwMode="auto">
            <a:xfrm rot="5400000">
              <a:off x="1288890" y="1703075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186"/>
            <p:cNvSpPr>
              <a:spLocks noChangeArrowheads="1"/>
            </p:cNvSpPr>
            <p:nvPr/>
          </p:nvSpPr>
          <p:spPr bwMode="auto">
            <a:xfrm rot="5400000">
              <a:off x="1289684" y="1799119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187"/>
            <p:cNvSpPr>
              <a:spLocks noChangeArrowheads="1"/>
            </p:cNvSpPr>
            <p:nvPr/>
          </p:nvSpPr>
          <p:spPr bwMode="auto">
            <a:xfrm rot="5400000">
              <a:off x="1288890" y="1895162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188"/>
            <p:cNvSpPr>
              <a:spLocks noChangeArrowheads="1"/>
            </p:cNvSpPr>
            <p:nvPr/>
          </p:nvSpPr>
          <p:spPr bwMode="auto">
            <a:xfrm rot="5400000">
              <a:off x="1288890" y="1993587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89"/>
            <p:cNvSpPr>
              <a:spLocks noChangeArrowheads="1"/>
            </p:cNvSpPr>
            <p:nvPr/>
          </p:nvSpPr>
          <p:spPr bwMode="auto">
            <a:xfrm rot="5400000">
              <a:off x="1289684" y="2089632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90"/>
            <p:cNvSpPr>
              <a:spLocks noChangeArrowheads="1"/>
            </p:cNvSpPr>
            <p:nvPr/>
          </p:nvSpPr>
          <p:spPr bwMode="auto">
            <a:xfrm rot="5400000">
              <a:off x="1288890" y="2185675"/>
              <a:ext cx="88900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91"/>
            <p:cNvSpPr>
              <a:spLocks noChangeArrowheads="1"/>
            </p:cNvSpPr>
            <p:nvPr/>
          </p:nvSpPr>
          <p:spPr bwMode="auto">
            <a:xfrm rot="5400000">
              <a:off x="1289684" y="2281719"/>
              <a:ext cx="87313" cy="13477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7" name="Group 192"/>
            <p:cNvGrpSpPr>
              <a:grpSpLocks/>
            </p:cNvGrpSpPr>
            <p:nvPr/>
          </p:nvGrpSpPr>
          <p:grpSpPr bwMode="auto">
            <a:xfrm rot="5400000">
              <a:off x="122078" y="1995176"/>
              <a:ext cx="2417763" cy="1174750"/>
              <a:chOff x="3251" y="1098"/>
              <a:chExt cx="1496" cy="740"/>
            </a:xfrm>
          </p:grpSpPr>
          <p:sp>
            <p:nvSpPr>
              <p:cNvPr id="200" name="Line 193"/>
              <p:cNvSpPr>
                <a:spLocks noChangeShapeType="1"/>
              </p:cNvSpPr>
              <p:nvPr/>
            </p:nvSpPr>
            <p:spPr bwMode="auto">
              <a:xfrm>
                <a:off x="3251" y="109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194"/>
              <p:cNvSpPr>
                <a:spLocks noChangeShapeType="1"/>
              </p:cNvSpPr>
              <p:nvPr/>
            </p:nvSpPr>
            <p:spPr bwMode="auto">
              <a:xfrm>
                <a:off x="3253" y="115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195"/>
              <p:cNvSpPr>
                <a:spLocks noChangeShapeType="1"/>
              </p:cNvSpPr>
              <p:nvPr/>
            </p:nvSpPr>
            <p:spPr bwMode="auto">
              <a:xfrm>
                <a:off x="3253" y="120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96"/>
              <p:cNvSpPr>
                <a:spLocks noChangeShapeType="1"/>
              </p:cNvSpPr>
              <p:nvPr/>
            </p:nvSpPr>
            <p:spPr bwMode="auto">
              <a:xfrm>
                <a:off x="3251" y="125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197"/>
              <p:cNvSpPr>
                <a:spLocks noChangeShapeType="1"/>
              </p:cNvSpPr>
              <p:nvPr/>
            </p:nvSpPr>
            <p:spPr bwMode="auto">
              <a:xfrm>
                <a:off x="3253" y="130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198"/>
              <p:cNvSpPr>
                <a:spLocks noChangeShapeType="1"/>
              </p:cNvSpPr>
              <p:nvPr/>
            </p:nvSpPr>
            <p:spPr bwMode="auto">
              <a:xfrm>
                <a:off x="3253" y="136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99"/>
              <p:cNvSpPr>
                <a:spLocks noChangeShapeType="1"/>
              </p:cNvSpPr>
              <p:nvPr/>
            </p:nvSpPr>
            <p:spPr bwMode="auto">
              <a:xfrm>
                <a:off x="3251" y="141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200"/>
              <p:cNvSpPr>
                <a:spLocks noChangeShapeType="1"/>
              </p:cNvSpPr>
              <p:nvPr/>
            </p:nvSpPr>
            <p:spPr bwMode="auto">
              <a:xfrm>
                <a:off x="3253" y="146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201"/>
              <p:cNvSpPr>
                <a:spLocks noChangeShapeType="1"/>
              </p:cNvSpPr>
              <p:nvPr/>
            </p:nvSpPr>
            <p:spPr bwMode="auto">
              <a:xfrm>
                <a:off x="3253" y="152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202"/>
              <p:cNvSpPr>
                <a:spLocks noChangeShapeType="1"/>
              </p:cNvSpPr>
              <p:nvPr/>
            </p:nvSpPr>
            <p:spPr bwMode="auto">
              <a:xfrm>
                <a:off x="3251" y="157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203"/>
              <p:cNvSpPr>
                <a:spLocks noChangeShapeType="1"/>
              </p:cNvSpPr>
              <p:nvPr/>
            </p:nvSpPr>
            <p:spPr bwMode="auto">
              <a:xfrm>
                <a:off x="3253" y="162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204"/>
              <p:cNvSpPr>
                <a:spLocks noChangeShapeType="1"/>
              </p:cNvSpPr>
              <p:nvPr/>
            </p:nvSpPr>
            <p:spPr bwMode="auto">
              <a:xfrm>
                <a:off x="3253" y="167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205"/>
              <p:cNvSpPr>
                <a:spLocks noChangeShapeType="1"/>
              </p:cNvSpPr>
              <p:nvPr/>
            </p:nvSpPr>
            <p:spPr bwMode="auto">
              <a:xfrm>
                <a:off x="3251" y="173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206"/>
              <p:cNvSpPr>
                <a:spLocks noChangeShapeType="1"/>
              </p:cNvSpPr>
              <p:nvPr/>
            </p:nvSpPr>
            <p:spPr bwMode="auto">
              <a:xfrm>
                <a:off x="3253" y="178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207"/>
              <p:cNvSpPr>
                <a:spLocks noChangeShapeType="1"/>
              </p:cNvSpPr>
              <p:nvPr/>
            </p:nvSpPr>
            <p:spPr bwMode="auto">
              <a:xfrm>
                <a:off x="3253" y="183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26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8293857"/>
                </p:ext>
              </p:extLst>
            </p:nvPr>
          </p:nvGraphicFramePr>
          <p:xfrm>
            <a:off x="1002348" y="2246793"/>
            <a:ext cx="581025" cy="644525"/>
          </p:xfrm>
          <a:graphic>
            <a:graphicData uri="http://schemas.openxmlformats.org/presentationml/2006/ole">
              <p:oleObj spid="_x0000_s43209" name="Equation" r:id="rId4" imgW="152280" imgH="152280" progId="Equation.DSMT4">
                <p:embed/>
              </p:oleObj>
            </a:graphicData>
          </a:graphic>
        </p:graphicFrame>
      </p:grpSp>
      <p:sp>
        <p:nvSpPr>
          <p:cNvPr id="227" name="Rectangle 8"/>
          <p:cNvSpPr>
            <a:spLocks noChangeArrowheads="1"/>
          </p:cNvSpPr>
          <p:nvPr/>
        </p:nvSpPr>
        <p:spPr bwMode="auto">
          <a:xfrm>
            <a:off x="5637212" y="173672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" name="Rectangle 8"/>
          <p:cNvSpPr>
            <a:spLocks noChangeArrowheads="1"/>
          </p:cNvSpPr>
          <p:nvPr/>
        </p:nvSpPr>
        <p:spPr bwMode="auto">
          <a:xfrm>
            <a:off x="5637741" y="207254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" name="Rectangle 8"/>
          <p:cNvSpPr>
            <a:spLocks noChangeArrowheads="1"/>
          </p:cNvSpPr>
          <p:nvPr/>
        </p:nvSpPr>
        <p:spPr bwMode="auto">
          <a:xfrm>
            <a:off x="5633507" y="190966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" name="Rectangle 8"/>
          <p:cNvSpPr>
            <a:spLocks noChangeArrowheads="1"/>
          </p:cNvSpPr>
          <p:nvPr/>
        </p:nvSpPr>
        <p:spPr bwMode="auto">
          <a:xfrm>
            <a:off x="5637212" y="24923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Rectangle 8"/>
          <p:cNvSpPr>
            <a:spLocks noChangeArrowheads="1"/>
          </p:cNvSpPr>
          <p:nvPr/>
        </p:nvSpPr>
        <p:spPr bwMode="auto">
          <a:xfrm>
            <a:off x="5636577" y="266271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Rectangle 8"/>
          <p:cNvSpPr>
            <a:spLocks noChangeArrowheads="1"/>
          </p:cNvSpPr>
          <p:nvPr/>
        </p:nvSpPr>
        <p:spPr bwMode="auto">
          <a:xfrm>
            <a:off x="5634990" y="282575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Rectangle 8"/>
          <p:cNvSpPr>
            <a:spLocks noChangeArrowheads="1"/>
          </p:cNvSpPr>
          <p:nvPr/>
        </p:nvSpPr>
        <p:spPr bwMode="auto">
          <a:xfrm>
            <a:off x="5634990" y="316896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Rectangle 8"/>
          <p:cNvSpPr>
            <a:spLocks noChangeArrowheads="1"/>
          </p:cNvSpPr>
          <p:nvPr/>
        </p:nvSpPr>
        <p:spPr bwMode="auto">
          <a:xfrm>
            <a:off x="5634693" y="32559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8"/>
          <p:cNvSpPr>
            <a:spLocks noChangeArrowheads="1"/>
          </p:cNvSpPr>
          <p:nvPr/>
        </p:nvSpPr>
        <p:spPr bwMode="auto">
          <a:xfrm>
            <a:off x="5829724" y="232792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Rectangle 8"/>
          <p:cNvSpPr>
            <a:spLocks noChangeArrowheads="1"/>
          </p:cNvSpPr>
          <p:nvPr/>
        </p:nvSpPr>
        <p:spPr bwMode="auto">
          <a:xfrm>
            <a:off x="5829935" y="241491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Rectangle 8"/>
          <p:cNvSpPr>
            <a:spLocks noChangeArrowheads="1"/>
          </p:cNvSpPr>
          <p:nvPr/>
        </p:nvSpPr>
        <p:spPr bwMode="auto">
          <a:xfrm>
            <a:off x="5829935" y="224124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Rectangle 8"/>
          <p:cNvSpPr>
            <a:spLocks noChangeArrowheads="1"/>
          </p:cNvSpPr>
          <p:nvPr/>
        </p:nvSpPr>
        <p:spPr bwMode="auto">
          <a:xfrm>
            <a:off x="5729077" y="299783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8"/>
          <p:cNvSpPr>
            <a:spLocks noChangeArrowheads="1"/>
          </p:cNvSpPr>
          <p:nvPr/>
        </p:nvSpPr>
        <p:spPr bwMode="auto">
          <a:xfrm>
            <a:off x="5729288" y="308483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Rectangle 8"/>
          <p:cNvSpPr>
            <a:spLocks noChangeArrowheads="1"/>
          </p:cNvSpPr>
          <p:nvPr/>
        </p:nvSpPr>
        <p:spPr bwMode="auto">
          <a:xfrm>
            <a:off x="5729288" y="291115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8"/>
          <p:cNvSpPr>
            <a:spLocks noChangeArrowheads="1"/>
          </p:cNvSpPr>
          <p:nvPr/>
        </p:nvSpPr>
        <p:spPr bwMode="auto">
          <a:xfrm>
            <a:off x="5923279" y="307690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Rectangle 8"/>
          <p:cNvSpPr>
            <a:spLocks noChangeArrowheads="1"/>
          </p:cNvSpPr>
          <p:nvPr/>
        </p:nvSpPr>
        <p:spPr bwMode="auto">
          <a:xfrm>
            <a:off x="5923490" y="316390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Rectangle 8"/>
          <p:cNvSpPr>
            <a:spLocks noChangeArrowheads="1"/>
          </p:cNvSpPr>
          <p:nvPr/>
        </p:nvSpPr>
        <p:spPr bwMode="auto">
          <a:xfrm>
            <a:off x="5923490" y="299022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8"/>
          <p:cNvSpPr>
            <a:spLocks noChangeArrowheads="1"/>
          </p:cNvSpPr>
          <p:nvPr/>
        </p:nvSpPr>
        <p:spPr bwMode="auto">
          <a:xfrm>
            <a:off x="6017683" y="248761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Rectangle 8"/>
          <p:cNvSpPr>
            <a:spLocks noChangeArrowheads="1"/>
          </p:cNvSpPr>
          <p:nvPr/>
        </p:nvSpPr>
        <p:spPr bwMode="auto">
          <a:xfrm>
            <a:off x="6017894" y="257460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Rectangle 8"/>
          <p:cNvSpPr>
            <a:spLocks noChangeArrowheads="1"/>
          </p:cNvSpPr>
          <p:nvPr/>
        </p:nvSpPr>
        <p:spPr bwMode="auto">
          <a:xfrm>
            <a:off x="6017894" y="240093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Rectangle 8"/>
          <p:cNvSpPr>
            <a:spLocks noChangeArrowheads="1"/>
          </p:cNvSpPr>
          <p:nvPr/>
        </p:nvSpPr>
        <p:spPr bwMode="auto">
          <a:xfrm>
            <a:off x="6116426" y="207883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Rectangle 8"/>
          <p:cNvSpPr>
            <a:spLocks noChangeArrowheads="1"/>
          </p:cNvSpPr>
          <p:nvPr/>
        </p:nvSpPr>
        <p:spPr bwMode="auto">
          <a:xfrm>
            <a:off x="6116637" y="216583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Rectangle 8"/>
          <p:cNvSpPr>
            <a:spLocks noChangeArrowheads="1"/>
          </p:cNvSpPr>
          <p:nvPr/>
        </p:nvSpPr>
        <p:spPr bwMode="auto">
          <a:xfrm>
            <a:off x="6116637" y="199216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Rectangle 8"/>
          <p:cNvSpPr>
            <a:spLocks noChangeArrowheads="1"/>
          </p:cNvSpPr>
          <p:nvPr/>
        </p:nvSpPr>
        <p:spPr bwMode="auto">
          <a:xfrm>
            <a:off x="6403763" y="266352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Rectangle 8"/>
          <p:cNvSpPr>
            <a:spLocks noChangeArrowheads="1"/>
          </p:cNvSpPr>
          <p:nvPr/>
        </p:nvSpPr>
        <p:spPr bwMode="auto">
          <a:xfrm>
            <a:off x="6403974" y="275051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Rectangle 8"/>
          <p:cNvSpPr>
            <a:spLocks noChangeArrowheads="1"/>
          </p:cNvSpPr>
          <p:nvPr/>
        </p:nvSpPr>
        <p:spPr bwMode="auto">
          <a:xfrm>
            <a:off x="6403974" y="257684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Rectangle 8"/>
          <p:cNvSpPr>
            <a:spLocks noChangeArrowheads="1"/>
          </p:cNvSpPr>
          <p:nvPr/>
        </p:nvSpPr>
        <p:spPr bwMode="auto">
          <a:xfrm>
            <a:off x="6308514" y="333407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Rectangle 8"/>
          <p:cNvSpPr>
            <a:spLocks noChangeArrowheads="1"/>
          </p:cNvSpPr>
          <p:nvPr/>
        </p:nvSpPr>
        <p:spPr bwMode="auto">
          <a:xfrm>
            <a:off x="6308725" y="342107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Rectangle 8"/>
          <p:cNvSpPr>
            <a:spLocks noChangeArrowheads="1"/>
          </p:cNvSpPr>
          <p:nvPr/>
        </p:nvSpPr>
        <p:spPr bwMode="auto">
          <a:xfrm>
            <a:off x="6308725" y="324740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" name="Rectangle 8"/>
          <p:cNvSpPr>
            <a:spLocks noChangeArrowheads="1"/>
          </p:cNvSpPr>
          <p:nvPr/>
        </p:nvSpPr>
        <p:spPr bwMode="auto">
          <a:xfrm>
            <a:off x="6790162" y="324771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8"/>
          <p:cNvSpPr>
            <a:spLocks noChangeArrowheads="1"/>
          </p:cNvSpPr>
          <p:nvPr/>
        </p:nvSpPr>
        <p:spPr bwMode="auto">
          <a:xfrm>
            <a:off x="6790373" y="333470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8"/>
          <p:cNvSpPr>
            <a:spLocks noChangeArrowheads="1"/>
          </p:cNvSpPr>
          <p:nvPr/>
        </p:nvSpPr>
        <p:spPr bwMode="auto">
          <a:xfrm>
            <a:off x="6790373" y="316103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Rectangle 8"/>
          <p:cNvSpPr>
            <a:spLocks noChangeArrowheads="1"/>
          </p:cNvSpPr>
          <p:nvPr/>
        </p:nvSpPr>
        <p:spPr bwMode="auto">
          <a:xfrm>
            <a:off x="7176877" y="207708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" name="Rectangle 8"/>
          <p:cNvSpPr>
            <a:spLocks noChangeArrowheads="1"/>
          </p:cNvSpPr>
          <p:nvPr/>
        </p:nvSpPr>
        <p:spPr bwMode="auto">
          <a:xfrm>
            <a:off x="7177088" y="216408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" name="Rectangle 8"/>
          <p:cNvSpPr>
            <a:spLocks noChangeArrowheads="1"/>
          </p:cNvSpPr>
          <p:nvPr/>
        </p:nvSpPr>
        <p:spPr bwMode="auto">
          <a:xfrm>
            <a:off x="7177088" y="199040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4" name="Rectangle 8"/>
          <p:cNvSpPr>
            <a:spLocks noChangeArrowheads="1"/>
          </p:cNvSpPr>
          <p:nvPr/>
        </p:nvSpPr>
        <p:spPr bwMode="auto">
          <a:xfrm>
            <a:off x="6120978" y="29122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5" name="Rectangle 8"/>
          <p:cNvSpPr>
            <a:spLocks noChangeArrowheads="1"/>
          </p:cNvSpPr>
          <p:nvPr/>
        </p:nvSpPr>
        <p:spPr bwMode="auto">
          <a:xfrm>
            <a:off x="6121189" y="299927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" name="Rectangle 8"/>
          <p:cNvSpPr>
            <a:spLocks noChangeArrowheads="1"/>
          </p:cNvSpPr>
          <p:nvPr/>
        </p:nvSpPr>
        <p:spPr bwMode="auto">
          <a:xfrm>
            <a:off x="6121189" y="274114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" name="Rectangle 8"/>
          <p:cNvSpPr>
            <a:spLocks noChangeArrowheads="1"/>
          </p:cNvSpPr>
          <p:nvPr/>
        </p:nvSpPr>
        <p:spPr bwMode="auto">
          <a:xfrm>
            <a:off x="6121400" y="282813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" name="Rectangle 8"/>
          <p:cNvSpPr>
            <a:spLocks noChangeArrowheads="1"/>
          </p:cNvSpPr>
          <p:nvPr/>
        </p:nvSpPr>
        <p:spPr bwMode="auto">
          <a:xfrm>
            <a:off x="6502665" y="199327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" name="Rectangle 8"/>
          <p:cNvSpPr>
            <a:spLocks noChangeArrowheads="1"/>
          </p:cNvSpPr>
          <p:nvPr/>
        </p:nvSpPr>
        <p:spPr bwMode="auto">
          <a:xfrm>
            <a:off x="6502876" y="208027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" name="Rectangle 8"/>
          <p:cNvSpPr>
            <a:spLocks noChangeArrowheads="1"/>
          </p:cNvSpPr>
          <p:nvPr/>
        </p:nvSpPr>
        <p:spPr bwMode="auto">
          <a:xfrm>
            <a:off x="6502876" y="182214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" name="Rectangle 8"/>
          <p:cNvSpPr>
            <a:spLocks noChangeArrowheads="1"/>
          </p:cNvSpPr>
          <p:nvPr/>
        </p:nvSpPr>
        <p:spPr bwMode="auto">
          <a:xfrm>
            <a:off x="6503087" y="190914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" name="Rectangle 8"/>
          <p:cNvSpPr>
            <a:spLocks noChangeArrowheads="1"/>
          </p:cNvSpPr>
          <p:nvPr/>
        </p:nvSpPr>
        <p:spPr bwMode="auto">
          <a:xfrm>
            <a:off x="6597650" y="28289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" name="Rectangle 8"/>
          <p:cNvSpPr>
            <a:spLocks noChangeArrowheads="1"/>
          </p:cNvSpPr>
          <p:nvPr/>
        </p:nvSpPr>
        <p:spPr bwMode="auto">
          <a:xfrm>
            <a:off x="6597861" y="291592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" name="Rectangle 8"/>
          <p:cNvSpPr>
            <a:spLocks noChangeArrowheads="1"/>
          </p:cNvSpPr>
          <p:nvPr/>
        </p:nvSpPr>
        <p:spPr bwMode="auto">
          <a:xfrm>
            <a:off x="6597861" y="265779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Rectangle 8"/>
          <p:cNvSpPr>
            <a:spLocks noChangeArrowheads="1"/>
          </p:cNvSpPr>
          <p:nvPr/>
        </p:nvSpPr>
        <p:spPr bwMode="auto">
          <a:xfrm>
            <a:off x="6598072" y="274478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" name="Rectangle 8"/>
          <p:cNvSpPr>
            <a:spLocks noChangeArrowheads="1"/>
          </p:cNvSpPr>
          <p:nvPr/>
        </p:nvSpPr>
        <p:spPr bwMode="auto">
          <a:xfrm>
            <a:off x="5730875" y="240823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" name="Rectangle 8"/>
          <p:cNvSpPr>
            <a:spLocks noChangeArrowheads="1"/>
          </p:cNvSpPr>
          <p:nvPr/>
        </p:nvSpPr>
        <p:spPr bwMode="auto">
          <a:xfrm>
            <a:off x="5731086" y="249523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" name="Rectangle 8"/>
          <p:cNvSpPr>
            <a:spLocks noChangeArrowheads="1"/>
          </p:cNvSpPr>
          <p:nvPr/>
        </p:nvSpPr>
        <p:spPr bwMode="auto">
          <a:xfrm>
            <a:off x="5731086" y="223710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" name="Rectangle 8"/>
          <p:cNvSpPr>
            <a:spLocks noChangeArrowheads="1"/>
          </p:cNvSpPr>
          <p:nvPr/>
        </p:nvSpPr>
        <p:spPr bwMode="auto">
          <a:xfrm>
            <a:off x="5731297" y="23241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" name="Rectangle 8"/>
          <p:cNvSpPr>
            <a:spLocks noChangeArrowheads="1"/>
          </p:cNvSpPr>
          <p:nvPr/>
        </p:nvSpPr>
        <p:spPr bwMode="auto">
          <a:xfrm>
            <a:off x="5729689" y="341325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1" name="Rectangle 8"/>
          <p:cNvSpPr>
            <a:spLocks noChangeArrowheads="1"/>
          </p:cNvSpPr>
          <p:nvPr/>
        </p:nvSpPr>
        <p:spPr bwMode="auto">
          <a:xfrm>
            <a:off x="5824410" y="157277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" name="Rectangle 8"/>
          <p:cNvSpPr>
            <a:spLocks noChangeArrowheads="1"/>
          </p:cNvSpPr>
          <p:nvPr/>
        </p:nvSpPr>
        <p:spPr bwMode="auto">
          <a:xfrm>
            <a:off x="5824621" y="165977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3" name="Rectangle 8"/>
          <p:cNvSpPr>
            <a:spLocks noChangeArrowheads="1"/>
          </p:cNvSpPr>
          <p:nvPr/>
        </p:nvSpPr>
        <p:spPr bwMode="auto">
          <a:xfrm>
            <a:off x="5824621" y="140164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4" name="Rectangle 8"/>
          <p:cNvSpPr>
            <a:spLocks noChangeArrowheads="1"/>
          </p:cNvSpPr>
          <p:nvPr/>
        </p:nvSpPr>
        <p:spPr bwMode="auto">
          <a:xfrm>
            <a:off x="5824832" y="148864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Rectangle 8"/>
          <p:cNvSpPr>
            <a:spLocks noChangeArrowheads="1"/>
          </p:cNvSpPr>
          <p:nvPr/>
        </p:nvSpPr>
        <p:spPr bwMode="auto">
          <a:xfrm>
            <a:off x="5825331" y="19065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" name="Rectangle 8"/>
          <p:cNvSpPr>
            <a:spLocks noChangeArrowheads="1"/>
          </p:cNvSpPr>
          <p:nvPr/>
        </p:nvSpPr>
        <p:spPr bwMode="auto">
          <a:xfrm>
            <a:off x="5923490" y="173775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" name="Rectangle 8"/>
          <p:cNvSpPr>
            <a:spLocks noChangeArrowheads="1"/>
          </p:cNvSpPr>
          <p:nvPr/>
        </p:nvSpPr>
        <p:spPr bwMode="auto">
          <a:xfrm>
            <a:off x="5923701" y="182474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" name="Rectangle 8"/>
          <p:cNvSpPr>
            <a:spLocks noChangeArrowheads="1"/>
          </p:cNvSpPr>
          <p:nvPr/>
        </p:nvSpPr>
        <p:spPr bwMode="auto">
          <a:xfrm>
            <a:off x="5923701" y="148737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" name="Rectangle 8"/>
          <p:cNvSpPr>
            <a:spLocks noChangeArrowheads="1"/>
          </p:cNvSpPr>
          <p:nvPr/>
        </p:nvSpPr>
        <p:spPr bwMode="auto">
          <a:xfrm>
            <a:off x="5923912" y="157436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" name="Rectangle 8"/>
          <p:cNvSpPr>
            <a:spLocks noChangeArrowheads="1"/>
          </p:cNvSpPr>
          <p:nvPr/>
        </p:nvSpPr>
        <p:spPr bwMode="auto">
          <a:xfrm>
            <a:off x="5922835" y="341217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" name="Rectangle 8"/>
          <p:cNvSpPr>
            <a:spLocks noChangeArrowheads="1"/>
          </p:cNvSpPr>
          <p:nvPr/>
        </p:nvSpPr>
        <p:spPr bwMode="auto">
          <a:xfrm>
            <a:off x="6017683" y="207595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" name="Rectangle 8"/>
          <p:cNvSpPr>
            <a:spLocks noChangeArrowheads="1"/>
          </p:cNvSpPr>
          <p:nvPr/>
        </p:nvSpPr>
        <p:spPr bwMode="auto">
          <a:xfrm>
            <a:off x="6017894" y="21629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" name="Rectangle 8"/>
          <p:cNvSpPr>
            <a:spLocks noChangeArrowheads="1"/>
          </p:cNvSpPr>
          <p:nvPr/>
        </p:nvSpPr>
        <p:spPr bwMode="auto">
          <a:xfrm>
            <a:off x="6017894" y="190482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" name="Rectangle 8"/>
          <p:cNvSpPr>
            <a:spLocks noChangeArrowheads="1"/>
          </p:cNvSpPr>
          <p:nvPr/>
        </p:nvSpPr>
        <p:spPr bwMode="auto">
          <a:xfrm>
            <a:off x="6018105" y="199181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5" name="Rectangle 40"/>
          <p:cNvSpPr>
            <a:spLocks noChangeArrowheads="1"/>
          </p:cNvSpPr>
          <p:nvPr/>
        </p:nvSpPr>
        <p:spPr bwMode="auto">
          <a:xfrm>
            <a:off x="6021260" y="332822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6" name="Rectangle 8"/>
          <p:cNvSpPr>
            <a:spLocks noChangeArrowheads="1"/>
          </p:cNvSpPr>
          <p:nvPr/>
        </p:nvSpPr>
        <p:spPr bwMode="auto">
          <a:xfrm>
            <a:off x="6115050" y="165417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" name="Rectangle 8"/>
          <p:cNvSpPr>
            <a:spLocks noChangeArrowheads="1"/>
          </p:cNvSpPr>
          <p:nvPr/>
        </p:nvSpPr>
        <p:spPr bwMode="auto">
          <a:xfrm>
            <a:off x="6211676" y="174034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" name="Rectangle 8"/>
          <p:cNvSpPr>
            <a:spLocks noChangeArrowheads="1"/>
          </p:cNvSpPr>
          <p:nvPr/>
        </p:nvSpPr>
        <p:spPr bwMode="auto">
          <a:xfrm>
            <a:off x="6211887" y="182734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" name="Rectangle 8"/>
          <p:cNvSpPr>
            <a:spLocks noChangeArrowheads="1"/>
          </p:cNvSpPr>
          <p:nvPr/>
        </p:nvSpPr>
        <p:spPr bwMode="auto">
          <a:xfrm>
            <a:off x="6211887" y="156921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" name="Rectangle 8"/>
          <p:cNvSpPr>
            <a:spLocks noChangeArrowheads="1"/>
          </p:cNvSpPr>
          <p:nvPr/>
        </p:nvSpPr>
        <p:spPr bwMode="auto">
          <a:xfrm>
            <a:off x="6212098" y="165620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" name="Rectangle 8"/>
          <p:cNvSpPr>
            <a:spLocks noChangeArrowheads="1"/>
          </p:cNvSpPr>
          <p:nvPr/>
        </p:nvSpPr>
        <p:spPr bwMode="auto">
          <a:xfrm>
            <a:off x="6211676" y="307860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" name="Rectangle 8"/>
          <p:cNvSpPr>
            <a:spLocks noChangeArrowheads="1"/>
          </p:cNvSpPr>
          <p:nvPr/>
        </p:nvSpPr>
        <p:spPr bwMode="auto">
          <a:xfrm>
            <a:off x="6211887" y="316560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Rectangle 8"/>
          <p:cNvSpPr>
            <a:spLocks noChangeArrowheads="1"/>
          </p:cNvSpPr>
          <p:nvPr/>
        </p:nvSpPr>
        <p:spPr bwMode="auto">
          <a:xfrm>
            <a:off x="6211887" y="290747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Rectangle 8"/>
          <p:cNvSpPr>
            <a:spLocks noChangeArrowheads="1"/>
          </p:cNvSpPr>
          <p:nvPr/>
        </p:nvSpPr>
        <p:spPr bwMode="auto">
          <a:xfrm>
            <a:off x="6212098" y="299446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Rectangle 8"/>
          <p:cNvSpPr>
            <a:spLocks noChangeArrowheads="1"/>
          </p:cNvSpPr>
          <p:nvPr/>
        </p:nvSpPr>
        <p:spPr bwMode="auto">
          <a:xfrm>
            <a:off x="6308978" y="240493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Rectangle 8"/>
          <p:cNvSpPr>
            <a:spLocks noChangeArrowheads="1"/>
          </p:cNvSpPr>
          <p:nvPr/>
        </p:nvSpPr>
        <p:spPr bwMode="auto">
          <a:xfrm>
            <a:off x="6309189" y="249193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Rectangle 8"/>
          <p:cNvSpPr>
            <a:spLocks noChangeArrowheads="1"/>
          </p:cNvSpPr>
          <p:nvPr/>
        </p:nvSpPr>
        <p:spPr bwMode="auto">
          <a:xfrm>
            <a:off x="6312237" y="215455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Rectangle 8"/>
          <p:cNvSpPr>
            <a:spLocks noChangeArrowheads="1"/>
          </p:cNvSpPr>
          <p:nvPr/>
        </p:nvSpPr>
        <p:spPr bwMode="auto">
          <a:xfrm>
            <a:off x="6312448" y="224155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Rectangle 8"/>
          <p:cNvSpPr>
            <a:spLocks noChangeArrowheads="1"/>
          </p:cNvSpPr>
          <p:nvPr/>
        </p:nvSpPr>
        <p:spPr bwMode="auto">
          <a:xfrm>
            <a:off x="6307720" y="140155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" name="Rectangle 8"/>
          <p:cNvSpPr>
            <a:spLocks noChangeArrowheads="1"/>
          </p:cNvSpPr>
          <p:nvPr/>
        </p:nvSpPr>
        <p:spPr bwMode="auto">
          <a:xfrm>
            <a:off x="6407807" y="316433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" name="Rectangle 8"/>
          <p:cNvSpPr>
            <a:spLocks noChangeArrowheads="1"/>
          </p:cNvSpPr>
          <p:nvPr/>
        </p:nvSpPr>
        <p:spPr bwMode="auto">
          <a:xfrm>
            <a:off x="6408018" y="325132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" name="Rectangle 8"/>
          <p:cNvSpPr>
            <a:spLocks noChangeArrowheads="1"/>
          </p:cNvSpPr>
          <p:nvPr/>
        </p:nvSpPr>
        <p:spPr bwMode="auto">
          <a:xfrm>
            <a:off x="6408018" y="299319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Rectangle 8"/>
          <p:cNvSpPr>
            <a:spLocks noChangeArrowheads="1"/>
          </p:cNvSpPr>
          <p:nvPr/>
        </p:nvSpPr>
        <p:spPr bwMode="auto">
          <a:xfrm>
            <a:off x="6408229" y="308019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" name="Rectangle 8"/>
          <p:cNvSpPr>
            <a:spLocks noChangeArrowheads="1"/>
          </p:cNvSpPr>
          <p:nvPr/>
        </p:nvSpPr>
        <p:spPr bwMode="auto">
          <a:xfrm>
            <a:off x="6403974" y="173642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" name="Rectangle 8"/>
          <p:cNvSpPr>
            <a:spLocks noChangeArrowheads="1"/>
          </p:cNvSpPr>
          <p:nvPr/>
        </p:nvSpPr>
        <p:spPr bwMode="auto">
          <a:xfrm>
            <a:off x="6501798" y="241087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" name="Rectangle 8"/>
          <p:cNvSpPr>
            <a:spLocks noChangeArrowheads="1"/>
          </p:cNvSpPr>
          <p:nvPr/>
        </p:nvSpPr>
        <p:spPr bwMode="auto">
          <a:xfrm>
            <a:off x="6502009" y="249787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" name="Rectangle 8"/>
          <p:cNvSpPr>
            <a:spLocks noChangeArrowheads="1"/>
          </p:cNvSpPr>
          <p:nvPr/>
        </p:nvSpPr>
        <p:spPr bwMode="auto">
          <a:xfrm>
            <a:off x="6502009" y="223974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" name="Rectangle 8"/>
          <p:cNvSpPr>
            <a:spLocks noChangeArrowheads="1"/>
          </p:cNvSpPr>
          <p:nvPr/>
        </p:nvSpPr>
        <p:spPr bwMode="auto">
          <a:xfrm>
            <a:off x="6502220" y="232674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" name="Rectangle 8"/>
          <p:cNvSpPr>
            <a:spLocks noChangeArrowheads="1"/>
          </p:cNvSpPr>
          <p:nvPr/>
        </p:nvSpPr>
        <p:spPr bwMode="auto">
          <a:xfrm>
            <a:off x="6599026" y="165850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" name="Rectangle 8"/>
          <p:cNvSpPr>
            <a:spLocks noChangeArrowheads="1"/>
          </p:cNvSpPr>
          <p:nvPr/>
        </p:nvSpPr>
        <p:spPr bwMode="auto">
          <a:xfrm>
            <a:off x="6599237" y="174549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2" name="Rectangle 8"/>
          <p:cNvSpPr>
            <a:spLocks noChangeArrowheads="1"/>
          </p:cNvSpPr>
          <p:nvPr/>
        </p:nvSpPr>
        <p:spPr bwMode="auto">
          <a:xfrm>
            <a:off x="6599237" y="148737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" name="Rectangle 8"/>
          <p:cNvSpPr>
            <a:spLocks noChangeArrowheads="1"/>
          </p:cNvSpPr>
          <p:nvPr/>
        </p:nvSpPr>
        <p:spPr bwMode="auto">
          <a:xfrm>
            <a:off x="6599448" y="157436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" name="Rectangle 8"/>
          <p:cNvSpPr>
            <a:spLocks noChangeArrowheads="1"/>
          </p:cNvSpPr>
          <p:nvPr/>
        </p:nvSpPr>
        <p:spPr bwMode="auto">
          <a:xfrm>
            <a:off x="6695864" y="23296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" name="Rectangle 8"/>
          <p:cNvSpPr>
            <a:spLocks noChangeArrowheads="1"/>
          </p:cNvSpPr>
          <p:nvPr/>
        </p:nvSpPr>
        <p:spPr bwMode="auto">
          <a:xfrm>
            <a:off x="6696075" y="241667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" name="Rectangle 8"/>
          <p:cNvSpPr>
            <a:spLocks noChangeArrowheads="1"/>
          </p:cNvSpPr>
          <p:nvPr/>
        </p:nvSpPr>
        <p:spPr bwMode="auto">
          <a:xfrm>
            <a:off x="6696075" y="215854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" name="Rectangle 8"/>
          <p:cNvSpPr>
            <a:spLocks noChangeArrowheads="1"/>
          </p:cNvSpPr>
          <p:nvPr/>
        </p:nvSpPr>
        <p:spPr bwMode="auto">
          <a:xfrm>
            <a:off x="6696286" y="224553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" name="Rectangle 8"/>
          <p:cNvSpPr>
            <a:spLocks noChangeArrowheads="1"/>
          </p:cNvSpPr>
          <p:nvPr/>
        </p:nvSpPr>
        <p:spPr bwMode="auto">
          <a:xfrm>
            <a:off x="6692901" y="25768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" name="Rectangle 8"/>
          <p:cNvSpPr>
            <a:spLocks noChangeArrowheads="1"/>
          </p:cNvSpPr>
          <p:nvPr/>
        </p:nvSpPr>
        <p:spPr bwMode="auto">
          <a:xfrm>
            <a:off x="6693112" y="266388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2" name="Rectangle 8"/>
          <p:cNvSpPr>
            <a:spLocks noChangeArrowheads="1"/>
          </p:cNvSpPr>
          <p:nvPr/>
        </p:nvSpPr>
        <p:spPr bwMode="auto">
          <a:xfrm>
            <a:off x="6694531" y="315956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" name="Rectangle 8"/>
          <p:cNvSpPr>
            <a:spLocks noChangeArrowheads="1"/>
          </p:cNvSpPr>
          <p:nvPr/>
        </p:nvSpPr>
        <p:spPr bwMode="auto">
          <a:xfrm>
            <a:off x="6694742" y="324656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" name="Rectangle 8"/>
          <p:cNvSpPr>
            <a:spLocks noChangeArrowheads="1"/>
          </p:cNvSpPr>
          <p:nvPr/>
        </p:nvSpPr>
        <p:spPr bwMode="auto">
          <a:xfrm>
            <a:off x="6790373" y="232547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" name="Rectangle 8"/>
          <p:cNvSpPr>
            <a:spLocks noChangeArrowheads="1"/>
          </p:cNvSpPr>
          <p:nvPr/>
        </p:nvSpPr>
        <p:spPr bwMode="auto">
          <a:xfrm>
            <a:off x="6790584" y="241246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" name="Rectangle 8"/>
          <p:cNvSpPr>
            <a:spLocks noChangeArrowheads="1"/>
          </p:cNvSpPr>
          <p:nvPr/>
        </p:nvSpPr>
        <p:spPr bwMode="auto">
          <a:xfrm>
            <a:off x="6793274" y="140298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" name="Rectangle 8"/>
          <p:cNvSpPr>
            <a:spLocks noChangeArrowheads="1"/>
          </p:cNvSpPr>
          <p:nvPr/>
        </p:nvSpPr>
        <p:spPr bwMode="auto">
          <a:xfrm>
            <a:off x="6793485" y="148997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0" name="Rectangle 8"/>
          <p:cNvSpPr>
            <a:spLocks noChangeArrowheads="1"/>
          </p:cNvSpPr>
          <p:nvPr/>
        </p:nvSpPr>
        <p:spPr bwMode="auto">
          <a:xfrm>
            <a:off x="6794500" y="282534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" name="Rectangle 8"/>
          <p:cNvSpPr>
            <a:spLocks noChangeArrowheads="1"/>
          </p:cNvSpPr>
          <p:nvPr/>
        </p:nvSpPr>
        <p:spPr bwMode="auto">
          <a:xfrm>
            <a:off x="6888491" y="165493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" name="Rectangle 8"/>
          <p:cNvSpPr>
            <a:spLocks noChangeArrowheads="1"/>
          </p:cNvSpPr>
          <p:nvPr/>
        </p:nvSpPr>
        <p:spPr bwMode="auto">
          <a:xfrm>
            <a:off x="6888702" y="174193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3" name="Rectangle 8"/>
          <p:cNvSpPr>
            <a:spLocks noChangeArrowheads="1"/>
          </p:cNvSpPr>
          <p:nvPr/>
        </p:nvSpPr>
        <p:spPr bwMode="auto">
          <a:xfrm>
            <a:off x="6888702" y="148380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" name="Rectangle 8"/>
          <p:cNvSpPr>
            <a:spLocks noChangeArrowheads="1"/>
          </p:cNvSpPr>
          <p:nvPr/>
        </p:nvSpPr>
        <p:spPr bwMode="auto">
          <a:xfrm>
            <a:off x="6888913" y="157079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" name="Rectangle 8"/>
          <p:cNvSpPr>
            <a:spLocks noChangeArrowheads="1"/>
          </p:cNvSpPr>
          <p:nvPr/>
        </p:nvSpPr>
        <p:spPr bwMode="auto">
          <a:xfrm>
            <a:off x="6888491" y="224323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Rectangle 8"/>
          <p:cNvSpPr>
            <a:spLocks noChangeArrowheads="1"/>
          </p:cNvSpPr>
          <p:nvPr/>
        </p:nvSpPr>
        <p:spPr bwMode="auto">
          <a:xfrm>
            <a:off x="6888702" y="233023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Rectangle 8"/>
          <p:cNvSpPr>
            <a:spLocks noChangeArrowheads="1"/>
          </p:cNvSpPr>
          <p:nvPr/>
        </p:nvSpPr>
        <p:spPr bwMode="auto">
          <a:xfrm>
            <a:off x="6888702" y="207210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Rectangle 8"/>
          <p:cNvSpPr>
            <a:spLocks noChangeArrowheads="1"/>
          </p:cNvSpPr>
          <p:nvPr/>
        </p:nvSpPr>
        <p:spPr bwMode="auto">
          <a:xfrm>
            <a:off x="6888913" y="215910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Rectangle 8"/>
          <p:cNvSpPr>
            <a:spLocks noChangeArrowheads="1"/>
          </p:cNvSpPr>
          <p:nvPr/>
        </p:nvSpPr>
        <p:spPr bwMode="auto">
          <a:xfrm>
            <a:off x="6985328" y="307892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Rectangle 8"/>
          <p:cNvSpPr>
            <a:spLocks noChangeArrowheads="1"/>
          </p:cNvSpPr>
          <p:nvPr/>
        </p:nvSpPr>
        <p:spPr bwMode="auto">
          <a:xfrm>
            <a:off x="6985539" y="316591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Rectangle 8"/>
          <p:cNvSpPr>
            <a:spLocks noChangeArrowheads="1"/>
          </p:cNvSpPr>
          <p:nvPr/>
        </p:nvSpPr>
        <p:spPr bwMode="auto">
          <a:xfrm>
            <a:off x="6985539" y="290779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Rectangle 8"/>
          <p:cNvSpPr>
            <a:spLocks noChangeArrowheads="1"/>
          </p:cNvSpPr>
          <p:nvPr/>
        </p:nvSpPr>
        <p:spPr bwMode="auto">
          <a:xfrm>
            <a:off x="6985750" y="299478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Rectangle 8"/>
          <p:cNvSpPr>
            <a:spLocks noChangeArrowheads="1"/>
          </p:cNvSpPr>
          <p:nvPr/>
        </p:nvSpPr>
        <p:spPr bwMode="auto">
          <a:xfrm>
            <a:off x="6985328" y="157350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Rectangle 8"/>
          <p:cNvSpPr>
            <a:spLocks noChangeArrowheads="1"/>
          </p:cNvSpPr>
          <p:nvPr/>
        </p:nvSpPr>
        <p:spPr bwMode="auto">
          <a:xfrm>
            <a:off x="6985539" y="166049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Rectangle 8"/>
          <p:cNvSpPr>
            <a:spLocks noChangeArrowheads="1"/>
          </p:cNvSpPr>
          <p:nvPr/>
        </p:nvSpPr>
        <p:spPr bwMode="auto">
          <a:xfrm>
            <a:off x="6985539" y="140236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6" name="Rectangle 8"/>
          <p:cNvSpPr>
            <a:spLocks noChangeArrowheads="1"/>
          </p:cNvSpPr>
          <p:nvPr/>
        </p:nvSpPr>
        <p:spPr bwMode="auto">
          <a:xfrm>
            <a:off x="6985750" y="148936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Rectangle 8"/>
          <p:cNvSpPr>
            <a:spLocks noChangeArrowheads="1"/>
          </p:cNvSpPr>
          <p:nvPr/>
        </p:nvSpPr>
        <p:spPr bwMode="auto">
          <a:xfrm>
            <a:off x="7080039" y="232547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" name="Rectangle 8"/>
          <p:cNvSpPr>
            <a:spLocks noChangeArrowheads="1"/>
          </p:cNvSpPr>
          <p:nvPr/>
        </p:nvSpPr>
        <p:spPr bwMode="auto">
          <a:xfrm>
            <a:off x="7080250" y="241246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" name="Rectangle 8"/>
          <p:cNvSpPr>
            <a:spLocks noChangeArrowheads="1"/>
          </p:cNvSpPr>
          <p:nvPr/>
        </p:nvSpPr>
        <p:spPr bwMode="auto">
          <a:xfrm>
            <a:off x="7080250" y="215433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" name="Rectangle 8"/>
          <p:cNvSpPr>
            <a:spLocks noChangeArrowheads="1"/>
          </p:cNvSpPr>
          <p:nvPr/>
        </p:nvSpPr>
        <p:spPr bwMode="auto">
          <a:xfrm>
            <a:off x="7080461" y="224133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" name="Rectangle 8"/>
          <p:cNvSpPr>
            <a:spLocks noChangeArrowheads="1"/>
          </p:cNvSpPr>
          <p:nvPr/>
        </p:nvSpPr>
        <p:spPr bwMode="auto">
          <a:xfrm>
            <a:off x="7080039" y="174019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Rectangle 8"/>
          <p:cNvSpPr>
            <a:spLocks noChangeArrowheads="1"/>
          </p:cNvSpPr>
          <p:nvPr/>
        </p:nvSpPr>
        <p:spPr bwMode="auto">
          <a:xfrm>
            <a:off x="7080250" y="182718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3" name="Rectangle 8"/>
          <p:cNvSpPr>
            <a:spLocks noChangeArrowheads="1"/>
          </p:cNvSpPr>
          <p:nvPr/>
        </p:nvSpPr>
        <p:spPr bwMode="auto">
          <a:xfrm>
            <a:off x="7080250" y="156906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4" name="Rectangle 8"/>
          <p:cNvSpPr>
            <a:spLocks noChangeArrowheads="1"/>
          </p:cNvSpPr>
          <p:nvPr/>
        </p:nvSpPr>
        <p:spPr bwMode="auto">
          <a:xfrm>
            <a:off x="7080461" y="165605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" name="Rectangle 8"/>
          <p:cNvSpPr>
            <a:spLocks noChangeArrowheads="1"/>
          </p:cNvSpPr>
          <p:nvPr/>
        </p:nvSpPr>
        <p:spPr bwMode="auto">
          <a:xfrm>
            <a:off x="7178338" y="291716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6" name="Rectangle 8"/>
          <p:cNvSpPr>
            <a:spLocks noChangeArrowheads="1"/>
          </p:cNvSpPr>
          <p:nvPr/>
        </p:nvSpPr>
        <p:spPr bwMode="auto">
          <a:xfrm>
            <a:off x="7178549" y="300415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7" name="Rectangle 8"/>
          <p:cNvSpPr>
            <a:spLocks noChangeArrowheads="1"/>
          </p:cNvSpPr>
          <p:nvPr/>
        </p:nvSpPr>
        <p:spPr bwMode="auto">
          <a:xfrm>
            <a:off x="7178549" y="274603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" name="Rectangle 8"/>
          <p:cNvSpPr>
            <a:spLocks noChangeArrowheads="1"/>
          </p:cNvSpPr>
          <p:nvPr/>
        </p:nvSpPr>
        <p:spPr bwMode="auto">
          <a:xfrm>
            <a:off x="7178760" y="28330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Rectangle 8"/>
          <p:cNvSpPr>
            <a:spLocks noChangeArrowheads="1"/>
          </p:cNvSpPr>
          <p:nvPr/>
        </p:nvSpPr>
        <p:spPr bwMode="auto">
          <a:xfrm>
            <a:off x="7178549" y="341312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0" name="Rectangle 8"/>
          <p:cNvSpPr>
            <a:spLocks noChangeArrowheads="1"/>
          </p:cNvSpPr>
          <p:nvPr/>
        </p:nvSpPr>
        <p:spPr bwMode="auto">
          <a:xfrm>
            <a:off x="7854857" y="257572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" name="Rectangle 8"/>
          <p:cNvSpPr>
            <a:spLocks noChangeArrowheads="1"/>
          </p:cNvSpPr>
          <p:nvPr/>
        </p:nvSpPr>
        <p:spPr bwMode="auto">
          <a:xfrm>
            <a:off x="7855068" y="266271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2" name="Rectangle 8"/>
          <p:cNvSpPr>
            <a:spLocks noChangeArrowheads="1"/>
          </p:cNvSpPr>
          <p:nvPr/>
        </p:nvSpPr>
        <p:spPr bwMode="auto">
          <a:xfrm>
            <a:off x="7855068" y="240459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3" name="Rectangle 8"/>
          <p:cNvSpPr>
            <a:spLocks noChangeArrowheads="1"/>
          </p:cNvSpPr>
          <p:nvPr/>
        </p:nvSpPr>
        <p:spPr bwMode="auto">
          <a:xfrm>
            <a:off x="7855279" y="249158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4" name="Rectangle 8"/>
          <p:cNvSpPr>
            <a:spLocks noChangeArrowheads="1"/>
          </p:cNvSpPr>
          <p:nvPr/>
        </p:nvSpPr>
        <p:spPr bwMode="auto">
          <a:xfrm>
            <a:off x="7854857" y="191133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5" name="Rectangle 8"/>
          <p:cNvSpPr>
            <a:spLocks noChangeArrowheads="1"/>
          </p:cNvSpPr>
          <p:nvPr/>
        </p:nvSpPr>
        <p:spPr bwMode="auto">
          <a:xfrm>
            <a:off x="7855068" y="199833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Rectangle 8"/>
          <p:cNvSpPr>
            <a:spLocks noChangeArrowheads="1"/>
          </p:cNvSpPr>
          <p:nvPr/>
        </p:nvSpPr>
        <p:spPr bwMode="auto">
          <a:xfrm>
            <a:off x="7855068" y="174020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Rectangle 8"/>
          <p:cNvSpPr>
            <a:spLocks noChangeArrowheads="1"/>
          </p:cNvSpPr>
          <p:nvPr/>
        </p:nvSpPr>
        <p:spPr bwMode="auto">
          <a:xfrm>
            <a:off x="7855279" y="182719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Rectangle 8"/>
          <p:cNvSpPr>
            <a:spLocks noChangeArrowheads="1"/>
          </p:cNvSpPr>
          <p:nvPr/>
        </p:nvSpPr>
        <p:spPr bwMode="auto">
          <a:xfrm>
            <a:off x="7946814" y="2989911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Rectangle 8"/>
          <p:cNvSpPr>
            <a:spLocks noChangeArrowheads="1"/>
          </p:cNvSpPr>
          <p:nvPr/>
        </p:nvSpPr>
        <p:spPr bwMode="auto">
          <a:xfrm>
            <a:off x="7947025" y="3076906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" name="Rectangle 8"/>
          <p:cNvSpPr>
            <a:spLocks noChangeArrowheads="1"/>
          </p:cNvSpPr>
          <p:nvPr/>
        </p:nvSpPr>
        <p:spPr bwMode="auto">
          <a:xfrm>
            <a:off x="7947025" y="281877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1" name="Rectangle 8"/>
          <p:cNvSpPr>
            <a:spLocks noChangeArrowheads="1"/>
          </p:cNvSpPr>
          <p:nvPr/>
        </p:nvSpPr>
        <p:spPr bwMode="auto">
          <a:xfrm>
            <a:off x="7947236" y="290577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" name="Rectangle 8"/>
          <p:cNvSpPr>
            <a:spLocks noChangeArrowheads="1"/>
          </p:cNvSpPr>
          <p:nvPr/>
        </p:nvSpPr>
        <p:spPr bwMode="auto">
          <a:xfrm>
            <a:off x="7949345" y="2158248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" name="Rectangle 8"/>
          <p:cNvSpPr>
            <a:spLocks noChangeArrowheads="1"/>
          </p:cNvSpPr>
          <p:nvPr/>
        </p:nvSpPr>
        <p:spPr bwMode="auto">
          <a:xfrm>
            <a:off x="7949556" y="2245243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4" name="Rectangle 8"/>
          <p:cNvSpPr>
            <a:spLocks noChangeArrowheads="1"/>
          </p:cNvSpPr>
          <p:nvPr/>
        </p:nvSpPr>
        <p:spPr bwMode="auto">
          <a:xfrm>
            <a:off x="7949556" y="198711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" name="Rectangle 8"/>
          <p:cNvSpPr>
            <a:spLocks noChangeArrowheads="1"/>
          </p:cNvSpPr>
          <p:nvPr/>
        </p:nvSpPr>
        <p:spPr bwMode="auto">
          <a:xfrm>
            <a:off x="7949767" y="207411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6" name="Rectangle 8"/>
          <p:cNvSpPr>
            <a:spLocks noChangeArrowheads="1"/>
          </p:cNvSpPr>
          <p:nvPr/>
        </p:nvSpPr>
        <p:spPr bwMode="auto">
          <a:xfrm>
            <a:off x="8043758" y="157307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" name="Rectangle 8"/>
          <p:cNvSpPr>
            <a:spLocks noChangeArrowheads="1"/>
          </p:cNvSpPr>
          <p:nvPr/>
        </p:nvSpPr>
        <p:spPr bwMode="auto">
          <a:xfrm>
            <a:off x="8043969" y="166006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" name="Rectangle 8"/>
          <p:cNvSpPr>
            <a:spLocks noChangeArrowheads="1"/>
          </p:cNvSpPr>
          <p:nvPr/>
        </p:nvSpPr>
        <p:spPr bwMode="auto">
          <a:xfrm>
            <a:off x="8043969" y="140193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" name="Rectangle 8"/>
          <p:cNvSpPr>
            <a:spLocks noChangeArrowheads="1"/>
          </p:cNvSpPr>
          <p:nvPr/>
        </p:nvSpPr>
        <p:spPr bwMode="auto">
          <a:xfrm>
            <a:off x="8044180" y="148893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" name="Rectangle 8"/>
          <p:cNvSpPr>
            <a:spLocks noChangeArrowheads="1"/>
          </p:cNvSpPr>
          <p:nvPr/>
        </p:nvSpPr>
        <p:spPr bwMode="auto">
          <a:xfrm>
            <a:off x="8045239" y="274351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1" name="Rectangle 8"/>
          <p:cNvSpPr>
            <a:spLocks noChangeArrowheads="1"/>
          </p:cNvSpPr>
          <p:nvPr/>
        </p:nvSpPr>
        <p:spPr bwMode="auto">
          <a:xfrm>
            <a:off x="8045450" y="283051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Rectangle 8"/>
          <p:cNvSpPr>
            <a:spLocks noChangeArrowheads="1"/>
          </p:cNvSpPr>
          <p:nvPr/>
        </p:nvSpPr>
        <p:spPr bwMode="auto">
          <a:xfrm>
            <a:off x="8045450" y="257238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" name="Rectangle 8"/>
          <p:cNvSpPr>
            <a:spLocks noChangeArrowheads="1"/>
          </p:cNvSpPr>
          <p:nvPr/>
        </p:nvSpPr>
        <p:spPr bwMode="auto">
          <a:xfrm>
            <a:off x="8045661" y="265937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" name="Rectangle 8"/>
          <p:cNvSpPr>
            <a:spLocks noChangeArrowheads="1"/>
          </p:cNvSpPr>
          <p:nvPr/>
        </p:nvSpPr>
        <p:spPr bwMode="auto">
          <a:xfrm>
            <a:off x="8138643" y="3249830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5" name="Rectangle 8"/>
          <p:cNvSpPr>
            <a:spLocks noChangeArrowheads="1"/>
          </p:cNvSpPr>
          <p:nvPr/>
        </p:nvSpPr>
        <p:spPr bwMode="auto">
          <a:xfrm>
            <a:off x="8138854" y="3336825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" name="Rectangle 8"/>
          <p:cNvSpPr>
            <a:spLocks noChangeArrowheads="1"/>
          </p:cNvSpPr>
          <p:nvPr/>
        </p:nvSpPr>
        <p:spPr bwMode="auto">
          <a:xfrm>
            <a:off x="8138854" y="307869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7" name="Rectangle 8"/>
          <p:cNvSpPr>
            <a:spLocks noChangeArrowheads="1"/>
          </p:cNvSpPr>
          <p:nvPr/>
        </p:nvSpPr>
        <p:spPr bwMode="auto">
          <a:xfrm>
            <a:off x="8139065" y="316569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" name="Rectangle 8"/>
          <p:cNvSpPr>
            <a:spLocks noChangeArrowheads="1"/>
          </p:cNvSpPr>
          <p:nvPr/>
        </p:nvSpPr>
        <p:spPr bwMode="auto">
          <a:xfrm>
            <a:off x="8141500" y="2408302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" name="Rectangle 8"/>
          <p:cNvSpPr>
            <a:spLocks noChangeArrowheads="1"/>
          </p:cNvSpPr>
          <p:nvPr/>
        </p:nvSpPr>
        <p:spPr bwMode="auto">
          <a:xfrm>
            <a:off x="8141711" y="2495297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" name="Rectangle 8"/>
          <p:cNvSpPr>
            <a:spLocks noChangeArrowheads="1"/>
          </p:cNvSpPr>
          <p:nvPr/>
        </p:nvSpPr>
        <p:spPr bwMode="auto">
          <a:xfrm>
            <a:off x="8141711" y="2237169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" name="Rectangle 8"/>
          <p:cNvSpPr>
            <a:spLocks noChangeArrowheads="1"/>
          </p:cNvSpPr>
          <p:nvPr/>
        </p:nvSpPr>
        <p:spPr bwMode="auto">
          <a:xfrm>
            <a:off x="8141922" y="2324164"/>
            <a:ext cx="88900" cy="857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" name="Text Box 216"/>
          <p:cNvSpPr txBox="1">
            <a:spLocks noChangeArrowheads="1"/>
          </p:cNvSpPr>
          <p:nvPr/>
        </p:nvSpPr>
        <p:spPr bwMode="auto">
          <a:xfrm>
            <a:off x="6407807" y="1883258"/>
            <a:ext cx="6048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4401" y="3673958"/>
            <a:ext cx="5333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are given a set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 N contaminated (noisy) analysis signals, and our goal is to recover their analysis dictionary,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72634254"/>
              </p:ext>
            </p:extLst>
          </p:nvPr>
        </p:nvGraphicFramePr>
        <p:xfrm>
          <a:off x="2058987" y="4865688"/>
          <a:ext cx="6180138" cy="790575"/>
        </p:xfrm>
        <a:graphic>
          <a:graphicData uri="http://schemas.openxmlformats.org/presentationml/2006/ole">
            <p:oleObj spid="_x0000_s43210" name="Equation" r:id="rId5" imgW="3340080" imgH="3682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842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18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Goal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234" name="Object 2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6452572"/>
              </p:ext>
            </p:extLst>
          </p:nvPr>
        </p:nvGraphicFramePr>
        <p:xfrm>
          <a:off x="1369105" y="1593475"/>
          <a:ext cx="6286727" cy="990655"/>
        </p:xfrm>
        <a:graphic>
          <a:graphicData uri="http://schemas.openxmlformats.org/presentationml/2006/ole">
            <p:oleObj spid="_x0000_s44233" name="Equation" r:id="rId4" imgW="2819160" imgH="4442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5036208"/>
              </p:ext>
            </p:extLst>
          </p:nvPr>
        </p:nvGraphicFramePr>
        <p:xfrm>
          <a:off x="1343501" y="3757087"/>
          <a:ext cx="6657975" cy="990600"/>
        </p:xfrm>
        <a:graphic>
          <a:graphicData uri="http://schemas.openxmlformats.org/presentationml/2006/ole">
            <p:oleObj spid="_x0000_s44234" name="Equation" r:id="rId5" imgW="2984400" imgH="44424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9867" y="1286797"/>
            <a:ext cx="69172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Synthesis</a:t>
            </a: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shall adopt a similar approach to the K-SVD for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approximating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the minimization of the analysis goal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962400" y="2580888"/>
            <a:ext cx="1112520" cy="810012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4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19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– Sparse-Coding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61047425"/>
              </p:ext>
            </p:extLst>
          </p:nvPr>
        </p:nvGraphicFramePr>
        <p:xfrm>
          <a:off x="1114425" y="1217084"/>
          <a:ext cx="6657975" cy="990600"/>
        </p:xfrm>
        <a:graphic>
          <a:graphicData uri="http://schemas.openxmlformats.org/presentationml/2006/ole">
            <p:oleObj spid="_x0000_s46253" name="Equation" r:id="rId4" imgW="2984400" imgH="4442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48476" y="2193994"/>
            <a:ext cx="614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Assuming that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is fixed, we aim at updating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X</a:t>
            </a:r>
            <a:endParaRPr lang="en-US" sz="2000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3208867" y="2743200"/>
            <a:ext cx="2870200" cy="10160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44001213"/>
              </p:ext>
            </p:extLst>
          </p:nvPr>
        </p:nvGraphicFramePr>
        <p:xfrm>
          <a:off x="1724818" y="3759200"/>
          <a:ext cx="5694363" cy="1047750"/>
        </p:xfrm>
        <a:graphic>
          <a:graphicData uri="http://schemas.openxmlformats.org/presentationml/2006/ole">
            <p:oleObj spid="_x0000_s46254" name="Equation" r:id="rId5" imgW="2552400" imgH="4698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8474" y="4887521"/>
            <a:ext cx="6313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These are N separate analysis-pursuit problems. We suggest to use the BG or the 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xBG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algorithms.</a:t>
            </a:r>
            <a:endParaRPr lang="en-US" sz="2000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698655-1F90-481A-BBC4-64DB32FDB90D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 - 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Background</a:t>
            </a: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sz="4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                          Recalling the                         Synthesis Model                                     and the K-SVD</a:t>
            </a:r>
            <a:endParaRPr lang="en-US" sz="48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5309685" y="5181612"/>
            <a:ext cx="1274223" cy="550319"/>
          </a:xfrm>
          <a:prstGeom prst="roundRect">
            <a:avLst/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266267" y="4655487"/>
            <a:ext cx="1286891" cy="45717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842876" y="4140215"/>
            <a:ext cx="2201391" cy="457170"/>
          </a:xfrm>
          <a:prstGeom prst="roundRect">
            <a:avLst/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572809" y="4622799"/>
            <a:ext cx="1337734" cy="626533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20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– </a:t>
            </a:r>
            <a:r>
              <a:rPr lang="en-US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Dic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Update (1)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02635161"/>
              </p:ext>
            </p:extLst>
          </p:nvPr>
        </p:nvGraphicFramePr>
        <p:xfrm>
          <a:off x="1243012" y="1200148"/>
          <a:ext cx="6657975" cy="990600"/>
        </p:xfrm>
        <a:graphic>
          <a:graphicData uri="http://schemas.openxmlformats.org/presentationml/2006/ole">
            <p:oleObj spid="_x0000_s47277" name="Equation" r:id="rId4" imgW="2984400" imgH="4442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2867" y="2058522"/>
            <a:ext cx="737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Assuming that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X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has been updated (and thus </a:t>
            </a:r>
            <a:r>
              <a:rPr lang="en-US" sz="20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j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are known), we now aim at updating a row (e.g. </a:t>
            </a:r>
            <a:r>
              <a:rPr lang="en-US" sz="2000" u="sng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w</a:t>
            </a:r>
            <a:r>
              <a:rPr lang="en-US" sz="2000" baseline="-25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k</a:t>
            </a:r>
            <a:r>
              <a:rPr lang="en-US" sz="2000" baseline="30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) from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667013" y="3038562"/>
            <a:ext cx="2107934" cy="10160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75740510"/>
              </p:ext>
            </p:extLst>
          </p:nvPr>
        </p:nvGraphicFramePr>
        <p:xfrm>
          <a:off x="1893888" y="4089400"/>
          <a:ext cx="5356225" cy="1700213"/>
        </p:xfrm>
        <a:graphic>
          <a:graphicData uri="http://schemas.openxmlformats.org/presentationml/2006/ole">
            <p:oleObj spid="_x0000_s47278" name="Equation" r:id="rId5" imgW="2400120" imgH="76176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3567" y="2944705"/>
            <a:ext cx="1629833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use only   the signals S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that are found orthogonal     to </a:t>
            </a:r>
            <a:r>
              <a:rPr lang="en-US" sz="18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</a:t>
            </a:r>
            <a:endParaRPr lang="en-US" sz="1800" baseline="-25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03400" y="3638725"/>
            <a:ext cx="1254125" cy="984074"/>
          </a:xfrm>
          <a:custGeom>
            <a:avLst/>
            <a:gdLst>
              <a:gd name="connsiteX0" fmla="*/ 0 w 892433"/>
              <a:gd name="connsiteY0" fmla="*/ 0 h 821267"/>
              <a:gd name="connsiteX1" fmla="*/ 821267 w 892433"/>
              <a:gd name="connsiteY1" fmla="*/ 186267 h 821267"/>
              <a:gd name="connsiteX2" fmla="*/ 795867 w 892433"/>
              <a:gd name="connsiteY2" fmla="*/ 821267 h 82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2433" h="821267">
                <a:moveTo>
                  <a:pt x="0" y="0"/>
                </a:moveTo>
                <a:cubicBezTo>
                  <a:pt x="344311" y="24694"/>
                  <a:pt x="688623" y="49389"/>
                  <a:pt x="821267" y="186267"/>
                </a:cubicBezTo>
                <a:cubicBezTo>
                  <a:pt x="953911" y="323145"/>
                  <a:pt x="874889" y="572206"/>
                  <a:pt x="795867" y="821267"/>
                </a:cubicBezTo>
              </a:path>
            </a:pathLst>
          </a:custGeom>
          <a:ln w="57150">
            <a:solidFill>
              <a:srgbClr val="FF0000"/>
            </a:solidFill>
            <a:headEnd type="stealth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5932" y="2952201"/>
            <a:ext cx="1769006" cy="923330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Each example should keep its co-support 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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j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\k</a:t>
            </a:r>
            <a:endParaRPr lang="en-US" sz="1800" baseline="-25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 flipH="1">
            <a:off x="5774266" y="3194552"/>
            <a:ext cx="1500720" cy="945663"/>
          </a:xfrm>
          <a:custGeom>
            <a:avLst/>
            <a:gdLst>
              <a:gd name="connsiteX0" fmla="*/ 0 w 892433"/>
              <a:gd name="connsiteY0" fmla="*/ 0 h 821267"/>
              <a:gd name="connsiteX1" fmla="*/ 821267 w 892433"/>
              <a:gd name="connsiteY1" fmla="*/ 186267 h 821267"/>
              <a:gd name="connsiteX2" fmla="*/ 795867 w 892433"/>
              <a:gd name="connsiteY2" fmla="*/ 821267 h 821267"/>
              <a:gd name="connsiteX0" fmla="*/ 0 w 816267"/>
              <a:gd name="connsiteY0" fmla="*/ 181036 h 1002303"/>
              <a:gd name="connsiteX1" fmla="*/ 575314 w 816267"/>
              <a:gd name="connsiteY1" fmla="*/ 35274 h 1002303"/>
              <a:gd name="connsiteX2" fmla="*/ 795867 w 816267"/>
              <a:gd name="connsiteY2" fmla="*/ 1002303 h 1002303"/>
              <a:gd name="connsiteX0" fmla="*/ 0 w 795867"/>
              <a:gd name="connsiteY0" fmla="*/ 181036 h 1002303"/>
              <a:gd name="connsiteX1" fmla="*/ 575314 w 795867"/>
              <a:gd name="connsiteY1" fmla="*/ 35274 h 1002303"/>
              <a:gd name="connsiteX2" fmla="*/ 795867 w 795867"/>
              <a:gd name="connsiteY2" fmla="*/ 1002303 h 1002303"/>
              <a:gd name="connsiteX0" fmla="*/ 0 w 795867"/>
              <a:gd name="connsiteY0" fmla="*/ 181036 h 1002303"/>
              <a:gd name="connsiteX1" fmla="*/ 575314 w 795867"/>
              <a:gd name="connsiteY1" fmla="*/ 35274 h 1002303"/>
              <a:gd name="connsiteX2" fmla="*/ 795867 w 795867"/>
              <a:gd name="connsiteY2" fmla="*/ 1002303 h 100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867" h="1002303">
                <a:moveTo>
                  <a:pt x="0" y="181036"/>
                </a:moveTo>
                <a:cubicBezTo>
                  <a:pt x="344311" y="205730"/>
                  <a:pt x="442670" y="-101604"/>
                  <a:pt x="575314" y="35274"/>
                </a:cubicBezTo>
                <a:cubicBezTo>
                  <a:pt x="707958" y="172152"/>
                  <a:pt x="786558" y="573766"/>
                  <a:pt x="795867" y="1002303"/>
                </a:cubicBezTo>
              </a:path>
            </a:pathLst>
          </a:custGeom>
          <a:ln w="57150">
            <a:solidFill>
              <a:srgbClr val="3333CC"/>
            </a:solidFill>
            <a:headEnd type="stealth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0416" y="5444066"/>
            <a:ext cx="2074424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Each of the chosen examples should be orthogonal to the new row </a:t>
            </a:r>
            <a:r>
              <a:rPr lang="en-US" sz="18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</a:t>
            </a:r>
            <a:endParaRPr lang="en-US" sz="1800" baseline="-25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74840" y="4958521"/>
            <a:ext cx="895739" cy="1188745"/>
          </a:xfrm>
          <a:custGeom>
            <a:avLst/>
            <a:gdLst>
              <a:gd name="connsiteX0" fmla="*/ 0 w 1093593"/>
              <a:gd name="connsiteY0" fmla="*/ 973667 h 1201915"/>
              <a:gd name="connsiteX1" fmla="*/ 1075266 w 1093593"/>
              <a:gd name="connsiteY1" fmla="*/ 1134534 h 1201915"/>
              <a:gd name="connsiteX2" fmla="*/ 575733 w 1093593"/>
              <a:gd name="connsiteY2" fmla="*/ 0 h 1201915"/>
              <a:gd name="connsiteX0" fmla="*/ 0 w 1109770"/>
              <a:gd name="connsiteY0" fmla="*/ 973667 h 1016325"/>
              <a:gd name="connsiteX1" fmla="*/ 1092200 w 1109770"/>
              <a:gd name="connsiteY1" fmla="*/ 635001 h 1016325"/>
              <a:gd name="connsiteX2" fmla="*/ 575733 w 1109770"/>
              <a:gd name="connsiteY2" fmla="*/ 0 h 1016325"/>
              <a:gd name="connsiteX0" fmla="*/ 0 w 1105103"/>
              <a:gd name="connsiteY0" fmla="*/ 973667 h 1022704"/>
              <a:gd name="connsiteX1" fmla="*/ 1092200 w 1105103"/>
              <a:gd name="connsiteY1" fmla="*/ 635001 h 1022704"/>
              <a:gd name="connsiteX2" fmla="*/ 575733 w 1105103"/>
              <a:gd name="connsiteY2" fmla="*/ 0 h 1022704"/>
              <a:gd name="connsiteX0" fmla="*/ 0 w 1100743"/>
              <a:gd name="connsiteY0" fmla="*/ 973667 h 1022704"/>
              <a:gd name="connsiteX1" fmla="*/ 1092200 w 1100743"/>
              <a:gd name="connsiteY1" fmla="*/ 635001 h 1022704"/>
              <a:gd name="connsiteX2" fmla="*/ 575733 w 1100743"/>
              <a:gd name="connsiteY2" fmla="*/ 0 h 1022704"/>
              <a:gd name="connsiteX0" fmla="*/ 0 w 1001070"/>
              <a:gd name="connsiteY0" fmla="*/ 973667 h 1034621"/>
              <a:gd name="connsiteX1" fmla="*/ 990600 w 1001070"/>
              <a:gd name="connsiteY1" fmla="*/ 719668 h 1034621"/>
              <a:gd name="connsiteX2" fmla="*/ 575733 w 1001070"/>
              <a:gd name="connsiteY2" fmla="*/ 0 h 1034621"/>
              <a:gd name="connsiteX0" fmla="*/ 0 w 992257"/>
              <a:gd name="connsiteY0" fmla="*/ 973667 h 1040132"/>
              <a:gd name="connsiteX1" fmla="*/ 990600 w 992257"/>
              <a:gd name="connsiteY1" fmla="*/ 719668 h 1040132"/>
              <a:gd name="connsiteX2" fmla="*/ 575733 w 992257"/>
              <a:gd name="connsiteY2" fmla="*/ 0 h 1040132"/>
              <a:gd name="connsiteX0" fmla="*/ 0 w 595873"/>
              <a:gd name="connsiteY0" fmla="*/ 973667 h 1008422"/>
              <a:gd name="connsiteX1" fmla="*/ 326273 w 595873"/>
              <a:gd name="connsiteY1" fmla="*/ 431802 h 1008422"/>
              <a:gd name="connsiteX2" fmla="*/ 575733 w 595873"/>
              <a:gd name="connsiteY2" fmla="*/ 0 h 1008422"/>
              <a:gd name="connsiteX0" fmla="*/ 0 w 477767"/>
              <a:gd name="connsiteY0" fmla="*/ 1185333 h 1216678"/>
              <a:gd name="connsiteX1" fmla="*/ 326273 w 477767"/>
              <a:gd name="connsiteY1" fmla="*/ 643468 h 1216678"/>
              <a:gd name="connsiteX2" fmla="*/ 442032 w 477767"/>
              <a:gd name="connsiteY2" fmla="*/ 0 h 1216678"/>
              <a:gd name="connsiteX0" fmla="*/ 0 w 442032"/>
              <a:gd name="connsiteY0" fmla="*/ 1185373 h 1216718"/>
              <a:gd name="connsiteX1" fmla="*/ 326273 w 442032"/>
              <a:gd name="connsiteY1" fmla="*/ 643508 h 1216718"/>
              <a:gd name="connsiteX2" fmla="*/ 442032 w 442032"/>
              <a:gd name="connsiteY2" fmla="*/ 40 h 1216718"/>
              <a:gd name="connsiteX0" fmla="*/ 0 w 442032"/>
              <a:gd name="connsiteY0" fmla="*/ 1185333 h 1185333"/>
              <a:gd name="connsiteX1" fmla="*/ 442032 w 442032"/>
              <a:gd name="connsiteY1" fmla="*/ 0 h 1185333"/>
              <a:gd name="connsiteX0" fmla="*/ 0 w 442032"/>
              <a:gd name="connsiteY0" fmla="*/ 1185333 h 1185333"/>
              <a:gd name="connsiteX1" fmla="*/ 193393 w 442032"/>
              <a:gd name="connsiteY1" fmla="*/ 160865 h 1185333"/>
              <a:gd name="connsiteX2" fmla="*/ 442032 w 442032"/>
              <a:gd name="connsiteY2" fmla="*/ 0 h 1185333"/>
              <a:gd name="connsiteX0" fmla="*/ 0 w 442032"/>
              <a:gd name="connsiteY0" fmla="*/ 1185333 h 1185333"/>
              <a:gd name="connsiteX1" fmla="*/ 318737 w 442032"/>
              <a:gd name="connsiteY1" fmla="*/ 9313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333"/>
              <a:gd name="connsiteX1" fmla="*/ 318737 w 442032"/>
              <a:gd name="connsiteY1" fmla="*/ 9313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333"/>
              <a:gd name="connsiteX1" fmla="*/ 318737 w 442032"/>
              <a:gd name="connsiteY1" fmla="*/ 9313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333"/>
              <a:gd name="connsiteX1" fmla="*/ 318737 w 442032"/>
              <a:gd name="connsiteY1" fmla="*/ 9313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333"/>
              <a:gd name="connsiteX1" fmla="*/ 373053 w 442032"/>
              <a:gd name="connsiteY1" fmla="*/ 7789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333"/>
              <a:gd name="connsiteX1" fmla="*/ 377231 w 442032"/>
              <a:gd name="connsiteY1" fmla="*/ 829732 h 1185333"/>
              <a:gd name="connsiteX2" fmla="*/ 193393 w 442032"/>
              <a:gd name="connsiteY2" fmla="*/ 160865 h 1185333"/>
              <a:gd name="connsiteX3" fmla="*/ 442032 w 442032"/>
              <a:gd name="connsiteY3" fmla="*/ 0 h 1185333"/>
              <a:gd name="connsiteX0" fmla="*/ 0 w 442032"/>
              <a:gd name="connsiteY0" fmla="*/ 1185333 h 1185780"/>
              <a:gd name="connsiteX1" fmla="*/ 377231 w 442032"/>
              <a:gd name="connsiteY1" fmla="*/ 829732 h 1185780"/>
              <a:gd name="connsiteX2" fmla="*/ 193393 w 442032"/>
              <a:gd name="connsiteY2" fmla="*/ 160865 h 1185780"/>
              <a:gd name="connsiteX3" fmla="*/ 442032 w 442032"/>
              <a:gd name="connsiteY3" fmla="*/ 0 h 1185780"/>
              <a:gd name="connsiteX0" fmla="*/ 0 w 442032"/>
              <a:gd name="connsiteY0" fmla="*/ 1185333 h 1185780"/>
              <a:gd name="connsiteX1" fmla="*/ 377231 w 442032"/>
              <a:gd name="connsiteY1" fmla="*/ 829732 h 1185780"/>
              <a:gd name="connsiteX2" fmla="*/ 193393 w 442032"/>
              <a:gd name="connsiteY2" fmla="*/ 160865 h 1185780"/>
              <a:gd name="connsiteX3" fmla="*/ 442032 w 442032"/>
              <a:gd name="connsiteY3" fmla="*/ 0 h 1185780"/>
              <a:gd name="connsiteX0" fmla="*/ 0 w 442032"/>
              <a:gd name="connsiteY0" fmla="*/ 1188280 h 1188727"/>
              <a:gd name="connsiteX1" fmla="*/ 377231 w 442032"/>
              <a:gd name="connsiteY1" fmla="*/ 832679 h 1188727"/>
              <a:gd name="connsiteX2" fmla="*/ 193393 w 442032"/>
              <a:gd name="connsiteY2" fmla="*/ 163812 h 1188727"/>
              <a:gd name="connsiteX3" fmla="*/ 442032 w 442032"/>
              <a:gd name="connsiteY3" fmla="*/ 2947 h 1188727"/>
              <a:gd name="connsiteX0" fmla="*/ 0 w 442032"/>
              <a:gd name="connsiteY0" fmla="*/ 1188280 h 1188727"/>
              <a:gd name="connsiteX1" fmla="*/ 377231 w 442032"/>
              <a:gd name="connsiteY1" fmla="*/ 832679 h 1188727"/>
              <a:gd name="connsiteX2" fmla="*/ 193393 w 442032"/>
              <a:gd name="connsiteY2" fmla="*/ 163812 h 1188727"/>
              <a:gd name="connsiteX3" fmla="*/ 442032 w 442032"/>
              <a:gd name="connsiteY3" fmla="*/ 2947 h 1188727"/>
              <a:gd name="connsiteX0" fmla="*/ 0 w 442032"/>
              <a:gd name="connsiteY0" fmla="*/ 1188280 h 1188727"/>
              <a:gd name="connsiteX1" fmla="*/ 377231 w 442032"/>
              <a:gd name="connsiteY1" fmla="*/ 832679 h 1188727"/>
              <a:gd name="connsiteX2" fmla="*/ 193393 w 442032"/>
              <a:gd name="connsiteY2" fmla="*/ 163812 h 1188727"/>
              <a:gd name="connsiteX3" fmla="*/ 442032 w 442032"/>
              <a:gd name="connsiteY3" fmla="*/ 2947 h 1188727"/>
              <a:gd name="connsiteX0" fmla="*/ 0 w 442032"/>
              <a:gd name="connsiteY0" fmla="*/ 1188280 h 1188745"/>
              <a:gd name="connsiteX1" fmla="*/ 377231 w 442032"/>
              <a:gd name="connsiteY1" fmla="*/ 832679 h 1188745"/>
              <a:gd name="connsiteX2" fmla="*/ 193393 w 442032"/>
              <a:gd name="connsiteY2" fmla="*/ 163812 h 1188745"/>
              <a:gd name="connsiteX3" fmla="*/ 442032 w 442032"/>
              <a:gd name="connsiteY3" fmla="*/ 2947 h 118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032" h="1188745">
                <a:moveTo>
                  <a:pt x="0" y="1188280"/>
                </a:moveTo>
                <a:cubicBezTo>
                  <a:pt x="109528" y="1199569"/>
                  <a:pt x="344999" y="1003424"/>
                  <a:pt x="377231" y="832679"/>
                </a:cubicBezTo>
                <a:cubicBezTo>
                  <a:pt x="409463" y="661934"/>
                  <a:pt x="155220" y="369834"/>
                  <a:pt x="193393" y="163812"/>
                </a:cubicBezTo>
                <a:cubicBezTo>
                  <a:pt x="231566" y="-42210"/>
                  <a:pt x="350378" y="5769"/>
                  <a:pt x="442032" y="2947"/>
                </a:cubicBezTo>
              </a:path>
            </a:pathLst>
          </a:custGeom>
          <a:ln w="57150">
            <a:solidFill>
              <a:schemeClr val="accent1">
                <a:lumMod val="75000"/>
              </a:schemeClr>
            </a:solidFill>
            <a:headEnd type="stealth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34867" y="4292151"/>
            <a:ext cx="990070" cy="923330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Avoid trivial solution</a:t>
            </a:r>
            <a:endParaRPr lang="en-US" sz="1800" baseline="-25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574383" y="5240867"/>
            <a:ext cx="1947045" cy="646607"/>
          </a:xfrm>
          <a:custGeom>
            <a:avLst/>
            <a:gdLst>
              <a:gd name="connsiteX0" fmla="*/ 1312334 w 1325820"/>
              <a:gd name="connsiteY0" fmla="*/ 0 h 646607"/>
              <a:gd name="connsiteX1" fmla="*/ 1185334 w 1325820"/>
              <a:gd name="connsiteY1" fmla="*/ 643466 h 646607"/>
              <a:gd name="connsiteX2" fmla="*/ 304800 w 1325820"/>
              <a:gd name="connsiteY2" fmla="*/ 245533 h 646607"/>
              <a:gd name="connsiteX3" fmla="*/ 0 w 1325820"/>
              <a:gd name="connsiteY3" fmla="*/ 237066 h 6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20" h="646607">
                <a:moveTo>
                  <a:pt x="1312334" y="0"/>
                </a:moveTo>
                <a:cubicBezTo>
                  <a:pt x="1332795" y="301272"/>
                  <a:pt x="1353256" y="602544"/>
                  <a:pt x="1185334" y="643466"/>
                </a:cubicBezTo>
                <a:cubicBezTo>
                  <a:pt x="1017412" y="684388"/>
                  <a:pt x="502356" y="313266"/>
                  <a:pt x="304800" y="245533"/>
                </a:cubicBezTo>
                <a:cubicBezTo>
                  <a:pt x="107244" y="177800"/>
                  <a:pt x="53622" y="207433"/>
                  <a:pt x="0" y="237066"/>
                </a:cubicBezTo>
              </a:path>
            </a:pathLst>
          </a:custGeom>
          <a:ln w="57150">
            <a:solidFill>
              <a:srgbClr val="0099FF"/>
            </a:solidFill>
            <a:headEnd type="stealth" w="lg" len="lg"/>
            <a:tailEnd type="stealth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3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2" grpId="0" animBg="1"/>
      <p:bldP spid="3" grpId="0" animBg="1"/>
      <p:bldP spid="7" grpId="0"/>
      <p:bldP spid="8" grpId="0" animBg="1"/>
      <p:bldP spid="4" grpId="0" animBg="1"/>
      <p:bldP spid="5" grpId="0" animBg="1"/>
      <p:bldP spid="18" grpId="0" animBg="1"/>
      <p:bldP spid="19" grpId="0" animBg="1"/>
      <p:bldP spid="20" grpId="0" animBg="1"/>
      <p:bldP spid="9" grpId="0" animBg="1"/>
      <p:bldP spid="22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21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– </a:t>
            </a:r>
            <a:r>
              <a:rPr lang="en-US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Dic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Update (2)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79301214"/>
              </p:ext>
            </p:extLst>
          </p:nvPr>
        </p:nvGraphicFramePr>
        <p:xfrm>
          <a:off x="2413000" y="1196975"/>
          <a:ext cx="4014788" cy="1273175"/>
        </p:xfrm>
        <a:graphic>
          <a:graphicData uri="http://schemas.openxmlformats.org/presentationml/2006/ole">
            <p:oleObj spid="_x0000_s49290" name="Equation" r:id="rId4" imgW="2400120" imgH="76176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5236" y="2457569"/>
            <a:ext cx="737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This problem we have defined is too hard to handle 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3445668" y="2919234"/>
            <a:ext cx="2107934" cy="10160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403" y="3935234"/>
            <a:ext cx="737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Intuitively, and in the spirit of the K-SVD, we could suggest the following alternative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01037835"/>
              </p:ext>
            </p:extLst>
          </p:nvPr>
        </p:nvGraphicFramePr>
        <p:xfrm>
          <a:off x="1760538" y="4783138"/>
          <a:ext cx="5724525" cy="1190625"/>
        </p:xfrm>
        <a:graphic>
          <a:graphicData uri="http://schemas.openxmlformats.org/presentationml/2006/ole">
            <p:oleObj spid="_x0000_s49291" name="Equation" r:id="rId5" imgW="2565360" imgH="533160" progId="Equation.DSMT4">
              <p:embed/>
            </p:oleObj>
          </a:graphicData>
        </a:graphic>
      </p:graphicFrame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7472">
            <a:off x="2327274" y="4221031"/>
            <a:ext cx="3896783" cy="13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25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22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0753241"/>
              </p:ext>
            </p:extLst>
          </p:nvPr>
        </p:nvGraphicFramePr>
        <p:xfrm>
          <a:off x="1709738" y="1168400"/>
          <a:ext cx="5724525" cy="1190625"/>
        </p:xfrm>
        <a:graphic>
          <a:graphicData uri="http://schemas.openxmlformats.org/presentationml/2006/ole">
            <p:oleObj spid="_x0000_s51325" name="Equation" r:id="rId4" imgW="2565360" imgH="53316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233" y="2272592"/>
            <a:ext cx="8373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This lacks in one of the forces on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0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that the original problem had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1473200" y="2762831"/>
            <a:ext cx="5918200" cy="1081035"/>
          </a:xfrm>
          <a:prstGeom prst="downArrow">
            <a:avLst>
              <a:gd name="adj1" fmla="val 70887"/>
              <a:gd name="adj2" fmla="val 50000"/>
            </a:avLst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8702" y="2829506"/>
            <a:ext cx="3547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better approximation for our original problem is 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13517073"/>
              </p:ext>
            </p:extLst>
          </p:nvPr>
        </p:nvGraphicFramePr>
        <p:xfrm>
          <a:off x="226955" y="3843338"/>
          <a:ext cx="4392612" cy="1190625"/>
        </p:xfrm>
        <a:graphic>
          <a:graphicData uri="http://schemas.openxmlformats.org/presentationml/2006/ole">
            <p:oleObj spid="_x0000_s51326" name="Equation" r:id="rId5" imgW="1968480" imgH="53316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24025" y="5101517"/>
            <a:ext cx="602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obtained problem is a simple Rank-1 approximation problem, easily given by SVD</a:t>
            </a:r>
            <a:endParaRPr lang="en-US" sz="2000" b="1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– </a:t>
            </a:r>
            <a:r>
              <a:rPr lang="en-US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Dic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Update (3)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1327" name="Object 127"/>
          <p:cNvGraphicFramePr>
            <a:graphicFrameLocks noChangeAspect="1"/>
          </p:cNvGraphicFramePr>
          <p:nvPr/>
        </p:nvGraphicFramePr>
        <p:xfrm>
          <a:off x="5088618" y="3998460"/>
          <a:ext cx="3768725" cy="793750"/>
        </p:xfrm>
        <a:graphic>
          <a:graphicData uri="http://schemas.openxmlformats.org/presentationml/2006/ole">
            <p:oleObj spid="_x0000_s51327" name="Equation" r:id="rId6" imgW="1688760" imgH="355320" progId="Equation.DSMT4">
              <p:embed/>
            </p:oleObj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4702628" y="4082144"/>
            <a:ext cx="370114" cy="620485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3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2" grpId="0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23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Results (1)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 Box 244"/>
          <p:cNvSpPr txBox="1">
            <a:spLocks noChangeArrowheads="1"/>
          </p:cNvSpPr>
          <p:nvPr/>
        </p:nvSpPr>
        <p:spPr bwMode="auto">
          <a:xfrm>
            <a:off x="114300" y="1180568"/>
            <a:ext cx="8580119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Synthetic experiment #1: TV-Like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generate 30,000 TV-like signals of the same kind described before (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: 7236,   =32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apply 300 iterations of the Analysis K-SVD with BG (fixed   ), and then 5 more using the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xBG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Initialization by orthogonal vectors to randomly chosen sets of 35 examples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Additive noise: SNR=25. atom detected if: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42209685"/>
              </p:ext>
            </p:extLst>
          </p:nvPr>
        </p:nvGraphicFramePr>
        <p:xfrm>
          <a:off x="7156101" y="1630680"/>
          <a:ext cx="172459" cy="250065"/>
        </p:xfrm>
        <a:graphic>
          <a:graphicData uri="http://schemas.openxmlformats.org/presentationml/2006/ole">
            <p:oleObj spid="_x0000_s52664" name="Equation" r:id="rId4" imgW="114120" imgH="164880" progId="Equation.DSMT4">
              <p:embed/>
            </p:oleObj>
          </a:graphicData>
        </a:graphic>
      </p:graphicFrame>
      <p:graphicFrame>
        <p:nvGraphicFramePr>
          <p:cNvPr id="1082" name="Object 108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56243344"/>
              </p:ext>
            </p:extLst>
          </p:nvPr>
        </p:nvGraphicFramePr>
        <p:xfrm>
          <a:off x="3972113" y="2677658"/>
          <a:ext cx="1387475" cy="427764"/>
        </p:xfrm>
        <a:graphic>
          <a:graphicData uri="http://schemas.openxmlformats.org/presentationml/2006/ole">
            <p:oleObj spid="_x0000_s52665" name="Equation" r:id="rId5" imgW="990360" imgH="30456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9080880"/>
              </p:ext>
            </p:extLst>
          </p:nvPr>
        </p:nvGraphicFramePr>
        <p:xfrm>
          <a:off x="5442938" y="2011363"/>
          <a:ext cx="171450" cy="250825"/>
        </p:xfrm>
        <a:graphic>
          <a:graphicData uri="http://schemas.openxmlformats.org/presentationml/2006/ole">
            <p:oleObj spid="_x0000_s52666" name="Equation" r:id="rId6" imgW="114120" imgH="164880" progId="Equation.DSMT4">
              <p:embed/>
            </p:oleObj>
          </a:graphicData>
        </a:graphic>
      </p:graphicFrame>
      <p:grpSp>
        <p:nvGrpSpPr>
          <p:cNvPr id="190" name="Group 189"/>
          <p:cNvGrpSpPr/>
          <p:nvPr/>
        </p:nvGrpSpPr>
        <p:grpSpPr>
          <a:xfrm>
            <a:off x="832387" y="3374390"/>
            <a:ext cx="3367429" cy="2616716"/>
            <a:chOff x="1480087" y="3473450"/>
            <a:chExt cx="3367429" cy="2616716"/>
          </a:xfrm>
        </p:grpSpPr>
        <p:sp>
          <p:nvSpPr>
            <p:cNvPr id="52506" name="Rectangle 362"/>
            <p:cNvSpPr>
              <a:spLocks noChangeArrowheads="1"/>
            </p:cNvSpPr>
            <p:nvPr/>
          </p:nvSpPr>
          <p:spPr bwMode="auto">
            <a:xfrm>
              <a:off x="1957388" y="3557588"/>
              <a:ext cx="2803525" cy="2168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07" name="Rectangle 363"/>
            <p:cNvSpPr>
              <a:spLocks noChangeArrowheads="1"/>
            </p:cNvSpPr>
            <p:nvPr/>
          </p:nvSpPr>
          <p:spPr bwMode="auto">
            <a:xfrm>
              <a:off x="1957388" y="3557588"/>
              <a:ext cx="2803525" cy="2168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08" name="Freeform 364"/>
            <p:cNvSpPr>
              <a:spLocks/>
            </p:cNvSpPr>
            <p:nvPr/>
          </p:nvSpPr>
          <p:spPr bwMode="auto">
            <a:xfrm>
              <a:off x="1957388" y="3557588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09" name="Freeform 365"/>
            <p:cNvSpPr>
              <a:spLocks/>
            </p:cNvSpPr>
            <p:nvPr/>
          </p:nvSpPr>
          <p:spPr bwMode="auto">
            <a:xfrm>
              <a:off x="2874963" y="3557588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0" name="Freeform 366"/>
            <p:cNvSpPr>
              <a:spLocks/>
            </p:cNvSpPr>
            <p:nvPr/>
          </p:nvSpPr>
          <p:spPr bwMode="auto">
            <a:xfrm>
              <a:off x="3792538" y="3557588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1" name="Freeform 367"/>
            <p:cNvSpPr>
              <a:spLocks/>
            </p:cNvSpPr>
            <p:nvPr/>
          </p:nvSpPr>
          <p:spPr bwMode="auto">
            <a:xfrm>
              <a:off x="4710113" y="3557588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2" name="Freeform 368"/>
            <p:cNvSpPr>
              <a:spLocks/>
            </p:cNvSpPr>
            <p:nvPr/>
          </p:nvSpPr>
          <p:spPr bwMode="auto">
            <a:xfrm>
              <a:off x="1957388" y="5726113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3" name="Freeform 369"/>
            <p:cNvSpPr>
              <a:spLocks/>
            </p:cNvSpPr>
            <p:nvPr/>
          </p:nvSpPr>
          <p:spPr bwMode="auto">
            <a:xfrm>
              <a:off x="1957388" y="5292725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4" name="Freeform 370"/>
            <p:cNvSpPr>
              <a:spLocks/>
            </p:cNvSpPr>
            <p:nvPr/>
          </p:nvSpPr>
          <p:spPr bwMode="auto">
            <a:xfrm>
              <a:off x="1957388" y="4859338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5" name="Freeform 371"/>
            <p:cNvSpPr>
              <a:spLocks/>
            </p:cNvSpPr>
            <p:nvPr/>
          </p:nvSpPr>
          <p:spPr bwMode="auto">
            <a:xfrm>
              <a:off x="1957388" y="4424363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6" name="Freeform 372"/>
            <p:cNvSpPr>
              <a:spLocks/>
            </p:cNvSpPr>
            <p:nvPr/>
          </p:nvSpPr>
          <p:spPr bwMode="auto">
            <a:xfrm>
              <a:off x="1957388" y="3990975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7" name="Freeform 373"/>
            <p:cNvSpPr>
              <a:spLocks/>
            </p:cNvSpPr>
            <p:nvPr/>
          </p:nvSpPr>
          <p:spPr bwMode="auto">
            <a:xfrm>
              <a:off x="1957388" y="3557588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8" name="Line 374"/>
            <p:cNvSpPr>
              <a:spLocks noChangeShapeType="1"/>
            </p:cNvSpPr>
            <p:nvPr/>
          </p:nvSpPr>
          <p:spPr bwMode="auto">
            <a:xfrm>
              <a:off x="1957388" y="3557588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19" name="Line 375"/>
            <p:cNvSpPr>
              <a:spLocks noChangeShapeType="1"/>
            </p:cNvSpPr>
            <p:nvPr/>
          </p:nvSpPr>
          <p:spPr bwMode="auto">
            <a:xfrm>
              <a:off x="1957388" y="5726113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0" name="Line 376"/>
            <p:cNvSpPr>
              <a:spLocks noChangeShapeType="1"/>
            </p:cNvSpPr>
            <p:nvPr/>
          </p:nvSpPr>
          <p:spPr bwMode="auto">
            <a:xfrm flipV="1">
              <a:off x="4760913" y="3557588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1" name="Line 377"/>
            <p:cNvSpPr>
              <a:spLocks noChangeShapeType="1"/>
            </p:cNvSpPr>
            <p:nvPr/>
          </p:nvSpPr>
          <p:spPr bwMode="auto">
            <a:xfrm flipV="1">
              <a:off x="1957388" y="3557588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2" name="Line 378"/>
            <p:cNvSpPr>
              <a:spLocks noChangeShapeType="1"/>
            </p:cNvSpPr>
            <p:nvPr/>
          </p:nvSpPr>
          <p:spPr bwMode="auto">
            <a:xfrm>
              <a:off x="1957388" y="5726113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3" name="Line 379"/>
            <p:cNvSpPr>
              <a:spLocks noChangeShapeType="1"/>
            </p:cNvSpPr>
            <p:nvPr/>
          </p:nvSpPr>
          <p:spPr bwMode="auto">
            <a:xfrm flipV="1">
              <a:off x="1957388" y="3557588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4" name="Line 380"/>
            <p:cNvSpPr>
              <a:spLocks noChangeShapeType="1"/>
            </p:cNvSpPr>
            <p:nvPr/>
          </p:nvSpPr>
          <p:spPr bwMode="auto">
            <a:xfrm flipV="1">
              <a:off x="1957388" y="5697538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5" name="Line 381"/>
            <p:cNvSpPr>
              <a:spLocks noChangeShapeType="1"/>
            </p:cNvSpPr>
            <p:nvPr/>
          </p:nvSpPr>
          <p:spPr bwMode="auto">
            <a:xfrm>
              <a:off x="1957388" y="3557588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6" name="Rectangle 382"/>
            <p:cNvSpPr>
              <a:spLocks noChangeArrowheads="1"/>
            </p:cNvSpPr>
            <p:nvPr/>
          </p:nvSpPr>
          <p:spPr bwMode="auto">
            <a:xfrm>
              <a:off x="1917701" y="57483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27" name="Line 383"/>
            <p:cNvSpPr>
              <a:spLocks noChangeShapeType="1"/>
            </p:cNvSpPr>
            <p:nvPr/>
          </p:nvSpPr>
          <p:spPr bwMode="auto">
            <a:xfrm flipV="1">
              <a:off x="2874963" y="5697538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8" name="Line 384"/>
            <p:cNvSpPr>
              <a:spLocks noChangeShapeType="1"/>
            </p:cNvSpPr>
            <p:nvPr/>
          </p:nvSpPr>
          <p:spPr bwMode="auto">
            <a:xfrm>
              <a:off x="2874963" y="3557588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29" name="Rectangle 385"/>
            <p:cNvSpPr>
              <a:spLocks noChangeArrowheads="1"/>
            </p:cNvSpPr>
            <p:nvPr/>
          </p:nvSpPr>
          <p:spPr bwMode="auto">
            <a:xfrm>
              <a:off x="2755901" y="574833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30" name="Line 386"/>
            <p:cNvSpPr>
              <a:spLocks noChangeShapeType="1"/>
            </p:cNvSpPr>
            <p:nvPr/>
          </p:nvSpPr>
          <p:spPr bwMode="auto">
            <a:xfrm flipV="1">
              <a:off x="3792538" y="5697538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1" name="Line 387"/>
            <p:cNvSpPr>
              <a:spLocks noChangeShapeType="1"/>
            </p:cNvSpPr>
            <p:nvPr/>
          </p:nvSpPr>
          <p:spPr bwMode="auto">
            <a:xfrm>
              <a:off x="3792538" y="3557588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2" name="Rectangle 388"/>
            <p:cNvSpPr>
              <a:spLocks noChangeArrowheads="1"/>
            </p:cNvSpPr>
            <p:nvPr/>
          </p:nvSpPr>
          <p:spPr bwMode="auto">
            <a:xfrm>
              <a:off x="3673476" y="574833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33" name="Line 389"/>
            <p:cNvSpPr>
              <a:spLocks noChangeShapeType="1"/>
            </p:cNvSpPr>
            <p:nvPr/>
          </p:nvSpPr>
          <p:spPr bwMode="auto">
            <a:xfrm flipV="1">
              <a:off x="4710113" y="5697538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4" name="Line 390"/>
            <p:cNvSpPr>
              <a:spLocks noChangeShapeType="1"/>
            </p:cNvSpPr>
            <p:nvPr/>
          </p:nvSpPr>
          <p:spPr bwMode="auto">
            <a:xfrm>
              <a:off x="4710113" y="3557588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5" name="Rectangle 391"/>
            <p:cNvSpPr>
              <a:spLocks noChangeArrowheads="1"/>
            </p:cNvSpPr>
            <p:nvPr/>
          </p:nvSpPr>
          <p:spPr bwMode="auto">
            <a:xfrm>
              <a:off x="4592638" y="574833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300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36" name="Line 392"/>
            <p:cNvSpPr>
              <a:spLocks noChangeShapeType="1"/>
            </p:cNvSpPr>
            <p:nvPr/>
          </p:nvSpPr>
          <p:spPr bwMode="auto">
            <a:xfrm>
              <a:off x="1957388" y="5726113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7" name="Line 393"/>
            <p:cNvSpPr>
              <a:spLocks noChangeShapeType="1"/>
            </p:cNvSpPr>
            <p:nvPr/>
          </p:nvSpPr>
          <p:spPr bwMode="auto">
            <a:xfrm flipH="1">
              <a:off x="4732338" y="5726113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38" name="Rectangle 394"/>
            <p:cNvSpPr>
              <a:spLocks noChangeArrowheads="1"/>
            </p:cNvSpPr>
            <p:nvPr/>
          </p:nvSpPr>
          <p:spPr bwMode="auto">
            <a:xfrm>
              <a:off x="1849438" y="5641975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39" name="Line 395"/>
            <p:cNvSpPr>
              <a:spLocks noChangeShapeType="1"/>
            </p:cNvSpPr>
            <p:nvPr/>
          </p:nvSpPr>
          <p:spPr bwMode="auto">
            <a:xfrm>
              <a:off x="1957388" y="5292725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40" name="Line 396"/>
            <p:cNvSpPr>
              <a:spLocks noChangeShapeType="1"/>
            </p:cNvSpPr>
            <p:nvPr/>
          </p:nvSpPr>
          <p:spPr bwMode="auto">
            <a:xfrm flipH="1">
              <a:off x="4732338" y="5292725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41" name="Rectangle 397"/>
            <p:cNvSpPr>
              <a:spLocks noChangeArrowheads="1"/>
            </p:cNvSpPr>
            <p:nvPr/>
          </p:nvSpPr>
          <p:spPr bwMode="auto">
            <a:xfrm>
              <a:off x="1771651" y="520700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42" name="Line 398"/>
            <p:cNvSpPr>
              <a:spLocks noChangeShapeType="1"/>
            </p:cNvSpPr>
            <p:nvPr/>
          </p:nvSpPr>
          <p:spPr bwMode="auto">
            <a:xfrm>
              <a:off x="1957388" y="4859338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2543" name="Line 399"/>
            <p:cNvSpPr>
              <a:spLocks noChangeShapeType="1"/>
            </p:cNvSpPr>
            <p:nvPr/>
          </p:nvSpPr>
          <p:spPr bwMode="auto">
            <a:xfrm flipH="1">
              <a:off x="4732338" y="4859338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7" name="Rectangle 400"/>
            <p:cNvSpPr>
              <a:spLocks noChangeArrowheads="1"/>
            </p:cNvSpPr>
            <p:nvPr/>
          </p:nvSpPr>
          <p:spPr bwMode="auto">
            <a:xfrm>
              <a:off x="1771651" y="477361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Line 401"/>
            <p:cNvSpPr>
              <a:spLocks noChangeShapeType="1"/>
            </p:cNvSpPr>
            <p:nvPr/>
          </p:nvSpPr>
          <p:spPr bwMode="auto">
            <a:xfrm>
              <a:off x="1957388" y="4424363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1" name="Line 402"/>
            <p:cNvSpPr>
              <a:spLocks noChangeShapeType="1"/>
            </p:cNvSpPr>
            <p:nvPr/>
          </p:nvSpPr>
          <p:spPr bwMode="auto">
            <a:xfrm flipH="1">
              <a:off x="4732338" y="4424363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4" name="Rectangle 403"/>
            <p:cNvSpPr>
              <a:spLocks noChangeArrowheads="1"/>
            </p:cNvSpPr>
            <p:nvPr/>
          </p:nvSpPr>
          <p:spPr bwMode="auto">
            <a:xfrm>
              <a:off x="1771651" y="434022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Line 404"/>
            <p:cNvSpPr>
              <a:spLocks noChangeShapeType="1"/>
            </p:cNvSpPr>
            <p:nvPr/>
          </p:nvSpPr>
          <p:spPr bwMode="auto">
            <a:xfrm>
              <a:off x="1957388" y="3990975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6" name="Line 405"/>
            <p:cNvSpPr>
              <a:spLocks noChangeShapeType="1"/>
            </p:cNvSpPr>
            <p:nvPr/>
          </p:nvSpPr>
          <p:spPr bwMode="auto">
            <a:xfrm flipH="1">
              <a:off x="4732338" y="3990975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7" name="Rectangle 406"/>
            <p:cNvSpPr>
              <a:spLocks noChangeArrowheads="1"/>
            </p:cNvSpPr>
            <p:nvPr/>
          </p:nvSpPr>
          <p:spPr bwMode="auto">
            <a:xfrm>
              <a:off x="1771651" y="39068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Line 407"/>
            <p:cNvSpPr>
              <a:spLocks noChangeShapeType="1"/>
            </p:cNvSpPr>
            <p:nvPr/>
          </p:nvSpPr>
          <p:spPr bwMode="auto">
            <a:xfrm>
              <a:off x="1957388" y="3557588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7" name="Line 408"/>
            <p:cNvSpPr>
              <a:spLocks noChangeShapeType="1"/>
            </p:cNvSpPr>
            <p:nvPr/>
          </p:nvSpPr>
          <p:spPr bwMode="auto">
            <a:xfrm flipH="1">
              <a:off x="4732338" y="3557588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8" name="Rectangle 409"/>
            <p:cNvSpPr>
              <a:spLocks noChangeArrowheads="1"/>
            </p:cNvSpPr>
            <p:nvPr/>
          </p:nvSpPr>
          <p:spPr bwMode="auto">
            <a:xfrm>
              <a:off x="1692276" y="3473450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Line 410"/>
            <p:cNvSpPr>
              <a:spLocks noChangeShapeType="1"/>
            </p:cNvSpPr>
            <p:nvPr/>
          </p:nvSpPr>
          <p:spPr bwMode="auto">
            <a:xfrm>
              <a:off x="1957388" y="3557588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0" name="Line 411"/>
            <p:cNvSpPr>
              <a:spLocks noChangeShapeType="1"/>
            </p:cNvSpPr>
            <p:nvPr/>
          </p:nvSpPr>
          <p:spPr bwMode="auto">
            <a:xfrm>
              <a:off x="1957388" y="5726113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1" name="Line 412"/>
            <p:cNvSpPr>
              <a:spLocks noChangeShapeType="1"/>
            </p:cNvSpPr>
            <p:nvPr/>
          </p:nvSpPr>
          <p:spPr bwMode="auto">
            <a:xfrm flipV="1">
              <a:off x="4760913" y="3557588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2" name="Line 413"/>
            <p:cNvSpPr>
              <a:spLocks noChangeShapeType="1"/>
            </p:cNvSpPr>
            <p:nvPr/>
          </p:nvSpPr>
          <p:spPr bwMode="auto">
            <a:xfrm flipV="1">
              <a:off x="1957388" y="3557588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3" name="Freeform 414"/>
            <p:cNvSpPr>
              <a:spLocks/>
            </p:cNvSpPr>
            <p:nvPr/>
          </p:nvSpPr>
          <p:spPr bwMode="auto">
            <a:xfrm>
              <a:off x="1962151" y="3794125"/>
              <a:ext cx="1165225" cy="1931988"/>
            </a:xfrm>
            <a:custGeom>
              <a:avLst/>
              <a:gdLst>
                <a:gd name="T0" fmla="*/ 11 w 734"/>
                <a:gd name="T1" fmla="*/ 1195 h 1217"/>
                <a:gd name="T2" fmla="*/ 29 w 734"/>
                <a:gd name="T3" fmla="*/ 873 h 1217"/>
                <a:gd name="T4" fmla="*/ 46 w 734"/>
                <a:gd name="T5" fmla="*/ 685 h 1217"/>
                <a:gd name="T6" fmla="*/ 64 w 734"/>
                <a:gd name="T7" fmla="*/ 493 h 1217"/>
                <a:gd name="T8" fmla="*/ 82 w 734"/>
                <a:gd name="T9" fmla="*/ 401 h 1217"/>
                <a:gd name="T10" fmla="*/ 100 w 734"/>
                <a:gd name="T11" fmla="*/ 323 h 1217"/>
                <a:gd name="T12" fmla="*/ 117 w 734"/>
                <a:gd name="T13" fmla="*/ 284 h 1217"/>
                <a:gd name="T14" fmla="*/ 135 w 734"/>
                <a:gd name="T15" fmla="*/ 284 h 1217"/>
                <a:gd name="T16" fmla="*/ 153 w 734"/>
                <a:gd name="T17" fmla="*/ 209 h 1217"/>
                <a:gd name="T18" fmla="*/ 167 w 734"/>
                <a:gd name="T19" fmla="*/ 192 h 1217"/>
                <a:gd name="T20" fmla="*/ 185 w 734"/>
                <a:gd name="T21" fmla="*/ 153 h 1217"/>
                <a:gd name="T22" fmla="*/ 202 w 734"/>
                <a:gd name="T23" fmla="*/ 153 h 1217"/>
                <a:gd name="T24" fmla="*/ 220 w 734"/>
                <a:gd name="T25" fmla="*/ 135 h 1217"/>
                <a:gd name="T26" fmla="*/ 238 w 734"/>
                <a:gd name="T27" fmla="*/ 135 h 1217"/>
                <a:gd name="T28" fmla="*/ 256 w 734"/>
                <a:gd name="T29" fmla="*/ 114 h 1217"/>
                <a:gd name="T30" fmla="*/ 273 w 734"/>
                <a:gd name="T31" fmla="*/ 78 h 1217"/>
                <a:gd name="T32" fmla="*/ 291 w 734"/>
                <a:gd name="T33" fmla="*/ 78 h 1217"/>
                <a:gd name="T34" fmla="*/ 309 w 734"/>
                <a:gd name="T35" fmla="*/ 57 h 1217"/>
                <a:gd name="T36" fmla="*/ 327 w 734"/>
                <a:gd name="T37" fmla="*/ 39 h 1217"/>
                <a:gd name="T38" fmla="*/ 341 w 734"/>
                <a:gd name="T39" fmla="*/ 39 h 1217"/>
                <a:gd name="T40" fmla="*/ 358 w 734"/>
                <a:gd name="T41" fmla="*/ 39 h 1217"/>
                <a:gd name="T42" fmla="*/ 376 w 734"/>
                <a:gd name="T43" fmla="*/ 39 h 1217"/>
                <a:gd name="T44" fmla="*/ 394 w 734"/>
                <a:gd name="T45" fmla="*/ 39 h 1217"/>
                <a:gd name="T46" fmla="*/ 412 w 734"/>
                <a:gd name="T47" fmla="*/ 39 h 1217"/>
                <a:gd name="T48" fmla="*/ 429 w 734"/>
                <a:gd name="T49" fmla="*/ 39 h 1217"/>
                <a:gd name="T50" fmla="*/ 447 w 734"/>
                <a:gd name="T51" fmla="*/ 39 h 1217"/>
                <a:gd name="T52" fmla="*/ 465 w 734"/>
                <a:gd name="T53" fmla="*/ 39 h 1217"/>
                <a:gd name="T54" fmla="*/ 483 w 734"/>
                <a:gd name="T55" fmla="*/ 39 h 1217"/>
                <a:gd name="T56" fmla="*/ 500 w 734"/>
                <a:gd name="T57" fmla="*/ 22 h 1217"/>
                <a:gd name="T58" fmla="*/ 515 w 734"/>
                <a:gd name="T59" fmla="*/ 22 h 1217"/>
                <a:gd name="T60" fmla="*/ 532 w 734"/>
                <a:gd name="T61" fmla="*/ 22 h 1217"/>
                <a:gd name="T62" fmla="*/ 550 w 734"/>
                <a:gd name="T63" fmla="*/ 22 h 1217"/>
                <a:gd name="T64" fmla="*/ 568 w 734"/>
                <a:gd name="T65" fmla="*/ 22 h 1217"/>
                <a:gd name="T66" fmla="*/ 585 w 734"/>
                <a:gd name="T67" fmla="*/ 22 h 1217"/>
                <a:gd name="T68" fmla="*/ 603 w 734"/>
                <a:gd name="T69" fmla="*/ 0 h 1217"/>
                <a:gd name="T70" fmla="*/ 621 w 734"/>
                <a:gd name="T71" fmla="*/ 0 h 1217"/>
                <a:gd name="T72" fmla="*/ 639 w 734"/>
                <a:gd name="T73" fmla="*/ 0 h 1217"/>
                <a:gd name="T74" fmla="*/ 656 w 734"/>
                <a:gd name="T75" fmla="*/ 0 h 1217"/>
                <a:gd name="T76" fmla="*/ 674 w 734"/>
                <a:gd name="T77" fmla="*/ 0 h 1217"/>
                <a:gd name="T78" fmla="*/ 688 w 734"/>
                <a:gd name="T79" fmla="*/ 0 h 1217"/>
                <a:gd name="T80" fmla="*/ 706 w 734"/>
                <a:gd name="T81" fmla="*/ 0 h 1217"/>
                <a:gd name="T82" fmla="*/ 724 w 734"/>
                <a:gd name="T83" fmla="*/ 0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4" h="1217">
                  <a:moveTo>
                    <a:pt x="0" y="1217"/>
                  </a:moveTo>
                  <a:lnTo>
                    <a:pt x="7" y="1217"/>
                  </a:lnTo>
                  <a:lnTo>
                    <a:pt x="11" y="1195"/>
                  </a:lnTo>
                  <a:lnTo>
                    <a:pt x="18" y="1082"/>
                  </a:lnTo>
                  <a:lnTo>
                    <a:pt x="25" y="986"/>
                  </a:lnTo>
                  <a:lnTo>
                    <a:pt x="29" y="873"/>
                  </a:lnTo>
                  <a:lnTo>
                    <a:pt x="36" y="816"/>
                  </a:lnTo>
                  <a:lnTo>
                    <a:pt x="43" y="759"/>
                  </a:lnTo>
                  <a:lnTo>
                    <a:pt x="46" y="685"/>
                  </a:lnTo>
                  <a:lnTo>
                    <a:pt x="53" y="607"/>
                  </a:lnTo>
                  <a:lnTo>
                    <a:pt x="57" y="532"/>
                  </a:lnTo>
                  <a:lnTo>
                    <a:pt x="64" y="493"/>
                  </a:lnTo>
                  <a:lnTo>
                    <a:pt x="71" y="458"/>
                  </a:lnTo>
                  <a:lnTo>
                    <a:pt x="75" y="436"/>
                  </a:lnTo>
                  <a:lnTo>
                    <a:pt x="82" y="401"/>
                  </a:lnTo>
                  <a:lnTo>
                    <a:pt x="89" y="380"/>
                  </a:lnTo>
                  <a:lnTo>
                    <a:pt x="92" y="323"/>
                  </a:lnTo>
                  <a:lnTo>
                    <a:pt x="100" y="323"/>
                  </a:lnTo>
                  <a:lnTo>
                    <a:pt x="107" y="323"/>
                  </a:lnTo>
                  <a:lnTo>
                    <a:pt x="110" y="305"/>
                  </a:lnTo>
                  <a:lnTo>
                    <a:pt x="117" y="284"/>
                  </a:lnTo>
                  <a:lnTo>
                    <a:pt x="121" y="284"/>
                  </a:lnTo>
                  <a:lnTo>
                    <a:pt x="128" y="284"/>
                  </a:lnTo>
                  <a:lnTo>
                    <a:pt x="135" y="284"/>
                  </a:lnTo>
                  <a:lnTo>
                    <a:pt x="139" y="284"/>
                  </a:lnTo>
                  <a:lnTo>
                    <a:pt x="146" y="266"/>
                  </a:lnTo>
                  <a:lnTo>
                    <a:pt x="153" y="209"/>
                  </a:lnTo>
                  <a:lnTo>
                    <a:pt x="156" y="209"/>
                  </a:lnTo>
                  <a:lnTo>
                    <a:pt x="163" y="192"/>
                  </a:lnTo>
                  <a:lnTo>
                    <a:pt x="167" y="192"/>
                  </a:lnTo>
                  <a:lnTo>
                    <a:pt x="174" y="170"/>
                  </a:lnTo>
                  <a:lnTo>
                    <a:pt x="181" y="170"/>
                  </a:lnTo>
                  <a:lnTo>
                    <a:pt x="185" y="153"/>
                  </a:lnTo>
                  <a:lnTo>
                    <a:pt x="192" y="153"/>
                  </a:lnTo>
                  <a:lnTo>
                    <a:pt x="199" y="153"/>
                  </a:lnTo>
                  <a:lnTo>
                    <a:pt x="202" y="153"/>
                  </a:lnTo>
                  <a:lnTo>
                    <a:pt x="210" y="153"/>
                  </a:lnTo>
                  <a:lnTo>
                    <a:pt x="217" y="153"/>
                  </a:lnTo>
                  <a:lnTo>
                    <a:pt x="220" y="135"/>
                  </a:lnTo>
                  <a:lnTo>
                    <a:pt x="227" y="135"/>
                  </a:lnTo>
                  <a:lnTo>
                    <a:pt x="231" y="135"/>
                  </a:lnTo>
                  <a:lnTo>
                    <a:pt x="238" y="135"/>
                  </a:lnTo>
                  <a:lnTo>
                    <a:pt x="245" y="114"/>
                  </a:lnTo>
                  <a:lnTo>
                    <a:pt x="249" y="114"/>
                  </a:lnTo>
                  <a:lnTo>
                    <a:pt x="256" y="114"/>
                  </a:lnTo>
                  <a:lnTo>
                    <a:pt x="263" y="114"/>
                  </a:lnTo>
                  <a:lnTo>
                    <a:pt x="266" y="114"/>
                  </a:lnTo>
                  <a:lnTo>
                    <a:pt x="273" y="78"/>
                  </a:lnTo>
                  <a:lnTo>
                    <a:pt x="280" y="78"/>
                  </a:lnTo>
                  <a:lnTo>
                    <a:pt x="284" y="78"/>
                  </a:lnTo>
                  <a:lnTo>
                    <a:pt x="291" y="78"/>
                  </a:lnTo>
                  <a:lnTo>
                    <a:pt x="295" y="78"/>
                  </a:lnTo>
                  <a:lnTo>
                    <a:pt x="302" y="57"/>
                  </a:lnTo>
                  <a:lnTo>
                    <a:pt x="309" y="57"/>
                  </a:lnTo>
                  <a:lnTo>
                    <a:pt x="312" y="57"/>
                  </a:lnTo>
                  <a:lnTo>
                    <a:pt x="319" y="57"/>
                  </a:lnTo>
                  <a:lnTo>
                    <a:pt x="327" y="39"/>
                  </a:lnTo>
                  <a:lnTo>
                    <a:pt x="330" y="39"/>
                  </a:lnTo>
                  <a:lnTo>
                    <a:pt x="337" y="39"/>
                  </a:lnTo>
                  <a:lnTo>
                    <a:pt x="341" y="39"/>
                  </a:lnTo>
                  <a:lnTo>
                    <a:pt x="348" y="39"/>
                  </a:lnTo>
                  <a:lnTo>
                    <a:pt x="355" y="39"/>
                  </a:lnTo>
                  <a:lnTo>
                    <a:pt x="358" y="39"/>
                  </a:lnTo>
                  <a:lnTo>
                    <a:pt x="366" y="39"/>
                  </a:lnTo>
                  <a:lnTo>
                    <a:pt x="373" y="39"/>
                  </a:lnTo>
                  <a:lnTo>
                    <a:pt x="376" y="39"/>
                  </a:lnTo>
                  <a:lnTo>
                    <a:pt x="383" y="39"/>
                  </a:lnTo>
                  <a:lnTo>
                    <a:pt x="390" y="39"/>
                  </a:lnTo>
                  <a:lnTo>
                    <a:pt x="394" y="39"/>
                  </a:lnTo>
                  <a:lnTo>
                    <a:pt x="401" y="39"/>
                  </a:lnTo>
                  <a:lnTo>
                    <a:pt x="405" y="39"/>
                  </a:lnTo>
                  <a:lnTo>
                    <a:pt x="412" y="39"/>
                  </a:lnTo>
                  <a:lnTo>
                    <a:pt x="419" y="39"/>
                  </a:lnTo>
                  <a:lnTo>
                    <a:pt x="422" y="39"/>
                  </a:lnTo>
                  <a:lnTo>
                    <a:pt x="429" y="39"/>
                  </a:lnTo>
                  <a:lnTo>
                    <a:pt x="436" y="39"/>
                  </a:lnTo>
                  <a:lnTo>
                    <a:pt x="440" y="39"/>
                  </a:lnTo>
                  <a:lnTo>
                    <a:pt x="447" y="39"/>
                  </a:lnTo>
                  <a:lnTo>
                    <a:pt x="451" y="39"/>
                  </a:lnTo>
                  <a:lnTo>
                    <a:pt x="458" y="39"/>
                  </a:lnTo>
                  <a:lnTo>
                    <a:pt x="465" y="39"/>
                  </a:lnTo>
                  <a:lnTo>
                    <a:pt x="468" y="39"/>
                  </a:lnTo>
                  <a:lnTo>
                    <a:pt x="476" y="39"/>
                  </a:lnTo>
                  <a:lnTo>
                    <a:pt x="483" y="39"/>
                  </a:lnTo>
                  <a:lnTo>
                    <a:pt x="486" y="22"/>
                  </a:lnTo>
                  <a:lnTo>
                    <a:pt x="493" y="22"/>
                  </a:lnTo>
                  <a:lnTo>
                    <a:pt x="500" y="22"/>
                  </a:lnTo>
                  <a:lnTo>
                    <a:pt x="504" y="22"/>
                  </a:lnTo>
                  <a:lnTo>
                    <a:pt x="511" y="22"/>
                  </a:lnTo>
                  <a:lnTo>
                    <a:pt x="515" y="22"/>
                  </a:lnTo>
                  <a:lnTo>
                    <a:pt x="522" y="22"/>
                  </a:lnTo>
                  <a:lnTo>
                    <a:pt x="529" y="22"/>
                  </a:lnTo>
                  <a:lnTo>
                    <a:pt x="532" y="22"/>
                  </a:lnTo>
                  <a:lnTo>
                    <a:pt x="539" y="22"/>
                  </a:lnTo>
                  <a:lnTo>
                    <a:pt x="546" y="22"/>
                  </a:lnTo>
                  <a:lnTo>
                    <a:pt x="550" y="22"/>
                  </a:lnTo>
                  <a:lnTo>
                    <a:pt x="557" y="22"/>
                  </a:lnTo>
                  <a:lnTo>
                    <a:pt x="564" y="22"/>
                  </a:lnTo>
                  <a:lnTo>
                    <a:pt x="568" y="22"/>
                  </a:lnTo>
                  <a:lnTo>
                    <a:pt x="575" y="22"/>
                  </a:lnTo>
                  <a:lnTo>
                    <a:pt x="578" y="22"/>
                  </a:lnTo>
                  <a:lnTo>
                    <a:pt x="585" y="22"/>
                  </a:lnTo>
                  <a:lnTo>
                    <a:pt x="593" y="22"/>
                  </a:lnTo>
                  <a:lnTo>
                    <a:pt x="596" y="0"/>
                  </a:lnTo>
                  <a:lnTo>
                    <a:pt x="603" y="0"/>
                  </a:lnTo>
                  <a:lnTo>
                    <a:pt x="610" y="0"/>
                  </a:lnTo>
                  <a:lnTo>
                    <a:pt x="614" y="0"/>
                  </a:lnTo>
                  <a:lnTo>
                    <a:pt x="621" y="0"/>
                  </a:lnTo>
                  <a:lnTo>
                    <a:pt x="624" y="0"/>
                  </a:lnTo>
                  <a:lnTo>
                    <a:pt x="632" y="0"/>
                  </a:lnTo>
                  <a:lnTo>
                    <a:pt x="639" y="0"/>
                  </a:lnTo>
                  <a:lnTo>
                    <a:pt x="642" y="0"/>
                  </a:lnTo>
                  <a:lnTo>
                    <a:pt x="649" y="0"/>
                  </a:lnTo>
                  <a:lnTo>
                    <a:pt x="656" y="0"/>
                  </a:lnTo>
                  <a:lnTo>
                    <a:pt x="660" y="0"/>
                  </a:lnTo>
                  <a:lnTo>
                    <a:pt x="667" y="0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5" y="0"/>
                  </a:lnTo>
                  <a:lnTo>
                    <a:pt x="688" y="0"/>
                  </a:lnTo>
                  <a:lnTo>
                    <a:pt x="695" y="0"/>
                  </a:lnTo>
                  <a:lnTo>
                    <a:pt x="703" y="0"/>
                  </a:lnTo>
                  <a:lnTo>
                    <a:pt x="706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4" y="0"/>
                  </a:lnTo>
                  <a:lnTo>
                    <a:pt x="731" y="0"/>
                  </a:lnTo>
                  <a:lnTo>
                    <a:pt x="734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" name="Freeform 415"/>
            <p:cNvSpPr>
              <a:spLocks/>
            </p:cNvSpPr>
            <p:nvPr/>
          </p:nvSpPr>
          <p:spPr bwMode="auto">
            <a:xfrm>
              <a:off x="3127376" y="3738563"/>
              <a:ext cx="1171575" cy="55563"/>
            </a:xfrm>
            <a:custGeom>
              <a:avLst/>
              <a:gdLst>
                <a:gd name="T0" fmla="*/ 15 w 738"/>
                <a:gd name="T1" fmla="*/ 35 h 35"/>
                <a:gd name="T2" fmla="*/ 32 w 738"/>
                <a:gd name="T3" fmla="*/ 35 h 35"/>
                <a:gd name="T4" fmla="*/ 50 w 738"/>
                <a:gd name="T5" fmla="*/ 35 h 35"/>
                <a:gd name="T6" fmla="*/ 64 w 738"/>
                <a:gd name="T7" fmla="*/ 35 h 35"/>
                <a:gd name="T8" fmla="*/ 82 w 738"/>
                <a:gd name="T9" fmla="*/ 17 h 35"/>
                <a:gd name="T10" fmla="*/ 100 w 738"/>
                <a:gd name="T11" fmla="*/ 17 h 35"/>
                <a:gd name="T12" fmla="*/ 117 w 738"/>
                <a:gd name="T13" fmla="*/ 17 h 35"/>
                <a:gd name="T14" fmla="*/ 135 w 738"/>
                <a:gd name="T15" fmla="*/ 17 h 35"/>
                <a:gd name="T16" fmla="*/ 153 w 738"/>
                <a:gd name="T17" fmla="*/ 17 h 35"/>
                <a:gd name="T18" fmla="*/ 171 w 738"/>
                <a:gd name="T19" fmla="*/ 17 h 35"/>
                <a:gd name="T20" fmla="*/ 188 w 738"/>
                <a:gd name="T21" fmla="*/ 17 h 35"/>
                <a:gd name="T22" fmla="*/ 206 w 738"/>
                <a:gd name="T23" fmla="*/ 17 h 35"/>
                <a:gd name="T24" fmla="*/ 224 w 738"/>
                <a:gd name="T25" fmla="*/ 17 h 35"/>
                <a:gd name="T26" fmla="*/ 238 w 738"/>
                <a:gd name="T27" fmla="*/ 17 h 35"/>
                <a:gd name="T28" fmla="*/ 256 w 738"/>
                <a:gd name="T29" fmla="*/ 17 h 35"/>
                <a:gd name="T30" fmla="*/ 274 w 738"/>
                <a:gd name="T31" fmla="*/ 17 h 35"/>
                <a:gd name="T32" fmla="*/ 291 w 738"/>
                <a:gd name="T33" fmla="*/ 17 h 35"/>
                <a:gd name="T34" fmla="*/ 309 w 738"/>
                <a:gd name="T35" fmla="*/ 17 h 35"/>
                <a:gd name="T36" fmla="*/ 327 w 738"/>
                <a:gd name="T37" fmla="*/ 17 h 35"/>
                <a:gd name="T38" fmla="*/ 344 w 738"/>
                <a:gd name="T39" fmla="*/ 17 h 35"/>
                <a:gd name="T40" fmla="*/ 362 w 738"/>
                <a:gd name="T41" fmla="*/ 17 h 35"/>
                <a:gd name="T42" fmla="*/ 380 w 738"/>
                <a:gd name="T43" fmla="*/ 17 h 35"/>
                <a:gd name="T44" fmla="*/ 398 w 738"/>
                <a:gd name="T45" fmla="*/ 17 h 35"/>
                <a:gd name="T46" fmla="*/ 412 w 738"/>
                <a:gd name="T47" fmla="*/ 17 h 35"/>
                <a:gd name="T48" fmla="*/ 430 w 738"/>
                <a:gd name="T49" fmla="*/ 17 h 35"/>
                <a:gd name="T50" fmla="*/ 447 w 738"/>
                <a:gd name="T51" fmla="*/ 17 h 35"/>
                <a:gd name="T52" fmla="*/ 465 w 738"/>
                <a:gd name="T53" fmla="*/ 17 h 35"/>
                <a:gd name="T54" fmla="*/ 483 w 738"/>
                <a:gd name="T55" fmla="*/ 17 h 35"/>
                <a:gd name="T56" fmla="*/ 501 w 738"/>
                <a:gd name="T57" fmla="*/ 17 h 35"/>
                <a:gd name="T58" fmla="*/ 518 w 738"/>
                <a:gd name="T59" fmla="*/ 17 h 35"/>
                <a:gd name="T60" fmla="*/ 536 w 738"/>
                <a:gd name="T61" fmla="*/ 17 h 35"/>
                <a:gd name="T62" fmla="*/ 554 w 738"/>
                <a:gd name="T63" fmla="*/ 17 h 35"/>
                <a:gd name="T64" fmla="*/ 571 w 738"/>
                <a:gd name="T65" fmla="*/ 17 h 35"/>
                <a:gd name="T66" fmla="*/ 586 w 738"/>
                <a:gd name="T67" fmla="*/ 17 h 35"/>
                <a:gd name="T68" fmla="*/ 603 w 738"/>
                <a:gd name="T69" fmla="*/ 0 h 35"/>
                <a:gd name="T70" fmla="*/ 621 w 738"/>
                <a:gd name="T71" fmla="*/ 0 h 35"/>
                <a:gd name="T72" fmla="*/ 639 w 738"/>
                <a:gd name="T73" fmla="*/ 0 h 35"/>
                <a:gd name="T74" fmla="*/ 657 w 738"/>
                <a:gd name="T75" fmla="*/ 0 h 35"/>
                <a:gd name="T76" fmla="*/ 674 w 738"/>
                <a:gd name="T77" fmla="*/ 0 h 35"/>
                <a:gd name="T78" fmla="*/ 692 w 738"/>
                <a:gd name="T79" fmla="*/ 0 h 35"/>
                <a:gd name="T80" fmla="*/ 710 w 738"/>
                <a:gd name="T81" fmla="*/ 0 h 35"/>
                <a:gd name="T82" fmla="*/ 728 w 738"/>
                <a:gd name="T8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8" h="35">
                  <a:moveTo>
                    <a:pt x="0" y="35"/>
                  </a:moveTo>
                  <a:lnTo>
                    <a:pt x="8" y="35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5" y="35"/>
                  </a:lnTo>
                  <a:lnTo>
                    <a:pt x="32" y="35"/>
                  </a:lnTo>
                  <a:lnTo>
                    <a:pt x="36" y="35"/>
                  </a:lnTo>
                  <a:lnTo>
                    <a:pt x="43" y="35"/>
                  </a:lnTo>
                  <a:lnTo>
                    <a:pt x="50" y="35"/>
                  </a:lnTo>
                  <a:lnTo>
                    <a:pt x="54" y="35"/>
                  </a:lnTo>
                  <a:lnTo>
                    <a:pt x="61" y="35"/>
                  </a:lnTo>
                  <a:lnTo>
                    <a:pt x="64" y="35"/>
                  </a:lnTo>
                  <a:lnTo>
                    <a:pt x="71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9" y="17"/>
                  </a:lnTo>
                  <a:lnTo>
                    <a:pt x="96" y="17"/>
                  </a:lnTo>
                  <a:lnTo>
                    <a:pt x="100" y="17"/>
                  </a:lnTo>
                  <a:lnTo>
                    <a:pt x="107" y="17"/>
                  </a:lnTo>
                  <a:lnTo>
                    <a:pt x="114" y="17"/>
                  </a:lnTo>
                  <a:lnTo>
                    <a:pt x="117" y="17"/>
                  </a:lnTo>
                  <a:lnTo>
                    <a:pt x="125" y="17"/>
                  </a:lnTo>
                  <a:lnTo>
                    <a:pt x="128" y="17"/>
                  </a:lnTo>
                  <a:lnTo>
                    <a:pt x="135" y="17"/>
                  </a:lnTo>
                  <a:lnTo>
                    <a:pt x="142" y="17"/>
                  </a:lnTo>
                  <a:lnTo>
                    <a:pt x="146" y="17"/>
                  </a:lnTo>
                  <a:lnTo>
                    <a:pt x="153" y="17"/>
                  </a:lnTo>
                  <a:lnTo>
                    <a:pt x="160" y="17"/>
                  </a:lnTo>
                  <a:lnTo>
                    <a:pt x="164" y="17"/>
                  </a:lnTo>
                  <a:lnTo>
                    <a:pt x="171" y="17"/>
                  </a:lnTo>
                  <a:lnTo>
                    <a:pt x="174" y="17"/>
                  </a:lnTo>
                  <a:lnTo>
                    <a:pt x="181" y="17"/>
                  </a:lnTo>
                  <a:lnTo>
                    <a:pt x="188" y="17"/>
                  </a:lnTo>
                  <a:lnTo>
                    <a:pt x="192" y="17"/>
                  </a:lnTo>
                  <a:lnTo>
                    <a:pt x="199" y="17"/>
                  </a:lnTo>
                  <a:lnTo>
                    <a:pt x="206" y="17"/>
                  </a:lnTo>
                  <a:lnTo>
                    <a:pt x="210" y="17"/>
                  </a:lnTo>
                  <a:lnTo>
                    <a:pt x="217" y="17"/>
                  </a:lnTo>
                  <a:lnTo>
                    <a:pt x="224" y="17"/>
                  </a:lnTo>
                  <a:lnTo>
                    <a:pt x="227" y="17"/>
                  </a:lnTo>
                  <a:lnTo>
                    <a:pt x="235" y="17"/>
                  </a:lnTo>
                  <a:lnTo>
                    <a:pt x="238" y="17"/>
                  </a:lnTo>
                  <a:lnTo>
                    <a:pt x="245" y="17"/>
                  </a:lnTo>
                  <a:lnTo>
                    <a:pt x="252" y="17"/>
                  </a:lnTo>
                  <a:lnTo>
                    <a:pt x="256" y="17"/>
                  </a:lnTo>
                  <a:lnTo>
                    <a:pt x="263" y="17"/>
                  </a:lnTo>
                  <a:lnTo>
                    <a:pt x="270" y="17"/>
                  </a:lnTo>
                  <a:lnTo>
                    <a:pt x="274" y="17"/>
                  </a:lnTo>
                  <a:lnTo>
                    <a:pt x="281" y="17"/>
                  </a:lnTo>
                  <a:lnTo>
                    <a:pt x="288" y="17"/>
                  </a:lnTo>
                  <a:lnTo>
                    <a:pt x="291" y="17"/>
                  </a:lnTo>
                  <a:lnTo>
                    <a:pt x="298" y="17"/>
                  </a:lnTo>
                  <a:lnTo>
                    <a:pt x="302" y="17"/>
                  </a:lnTo>
                  <a:lnTo>
                    <a:pt x="309" y="17"/>
                  </a:lnTo>
                  <a:lnTo>
                    <a:pt x="316" y="17"/>
                  </a:lnTo>
                  <a:lnTo>
                    <a:pt x="320" y="17"/>
                  </a:lnTo>
                  <a:lnTo>
                    <a:pt x="327" y="17"/>
                  </a:lnTo>
                  <a:lnTo>
                    <a:pt x="334" y="17"/>
                  </a:lnTo>
                  <a:lnTo>
                    <a:pt x="337" y="17"/>
                  </a:lnTo>
                  <a:lnTo>
                    <a:pt x="344" y="17"/>
                  </a:lnTo>
                  <a:lnTo>
                    <a:pt x="348" y="17"/>
                  </a:lnTo>
                  <a:lnTo>
                    <a:pt x="355" y="17"/>
                  </a:lnTo>
                  <a:lnTo>
                    <a:pt x="362" y="17"/>
                  </a:lnTo>
                  <a:lnTo>
                    <a:pt x="366" y="17"/>
                  </a:lnTo>
                  <a:lnTo>
                    <a:pt x="373" y="17"/>
                  </a:lnTo>
                  <a:lnTo>
                    <a:pt x="380" y="17"/>
                  </a:lnTo>
                  <a:lnTo>
                    <a:pt x="383" y="17"/>
                  </a:lnTo>
                  <a:lnTo>
                    <a:pt x="391" y="17"/>
                  </a:lnTo>
                  <a:lnTo>
                    <a:pt x="398" y="17"/>
                  </a:lnTo>
                  <a:lnTo>
                    <a:pt x="401" y="17"/>
                  </a:lnTo>
                  <a:lnTo>
                    <a:pt x="408" y="17"/>
                  </a:lnTo>
                  <a:lnTo>
                    <a:pt x="412" y="17"/>
                  </a:lnTo>
                  <a:lnTo>
                    <a:pt x="419" y="17"/>
                  </a:lnTo>
                  <a:lnTo>
                    <a:pt x="426" y="17"/>
                  </a:lnTo>
                  <a:lnTo>
                    <a:pt x="430" y="17"/>
                  </a:lnTo>
                  <a:lnTo>
                    <a:pt x="437" y="17"/>
                  </a:lnTo>
                  <a:lnTo>
                    <a:pt x="444" y="17"/>
                  </a:lnTo>
                  <a:lnTo>
                    <a:pt x="447" y="17"/>
                  </a:lnTo>
                  <a:lnTo>
                    <a:pt x="454" y="17"/>
                  </a:lnTo>
                  <a:lnTo>
                    <a:pt x="458" y="17"/>
                  </a:lnTo>
                  <a:lnTo>
                    <a:pt x="465" y="17"/>
                  </a:lnTo>
                  <a:lnTo>
                    <a:pt x="472" y="17"/>
                  </a:lnTo>
                  <a:lnTo>
                    <a:pt x="476" y="17"/>
                  </a:lnTo>
                  <a:lnTo>
                    <a:pt x="483" y="17"/>
                  </a:lnTo>
                  <a:lnTo>
                    <a:pt x="490" y="17"/>
                  </a:lnTo>
                  <a:lnTo>
                    <a:pt x="493" y="17"/>
                  </a:lnTo>
                  <a:lnTo>
                    <a:pt x="501" y="17"/>
                  </a:lnTo>
                  <a:lnTo>
                    <a:pt x="508" y="17"/>
                  </a:lnTo>
                  <a:lnTo>
                    <a:pt x="511" y="17"/>
                  </a:lnTo>
                  <a:lnTo>
                    <a:pt x="518" y="17"/>
                  </a:lnTo>
                  <a:lnTo>
                    <a:pt x="522" y="17"/>
                  </a:lnTo>
                  <a:lnTo>
                    <a:pt x="529" y="17"/>
                  </a:lnTo>
                  <a:lnTo>
                    <a:pt x="536" y="17"/>
                  </a:lnTo>
                  <a:lnTo>
                    <a:pt x="540" y="17"/>
                  </a:lnTo>
                  <a:lnTo>
                    <a:pt x="547" y="17"/>
                  </a:lnTo>
                  <a:lnTo>
                    <a:pt x="554" y="17"/>
                  </a:lnTo>
                  <a:lnTo>
                    <a:pt x="557" y="17"/>
                  </a:lnTo>
                  <a:lnTo>
                    <a:pt x="564" y="17"/>
                  </a:lnTo>
                  <a:lnTo>
                    <a:pt x="571" y="17"/>
                  </a:lnTo>
                  <a:lnTo>
                    <a:pt x="575" y="17"/>
                  </a:lnTo>
                  <a:lnTo>
                    <a:pt x="582" y="17"/>
                  </a:lnTo>
                  <a:lnTo>
                    <a:pt x="586" y="17"/>
                  </a:lnTo>
                  <a:lnTo>
                    <a:pt x="593" y="17"/>
                  </a:lnTo>
                  <a:lnTo>
                    <a:pt x="600" y="0"/>
                  </a:lnTo>
                  <a:lnTo>
                    <a:pt x="603" y="0"/>
                  </a:lnTo>
                  <a:lnTo>
                    <a:pt x="610" y="0"/>
                  </a:lnTo>
                  <a:lnTo>
                    <a:pt x="618" y="0"/>
                  </a:lnTo>
                  <a:lnTo>
                    <a:pt x="621" y="0"/>
                  </a:lnTo>
                  <a:lnTo>
                    <a:pt x="628" y="0"/>
                  </a:lnTo>
                  <a:lnTo>
                    <a:pt x="632" y="0"/>
                  </a:lnTo>
                  <a:lnTo>
                    <a:pt x="639" y="0"/>
                  </a:lnTo>
                  <a:lnTo>
                    <a:pt x="646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4" y="0"/>
                  </a:lnTo>
                  <a:lnTo>
                    <a:pt x="667" y="0"/>
                  </a:lnTo>
                  <a:lnTo>
                    <a:pt x="674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92" y="0"/>
                  </a:lnTo>
                  <a:lnTo>
                    <a:pt x="696" y="0"/>
                  </a:lnTo>
                  <a:lnTo>
                    <a:pt x="703" y="0"/>
                  </a:lnTo>
                  <a:lnTo>
                    <a:pt x="710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8" y="0"/>
                  </a:lnTo>
                  <a:lnTo>
                    <a:pt x="731" y="0"/>
                  </a:lnTo>
                  <a:lnTo>
                    <a:pt x="73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5" name="Freeform 416"/>
            <p:cNvSpPr>
              <a:spLocks/>
            </p:cNvSpPr>
            <p:nvPr/>
          </p:nvSpPr>
          <p:spPr bwMode="auto">
            <a:xfrm>
              <a:off x="4298951" y="3738563"/>
              <a:ext cx="461963" cy="0"/>
            </a:xfrm>
            <a:custGeom>
              <a:avLst/>
              <a:gdLst>
                <a:gd name="T0" fmla="*/ 0 w 291"/>
                <a:gd name="T1" fmla="*/ 4 w 291"/>
                <a:gd name="T2" fmla="*/ 11 w 291"/>
                <a:gd name="T3" fmla="*/ 18 w 291"/>
                <a:gd name="T4" fmla="*/ 21 w 291"/>
                <a:gd name="T5" fmla="*/ 29 w 291"/>
                <a:gd name="T6" fmla="*/ 36 w 291"/>
                <a:gd name="T7" fmla="*/ 39 w 291"/>
                <a:gd name="T8" fmla="*/ 46 w 291"/>
                <a:gd name="T9" fmla="*/ 53 w 291"/>
                <a:gd name="T10" fmla="*/ 57 w 291"/>
                <a:gd name="T11" fmla="*/ 64 w 291"/>
                <a:gd name="T12" fmla="*/ 68 w 291"/>
                <a:gd name="T13" fmla="*/ 75 w 291"/>
                <a:gd name="T14" fmla="*/ 82 w 291"/>
                <a:gd name="T15" fmla="*/ 85 w 291"/>
                <a:gd name="T16" fmla="*/ 92 w 291"/>
                <a:gd name="T17" fmla="*/ 99 w 291"/>
                <a:gd name="T18" fmla="*/ 103 w 291"/>
                <a:gd name="T19" fmla="*/ 110 w 291"/>
                <a:gd name="T20" fmla="*/ 117 w 291"/>
                <a:gd name="T21" fmla="*/ 121 w 291"/>
                <a:gd name="T22" fmla="*/ 128 w 291"/>
                <a:gd name="T23" fmla="*/ 131 w 291"/>
                <a:gd name="T24" fmla="*/ 138 w 291"/>
                <a:gd name="T25" fmla="*/ 146 w 291"/>
                <a:gd name="T26" fmla="*/ 149 w 291"/>
                <a:gd name="T27" fmla="*/ 156 w 291"/>
                <a:gd name="T28" fmla="*/ 163 w 291"/>
                <a:gd name="T29" fmla="*/ 167 w 291"/>
                <a:gd name="T30" fmla="*/ 174 w 291"/>
                <a:gd name="T31" fmla="*/ 178 w 291"/>
                <a:gd name="T32" fmla="*/ 185 w 291"/>
                <a:gd name="T33" fmla="*/ 192 w 291"/>
                <a:gd name="T34" fmla="*/ 195 w 291"/>
                <a:gd name="T35" fmla="*/ 202 w 291"/>
                <a:gd name="T36" fmla="*/ 209 w 291"/>
                <a:gd name="T37" fmla="*/ 213 w 291"/>
                <a:gd name="T38" fmla="*/ 220 w 291"/>
                <a:gd name="T39" fmla="*/ 227 w 291"/>
                <a:gd name="T40" fmla="*/ 231 w 291"/>
                <a:gd name="T41" fmla="*/ 238 w 291"/>
                <a:gd name="T42" fmla="*/ 241 w 291"/>
                <a:gd name="T43" fmla="*/ 248 w 291"/>
                <a:gd name="T44" fmla="*/ 256 w 291"/>
                <a:gd name="T45" fmla="*/ 259 w 291"/>
                <a:gd name="T46" fmla="*/ 266 w 291"/>
                <a:gd name="T47" fmla="*/ 273 w 291"/>
                <a:gd name="T48" fmla="*/ 277 w 291"/>
                <a:gd name="T49" fmla="*/ 284 w 291"/>
                <a:gd name="T50" fmla="*/ 291 w 29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</a:cxnLst>
              <a:rect l="0" t="0" r="r" b="b"/>
              <a:pathLst>
                <a:path w="291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6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20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6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4" y="0"/>
                  </a:lnTo>
                  <a:lnTo>
                    <a:pt x="291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6" name="Rectangle 417"/>
            <p:cNvSpPr>
              <a:spLocks noChangeArrowheads="1"/>
            </p:cNvSpPr>
            <p:nvPr/>
          </p:nvSpPr>
          <p:spPr bwMode="auto">
            <a:xfrm>
              <a:off x="3094038" y="5905500"/>
              <a:ext cx="55463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Iteration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418"/>
            <p:cNvSpPr>
              <a:spLocks noChangeArrowheads="1"/>
            </p:cNvSpPr>
            <p:nvPr/>
          </p:nvSpPr>
          <p:spPr bwMode="auto">
            <a:xfrm rot="16200000">
              <a:off x="557719" y="4478080"/>
              <a:ext cx="202940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Relative Recovered Rows [%]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4" name="TextBox 323"/>
          <p:cNvSpPr txBox="1"/>
          <p:nvPr/>
        </p:nvSpPr>
        <p:spPr>
          <a:xfrm>
            <a:off x="4621990" y="3525669"/>
            <a:ext cx="4008369" cy="1938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Even though we have not identified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 completely (~92% this time), we got an alternative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/>
              </a:rPr>
              <a:t>feasible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analysis dictionary with the same number of zeros per example, and a residual error within the noise level. 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3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24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Results (1)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 Box 244"/>
          <p:cNvSpPr txBox="1">
            <a:spLocks noChangeArrowheads="1"/>
          </p:cNvSpPr>
          <p:nvPr/>
        </p:nvSpPr>
        <p:spPr bwMode="auto">
          <a:xfrm>
            <a:off x="114300" y="1180568"/>
            <a:ext cx="85801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Synthetic experiment #1: TV-Like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pic>
        <p:nvPicPr>
          <p:cNvPr id="7988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9676" y="1752600"/>
            <a:ext cx="411607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TextBox 156"/>
          <p:cNvSpPr txBox="1"/>
          <p:nvPr/>
        </p:nvSpPr>
        <p:spPr>
          <a:xfrm>
            <a:off x="370114" y="1959429"/>
            <a:ext cx="20682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Original Analysis Dictionary</a:t>
            </a:r>
            <a:endParaRPr lang="he-IL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651332" y="1959425"/>
            <a:ext cx="20682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Learned Analysis Dictionary</a:t>
            </a:r>
            <a:endParaRPr lang="he-IL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25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Results (2)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 Box 244"/>
          <p:cNvSpPr txBox="1">
            <a:spLocks noChangeArrowheads="1"/>
          </p:cNvSpPr>
          <p:nvPr/>
        </p:nvSpPr>
        <p:spPr bwMode="auto">
          <a:xfrm>
            <a:off x="114300" y="1180568"/>
            <a:ext cx="86944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Synthetic experiment #2: Random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Very similar to the above, but with a random (full-spark) analysis dictionary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: 7236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Experiment setup and parameters: the very same as above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 both algorithms: replacing BG by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xBG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(in both experiments) leads to a consistent descent in the relative error, and better recovery results. However, the run-time is ~50 times longer</a:t>
            </a:r>
          </a:p>
        </p:txBody>
      </p:sp>
      <p:grpSp>
        <p:nvGrpSpPr>
          <p:cNvPr id="1084" name="Group 1083"/>
          <p:cNvGrpSpPr/>
          <p:nvPr/>
        </p:nvGrpSpPr>
        <p:grpSpPr>
          <a:xfrm>
            <a:off x="471706" y="3369628"/>
            <a:ext cx="3365842" cy="2616716"/>
            <a:chOff x="768886" y="3430588"/>
            <a:chExt cx="3365842" cy="2616716"/>
          </a:xfrm>
        </p:grpSpPr>
        <p:sp>
          <p:nvSpPr>
            <p:cNvPr id="1024" name="Rectangle 63"/>
            <p:cNvSpPr>
              <a:spLocks noChangeArrowheads="1"/>
            </p:cNvSpPr>
            <p:nvPr/>
          </p:nvSpPr>
          <p:spPr bwMode="auto">
            <a:xfrm>
              <a:off x="1244600" y="3514726"/>
              <a:ext cx="2803525" cy="2168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5" name="Rectangle 64"/>
            <p:cNvSpPr>
              <a:spLocks noChangeArrowheads="1"/>
            </p:cNvSpPr>
            <p:nvPr/>
          </p:nvSpPr>
          <p:spPr bwMode="auto">
            <a:xfrm>
              <a:off x="1244600" y="3514726"/>
              <a:ext cx="2803525" cy="2168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6" name="Freeform 65"/>
            <p:cNvSpPr>
              <a:spLocks/>
            </p:cNvSpPr>
            <p:nvPr/>
          </p:nvSpPr>
          <p:spPr bwMode="auto">
            <a:xfrm>
              <a:off x="1244600" y="3514726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7" name="Freeform 66"/>
            <p:cNvSpPr>
              <a:spLocks/>
            </p:cNvSpPr>
            <p:nvPr/>
          </p:nvSpPr>
          <p:spPr bwMode="auto">
            <a:xfrm>
              <a:off x="2162175" y="3514726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8" name="Freeform 67"/>
            <p:cNvSpPr>
              <a:spLocks/>
            </p:cNvSpPr>
            <p:nvPr/>
          </p:nvSpPr>
          <p:spPr bwMode="auto">
            <a:xfrm>
              <a:off x="3079750" y="3514726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9" name="Freeform 68"/>
            <p:cNvSpPr>
              <a:spLocks/>
            </p:cNvSpPr>
            <p:nvPr/>
          </p:nvSpPr>
          <p:spPr bwMode="auto">
            <a:xfrm>
              <a:off x="3997325" y="3514726"/>
              <a:ext cx="0" cy="2168525"/>
            </a:xfrm>
            <a:custGeom>
              <a:avLst/>
              <a:gdLst>
                <a:gd name="T0" fmla="*/ 385 h 385"/>
                <a:gd name="T1" fmla="*/ 0 h 385"/>
                <a:gd name="T2" fmla="*/ 0 h 38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85">
                  <a:moveTo>
                    <a:pt x="0" y="38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0" name="Freeform 69"/>
            <p:cNvSpPr>
              <a:spLocks/>
            </p:cNvSpPr>
            <p:nvPr/>
          </p:nvSpPr>
          <p:spPr bwMode="auto">
            <a:xfrm>
              <a:off x="1244600" y="5683251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4" name="Freeform 70"/>
            <p:cNvSpPr>
              <a:spLocks/>
            </p:cNvSpPr>
            <p:nvPr/>
          </p:nvSpPr>
          <p:spPr bwMode="auto">
            <a:xfrm>
              <a:off x="1244600" y="5249863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5" name="Freeform 71"/>
            <p:cNvSpPr>
              <a:spLocks/>
            </p:cNvSpPr>
            <p:nvPr/>
          </p:nvSpPr>
          <p:spPr bwMode="auto">
            <a:xfrm>
              <a:off x="1244600" y="4816476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6" name="Freeform 72"/>
            <p:cNvSpPr>
              <a:spLocks/>
            </p:cNvSpPr>
            <p:nvPr/>
          </p:nvSpPr>
          <p:spPr bwMode="auto">
            <a:xfrm>
              <a:off x="1244600" y="4381501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7" name="Freeform 73"/>
            <p:cNvSpPr>
              <a:spLocks/>
            </p:cNvSpPr>
            <p:nvPr/>
          </p:nvSpPr>
          <p:spPr bwMode="auto">
            <a:xfrm>
              <a:off x="1244600" y="3948113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8" name="Freeform 74"/>
            <p:cNvSpPr>
              <a:spLocks/>
            </p:cNvSpPr>
            <p:nvPr/>
          </p:nvSpPr>
          <p:spPr bwMode="auto">
            <a:xfrm>
              <a:off x="1244600" y="3514726"/>
              <a:ext cx="2803525" cy="0"/>
            </a:xfrm>
            <a:custGeom>
              <a:avLst/>
              <a:gdLst>
                <a:gd name="T0" fmla="*/ 0 w 498"/>
                <a:gd name="T1" fmla="*/ 498 w 498"/>
                <a:gd name="T2" fmla="*/ 498 w 49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98">
                  <a:moveTo>
                    <a:pt x="0" y="0"/>
                  </a:move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9" name="Line 75"/>
            <p:cNvSpPr>
              <a:spLocks noChangeShapeType="1"/>
            </p:cNvSpPr>
            <p:nvPr/>
          </p:nvSpPr>
          <p:spPr bwMode="auto">
            <a:xfrm>
              <a:off x="1244600" y="3514726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0" name="Line 76"/>
            <p:cNvSpPr>
              <a:spLocks noChangeShapeType="1"/>
            </p:cNvSpPr>
            <p:nvPr/>
          </p:nvSpPr>
          <p:spPr bwMode="auto">
            <a:xfrm>
              <a:off x="1244600" y="5683251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1" name="Line 77"/>
            <p:cNvSpPr>
              <a:spLocks noChangeShapeType="1"/>
            </p:cNvSpPr>
            <p:nvPr/>
          </p:nvSpPr>
          <p:spPr bwMode="auto">
            <a:xfrm flipV="1">
              <a:off x="4048125" y="3514726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2" name="Line 78"/>
            <p:cNvSpPr>
              <a:spLocks noChangeShapeType="1"/>
            </p:cNvSpPr>
            <p:nvPr/>
          </p:nvSpPr>
          <p:spPr bwMode="auto">
            <a:xfrm flipV="1">
              <a:off x="1244600" y="3514726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3" name="Line 79"/>
            <p:cNvSpPr>
              <a:spLocks noChangeShapeType="1"/>
            </p:cNvSpPr>
            <p:nvPr/>
          </p:nvSpPr>
          <p:spPr bwMode="auto">
            <a:xfrm>
              <a:off x="1244600" y="5683251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4" name="Line 80"/>
            <p:cNvSpPr>
              <a:spLocks noChangeShapeType="1"/>
            </p:cNvSpPr>
            <p:nvPr/>
          </p:nvSpPr>
          <p:spPr bwMode="auto">
            <a:xfrm flipV="1">
              <a:off x="1244600" y="3514726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5" name="Line 81"/>
            <p:cNvSpPr>
              <a:spLocks noChangeShapeType="1"/>
            </p:cNvSpPr>
            <p:nvPr/>
          </p:nvSpPr>
          <p:spPr bwMode="auto">
            <a:xfrm flipV="1">
              <a:off x="1244600" y="5654676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6" name="Line 82"/>
            <p:cNvSpPr>
              <a:spLocks noChangeShapeType="1"/>
            </p:cNvSpPr>
            <p:nvPr/>
          </p:nvSpPr>
          <p:spPr bwMode="auto">
            <a:xfrm>
              <a:off x="1244600" y="3514726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7" name="Rectangle 83"/>
            <p:cNvSpPr>
              <a:spLocks noChangeArrowheads="1"/>
            </p:cNvSpPr>
            <p:nvPr/>
          </p:nvSpPr>
          <p:spPr bwMode="auto">
            <a:xfrm>
              <a:off x="1204913" y="5705476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Line 84"/>
            <p:cNvSpPr>
              <a:spLocks noChangeShapeType="1"/>
            </p:cNvSpPr>
            <p:nvPr/>
          </p:nvSpPr>
          <p:spPr bwMode="auto">
            <a:xfrm flipV="1">
              <a:off x="2162175" y="5654676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9" name="Line 85"/>
            <p:cNvSpPr>
              <a:spLocks noChangeShapeType="1"/>
            </p:cNvSpPr>
            <p:nvPr/>
          </p:nvSpPr>
          <p:spPr bwMode="auto">
            <a:xfrm>
              <a:off x="2162175" y="3514726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0" name="Rectangle 86"/>
            <p:cNvSpPr>
              <a:spLocks noChangeArrowheads="1"/>
            </p:cNvSpPr>
            <p:nvPr/>
          </p:nvSpPr>
          <p:spPr bwMode="auto">
            <a:xfrm>
              <a:off x="2043113" y="570547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Line 87"/>
            <p:cNvSpPr>
              <a:spLocks noChangeShapeType="1"/>
            </p:cNvSpPr>
            <p:nvPr/>
          </p:nvSpPr>
          <p:spPr bwMode="auto">
            <a:xfrm flipV="1">
              <a:off x="3079750" y="5654676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2" name="Line 88"/>
            <p:cNvSpPr>
              <a:spLocks noChangeShapeType="1"/>
            </p:cNvSpPr>
            <p:nvPr/>
          </p:nvSpPr>
          <p:spPr bwMode="auto">
            <a:xfrm>
              <a:off x="3079750" y="3514726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3" name="Rectangle 89"/>
            <p:cNvSpPr>
              <a:spLocks noChangeArrowheads="1"/>
            </p:cNvSpPr>
            <p:nvPr/>
          </p:nvSpPr>
          <p:spPr bwMode="auto">
            <a:xfrm>
              <a:off x="2960688" y="570547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Line 90"/>
            <p:cNvSpPr>
              <a:spLocks noChangeShapeType="1"/>
            </p:cNvSpPr>
            <p:nvPr/>
          </p:nvSpPr>
          <p:spPr bwMode="auto">
            <a:xfrm flipV="1">
              <a:off x="3997325" y="5654676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5" name="Line 91"/>
            <p:cNvSpPr>
              <a:spLocks noChangeShapeType="1"/>
            </p:cNvSpPr>
            <p:nvPr/>
          </p:nvSpPr>
          <p:spPr bwMode="auto">
            <a:xfrm>
              <a:off x="3997325" y="3514726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6" name="Rectangle 92"/>
            <p:cNvSpPr>
              <a:spLocks noChangeArrowheads="1"/>
            </p:cNvSpPr>
            <p:nvPr/>
          </p:nvSpPr>
          <p:spPr bwMode="auto">
            <a:xfrm>
              <a:off x="3879850" y="570547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300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93"/>
            <p:cNvSpPr>
              <a:spLocks noChangeShapeType="1"/>
            </p:cNvSpPr>
            <p:nvPr/>
          </p:nvSpPr>
          <p:spPr bwMode="auto">
            <a:xfrm>
              <a:off x="1244600" y="5683251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8" name="Line 94"/>
            <p:cNvSpPr>
              <a:spLocks noChangeShapeType="1"/>
            </p:cNvSpPr>
            <p:nvPr/>
          </p:nvSpPr>
          <p:spPr bwMode="auto">
            <a:xfrm flipH="1">
              <a:off x="4019550" y="5683251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59" name="Rectangle 95"/>
            <p:cNvSpPr>
              <a:spLocks noChangeArrowheads="1"/>
            </p:cNvSpPr>
            <p:nvPr/>
          </p:nvSpPr>
          <p:spPr bwMode="auto">
            <a:xfrm>
              <a:off x="1136650" y="5599113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Line 96"/>
            <p:cNvSpPr>
              <a:spLocks noChangeShapeType="1"/>
            </p:cNvSpPr>
            <p:nvPr/>
          </p:nvSpPr>
          <p:spPr bwMode="auto">
            <a:xfrm>
              <a:off x="1244600" y="5249863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1" name="Line 97"/>
            <p:cNvSpPr>
              <a:spLocks noChangeShapeType="1"/>
            </p:cNvSpPr>
            <p:nvPr/>
          </p:nvSpPr>
          <p:spPr bwMode="auto">
            <a:xfrm flipH="1">
              <a:off x="4019550" y="5249863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2" name="Rectangle 98"/>
            <p:cNvSpPr>
              <a:spLocks noChangeArrowheads="1"/>
            </p:cNvSpPr>
            <p:nvPr/>
          </p:nvSpPr>
          <p:spPr bwMode="auto">
            <a:xfrm>
              <a:off x="1058863" y="5164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Line 99"/>
            <p:cNvSpPr>
              <a:spLocks noChangeShapeType="1"/>
            </p:cNvSpPr>
            <p:nvPr/>
          </p:nvSpPr>
          <p:spPr bwMode="auto">
            <a:xfrm>
              <a:off x="1244600" y="4816476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4" name="Line 100"/>
            <p:cNvSpPr>
              <a:spLocks noChangeShapeType="1"/>
            </p:cNvSpPr>
            <p:nvPr/>
          </p:nvSpPr>
          <p:spPr bwMode="auto">
            <a:xfrm flipH="1">
              <a:off x="4019550" y="4816476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5" name="Rectangle 101"/>
            <p:cNvSpPr>
              <a:spLocks noChangeArrowheads="1"/>
            </p:cNvSpPr>
            <p:nvPr/>
          </p:nvSpPr>
          <p:spPr bwMode="auto">
            <a:xfrm>
              <a:off x="1058863" y="473075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Line 102"/>
            <p:cNvSpPr>
              <a:spLocks noChangeShapeType="1"/>
            </p:cNvSpPr>
            <p:nvPr/>
          </p:nvSpPr>
          <p:spPr bwMode="auto">
            <a:xfrm>
              <a:off x="1244600" y="4381501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7" name="Line 103"/>
            <p:cNvSpPr>
              <a:spLocks noChangeShapeType="1"/>
            </p:cNvSpPr>
            <p:nvPr/>
          </p:nvSpPr>
          <p:spPr bwMode="auto">
            <a:xfrm flipH="1">
              <a:off x="4019550" y="4381501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8" name="Rectangle 104"/>
            <p:cNvSpPr>
              <a:spLocks noChangeArrowheads="1"/>
            </p:cNvSpPr>
            <p:nvPr/>
          </p:nvSpPr>
          <p:spPr bwMode="auto">
            <a:xfrm>
              <a:off x="1058863" y="429736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Line 105"/>
            <p:cNvSpPr>
              <a:spLocks noChangeShapeType="1"/>
            </p:cNvSpPr>
            <p:nvPr/>
          </p:nvSpPr>
          <p:spPr bwMode="auto">
            <a:xfrm>
              <a:off x="1244600" y="3948113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0" name="Line 106"/>
            <p:cNvSpPr>
              <a:spLocks noChangeShapeType="1"/>
            </p:cNvSpPr>
            <p:nvPr/>
          </p:nvSpPr>
          <p:spPr bwMode="auto">
            <a:xfrm flipH="1">
              <a:off x="4019550" y="3948113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1" name="Rectangle 107"/>
            <p:cNvSpPr>
              <a:spLocks noChangeArrowheads="1"/>
            </p:cNvSpPr>
            <p:nvPr/>
          </p:nvSpPr>
          <p:spPr bwMode="auto">
            <a:xfrm>
              <a:off x="1058863" y="386397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108"/>
            <p:cNvSpPr>
              <a:spLocks noChangeShapeType="1"/>
            </p:cNvSpPr>
            <p:nvPr/>
          </p:nvSpPr>
          <p:spPr bwMode="auto">
            <a:xfrm>
              <a:off x="1244600" y="3514726"/>
              <a:ext cx="222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3" name="Line 109"/>
            <p:cNvSpPr>
              <a:spLocks noChangeShapeType="1"/>
            </p:cNvSpPr>
            <p:nvPr/>
          </p:nvSpPr>
          <p:spPr bwMode="auto">
            <a:xfrm flipH="1">
              <a:off x="4019550" y="3514726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4" name="Rectangle 110"/>
            <p:cNvSpPr>
              <a:spLocks noChangeArrowheads="1"/>
            </p:cNvSpPr>
            <p:nvPr/>
          </p:nvSpPr>
          <p:spPr bwMode="auto">
            <a:xfrm>
              <a:off x="979488" y="343058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111"/>
            <p:cNvSpPr>
              <a:spLocks noChangeShapeType="1"/>
            </p:cNvSpPr>
            <p:nvPr/>
          </p:nvSpPr>
          <p:spPr bwMode="auto">
            <a:xfrm>
              <a:off x="1244600" y="3514726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6" name="Line 112"/>
            <p:cNvSpPr>
              <a:spLocks noChangeShapeType="1"/>
            </p:cNvSpPr>
            <p:nvPr/>
          </p:nvSpPr>
          <p:spPr bwMode="auto">
            <a:xfrm>
              <a:off x="1244600" y="5683251"/>
              <a:ext cx="28035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7" name="Line 113"/>
            <p:cNvSpPr>
              <a:spLocks noChangeShapeType="1"/>
            </p:cNvSpPr>
            <p:nvPr/>
          </p:nvSpPr>
          <p:spPr bwMode="auto">
            <a:xfrm flipV="1">
              <a:off x="4048125" y="3514726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8" name="Line 114"/>
            <p:cNvSpPr>
              <a:spLocks noChangeShapeType="1"/>
            </p:cNvSpPr>
            <p:nvPr/>
          </p:nvSpPr>
          <p:spPr bwMode="auto">
            <a:xfrm flipV="1">
              <a:off x="1244600" y="3514726"/>
              <a:ext cx="0" cy="2168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79" name="Freeform 115"/>
            <p:cNvSpPr>
              <a:spLocks/>
            </p:cNvSpPr>
            <p:nvPr/>
          </p:nvSpPr>
          <p:spPr bwMode="auto">
            <a:xfrm>
              <a:off x="1249363" y="4083051"/>
              <a:ext cx="1165225" cy="1600200"/>
            </a:xfrm>
            <a:custGeom>
              <a:avLst/>
              <a:gdLst>
                <a:gd name="T0" fmla="*/ 11 w 734"/>
                <a:gd name="T1" fmla="*/ 1008 h 1008"/>
                <a:gd name="T2" fmla="*/ 29 w 734"/>
                <a:gd name="T3" fmla="*/ 1008 h 1008"/>
                <a:gd name="T4" fmla="*/ 46 w 734"/>
                <a:gd name="T5" fmla="*/ 1008 h 1008"/>
                <a:gd name="T6" fmla="*/ 64 w 734"/>
                <a:gd name="T7" fmla="*/ 873 h 1008"/>
                <a:gd name="T8" fmla="*/ 82 w 734"/>
                <a:gd name="T9" fmla="*/ 777 h 1008"/>
                <a:gd name="T10" fmla="*/ 100 w 734"/>
                <a:gd name="T11" fmla="*/ 720 h 1008"/>
                <a:gd name="T12" fmla="*/ 117 w 734"/>
                <a:gd name="T13" fmla="*/ 607 h 1008"/>
                <a:gd name="T14" fmla="*/ 135 w 734"/>
                <a:gd name="T15" fmla="*/ 476 h 1008"/>
                <a:gd name="T16" fmla="*/ 153 w 734"/>
                <a:gd name="T17" fmla="*/ 362 h 1008"/>
                <a:gd name="T18" fmla="*/ 167 w 734"/>
                <a:gd name="T19" fmla="*/ 323 h 1008"/>
                <a:gd name="T20" fmla="*/ 185 w 734"/>
                <a:gd name="T21" fmla="*/ 266 h 1008"/>
                <a:gd name="T22" fmla="*/ 202 w 734"/>
                <a:gd name="T23" fmla="*/ 266 h 1008"/>
                <a:gd name="T24" fmla="*/ 220 w 734"/>
                <a:gd name="T25" fmla="*/ 192 h 1008"/>
                <a:gd name="T26" fmla="*/ 238 w 734"/>
                <a:gd name="T27" fmla="*/ 192 h 1008"/>
                <a:gd name="T28" fmla="*/ 256 w 734"/>
                <a:gd name="T29" fmla="*/ 171 h 1008"/>
                <a:gd name="T30" fmla="*/ 273 w 734"/>
                <a:gd name="T31" fmla="*/ 135 h 1008"/>
                <a:gd name="T32" fmla="*/ 291 w 734"/>
                <a:gd name="T33" fmla="*/ 135 h 1008"/>
                <a:gd name="T34" fmla="*/ 309 w 734"/>
                <a:gd name="T35" fmla="*/ 135 h 1008"/>
                <a:gd name="T36" fmla="*/ 327 w 734"/>
                <a:gd name="T37" fmla="*/ 114 h 1008"/>
                <a:gd name="T38" fmla="*/ 341 w 734"/>
                <a:gd name="T39" fmla="*/ 114 h 1008"/>
                <a:gd name="T40" fmla="*/ 358 w 734"/>
                <a:gd name="T41" fmla="*/ 75 h 1008"/>
                <a:gd name="T42" fmla="*/ 376 w 734"/>
                <a:gd name="T43" fmla="*/ 75 h 1008"/>
                <a:gd name="T44" fmla="*/ 394 w 734"/>
                <a:gd name="T45" fmla="*/ 57 h 1008"/>
                <a:gd name="T46" fmla="*/ 412 w 734"/>
                <a:gd name="T47" fmla="*/ 57 h 1008"/>
                <a:gd name="T48" fmla="*/ 429 w 734"/>
                <a:gd name="T49" fmla="*/ 57 h 1008"/>
                <a:gd name="T50" fmla="*/ 447 w 734"/>
                <a:gd name="T51" fmla="*/ 57 h 1008"/>
                <a:gd name="T52" fmla="*/ 465 w 734"/>
                <a:gd name="T53" fmla="*/ 57 h 1008"/>
                <a:gd name="T54" fmla="*/ 483 w 734"/>
                <a:gd name="T55" fmla="*/ 57 h 1008"/>
                <a:gd name="T56" fmla="*/ 500 w 734"/>
                <a:gd name="T57" fmla="*/ 57 h 1008"/>
                <a:gd name="T58" fmla="*/ 515 w 734"/>
                <a:gd name="T59" fmla="*/ 57 h 1008"/>
                <a:gd name="T60" fmla="*/ 532 w 734"/>
                <a:gd name="T61" fmla="*/ 57 h 1008"/>
                <a:gd name="T62" fmla="*/ 550 w 734"/>
                <a:gd name="T63" fmla="*/ 57 h 1008"/>
                <a:gd name="T64" fmla="*/ 568 w 734"/>
                <a:gd name="T65" fmla="*/ 57 h 1008"/>
                <a:gd name="T66" fmla="*/ 585 w 734"/>
                <a:gd name="T67" fmla="*/ 57 h 1008"/>
                <a:gd name="T68" fmla="*/ 603 w 734"/>
                <a:gd name="T69" fmla="*/ 40 h 1008"/>
                <a:gd name="T70" fmla="*/ 621 w 734"/>
                <a:gd name="T71" fmla="*/ 40 h 1008"/>
                <a:gd name="T72" fmla="*/ 639 w 734"/>
                <a:gd name="T73" fmla="*/ 18 h 1008"/>
                <a:gd name="T74" fmla="*/ 656 w 734"/>
                <a:gd name="T75" fmla="*/ 18 h 1008"/>
                <a:gd name="T76" fmla="*/ 674 w 734"/>
                <a:gd name="T77" fmla="*/ 0 h 1008"/>
                <a:gd name="T78" fmla="*/ 688 w 734"/>
                <a:gd name="T79" fmla="*/ 0 h 1008"/>
                <a:gd name="T80" fmla="*/ 706 w 734"/>
                <a:gd name="T81" fmla="*/ 0 h 1008"/>
                <a:gd name="T82" fmla="*/ 724 w 734"/>
                <a:gd name="T8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4" h="1008">
                  <a:moveTo>
                    <a:pt x="0" y="1008"/>
                  </a:moveTo>
                  <a:lnTo>
                    <a:pt x="7" y="1008"/>
                  </a:lnTo>
                  <a:lnTo>
                    <a:pt x="11" y="1008"/>
                  </a:lnTo>
                  <a:lnTo>
                    <a:pt x="18" y="1008"/>
                  </a:lnTo>
                  <a:lnTo>
                    <a:pt x="25" y="1008"/>
                  </a:lnTo>
                  <a:lnTo>
                    <a:pt x="29" y="1008"/>
                  </a:lnTo>
                  <a:lnTo>
                    <a:pt x="36" y="1008"/>
                  </a:lnTo>
                  <a:lnTo>
                    <a:pt x="43" y="1008"/>
                  </a:lnTo>
                  <a:lnTo>
                    <a:pt x="46" y="1008"/>
                  </a:lnTo>
                  <a:lnTo>
                    <a:pt x="53" y="969"/>
                  </a:lnTo>
                  <a:lnTo>
                    <a:pt x="57" y="930"/>
                  </a:lnTo>
                  <a:lnTo>
                    <a:pt x="64" y="873"/>
                  </a:lnTo>
                  <a:lnTo>
                    <a:pt x="71" y="855"/>
                  </a:lnTo>
                  <a:lnTo>
                    <a:pt x="75" y="799"/>
                  </a:lnTo>
                  <a:lnTo>
                    <a:pt x="82" y="777"/>
                  </a:lnTo>
                  <a:lnTo>
                    <a:pt x="89" y="777"/>
                  </a:lnTo>
                  <a:lnTo>
                    <a:pt x="92" y="742"/>
                  </a:lnTo>
                  <a:lnTo>
                    <a:pt x="100" y="720"/>
                  </a:lnTo>
                  <a:lnTo>
                    <a:pt x="107" y="646"/>
                  </a:lnTo>
                  <a:lnTo>
                    <a:pt x="110" y="628"/>
                  </a:lnTo>
                  <a:lnTo>
                    <a:pt x="117" y="607"/>
                  </a:lnTo>
                  <a:lnTo>
                    <a:pt x="121" y="589"/>
                  </a:lnTo>
                  <a:lnTo>
                    <a:pt x="128" y="550"/>
                  </a:lnTo>
                  <a:lnTo>
                    <a:pt x="135" y="476"/>
                  </a:lnTo>
                  <a:lnTo>
                    <a:pt x="139" y="437"/>
                  </a:lnTo>
                  <a:lnTo>
                    <a:pt x="146" y="398"/>
                  </a:lnTo>
                  <a:lnTo>
                    <a:pt x="153" y="362"/>
                  </a:lnTo>
                  <a:lnTo>
                    <a:pt x="156" y="341"/>
                  </a:lnTo>
                  <a:lnTo>
                    <a:pt x="163" y="323"/>
                  </a:lnTo>
                  <a:lnTo>
                    <a:pt x="167" y="323"/>
                  </a:lnTo>
                  <a:lnTo>
                    <a:pt x="174" y="323"/>
                  </a:lnTo>
                  <a:lnTo>
                    <a:pt x="181" y="284"/>
                  </a:lnTo>
                  <a:lnTo>
                    <a:pt x="185" y="266"/>
                  </a:lnTo>
                  <a:lnTo>
                    <a:pt x="192" y="266"/>
                  </a:lnTo>
                  <a:lnTo>
                    <a:pt x="199" y="266"/>
                  </a:lnTo>
                  <a:lnTo>
                    <a:pt x="202" y="266"/>
                  </a:lnTo>
                  <a:lnTo>
                    <a:pt x="210" y="249"/>
                  </a:lnTo>
                  <a:lnTo>
                    <a:pt x="217" y="210"/>
                  </a:lnTo>
                  <a:lnTo>
                    <a:pt x="220" y="192"/>
                  </a:lnTo>
                  <a:lnTo>
                    <a:pt x="227" y="192"/>
                  </a:lnTo>
                  <a:lnTo>
                    <a:pt x="231" y="192"/>
                  </a:lnTo>
                  <a:lnTo>
                    <a:pt x="238" y="192"/>
                  </a:lnTo>
                  <a:lnTo>
                    <a:pt x="245" y="192"/>
                  </a:lnTo>
                  <a:lnTo>
                    <a:pt x="249" y="192"/>
                  </a:lnTo>
                  <a:lnTo>
                    <a:pt x="256" y="171"/>
                  </a:lnTo>
                  <a:lnTo>
                    <a:pt x="263" y="153"/>
                  </a:lnTo>
                  <a:lnTo>
                    <a:pt x="266" y="153"/>
                  </a:lnTo>
                  <a:lnTo>
                    <a:pt x="273" y="135"/>
                  </a:lnTo>
                  <a:lnTo>
                    <a:pt x="280" y="135"/>
                  </a:lnTo>
                  <a:lnTo>
                    <a:pt x="284" y="135"/>
                  </a:lnTo>
                  <a:lnTo>
                    <a:pt x="291" y="135"/>
                  </a:lnTo>
                  <a:lnTo>
                    <a:pt x="295" y="135"/>
                  </a:lnTo>
                  <a:lnTo>
                    <a:pt x="302" y="135"/>
                  </a:lnTo>
                  <a:lnTo>
                    <a:pt x="309" y="135"/>
                  </a:lnTo>
                  <a:lnTo>
                    <a:pt x="312" y="114"/>
                  </a:lnTo>
                  <a:lnTo>
                    <a:pt x="319" y="114"/>
                  </a:lnTo>
                  <a:lnTo>
                    <a:pt x="327" y="114"/>
                  </a:lnTo>
                  <a:lnTo>
                    <a:pt x="330" y="114"/>
                  </a:lnTo>
                  <a:lnTo>
                    <a:pt x="337" y="114"/>
                  </a:lnTo>
                  <a:lnTo>
                    <a:pt x="341" y="114"/>
                  </a:lnTo>
                  <a:lnTo>
                    <a:pt x="348" y="96"/>
                  </a:lnTo>
                  <a:lnTo>
                    <a:pt x="355" y="96"/>
                  </a:lnTo>
                  <a:lnTo>
                    <a:pt x="358" y="75"/>
                  </a:lnTo>
                  <a:lnTo>
                    <a:pt x="366" y="75"/>
                  </a:lnTo>
                  <a:lnTo>
                    <a:pt x="373" y="75"/>
                  </a:lnTo>
                  <a:lnTo>
                    <a:pt x="376" y="75"/>
                  </a:lnTo>
                  <a:lnTo>
                    <a:pt x="383" y="75"/>
                  </a:lnTo>
                  <a:lnTo>
                    <a:pt x="390" y="75"/>
                  </a:lnTo>
                  <a:lnTo>
                    <a:pt x="394" y="57"/>
                  </a:lnTo>
                  <a:lnTo>
                    <a:pt x="401" y="57"/>
                  </a:lnTo>
                  <a:lnTo>
                    <a:pt x="405" y="57"/>
                  </a:lnTo>
                  <a:lnTo>
                    <a:pt x="412" y="57"/>
                  </a:lnTo>
                  <a:lnTo>
                    <a:pt x="419" y="57"/>
                  </a:lnTo>
                  <a:lnTo>
                    <a:pt x="422" y="57"/>
                  </a:lnTo>
                  <a:lnTo>
                    <a:pt x="429" y="57"/>
                  </a:lnTo>
                  <a:lnTo>
                    <a:pt x="436" y="57"/>
                  </a:lnTo>
                  <a:lnTo>
                    <a:pt x="440" y="57"/>
                  </a:lnTo>
                  <a:lnTo>
                    <a:pt x="447" y="57"/>
                  </a:lnTo>
                  <a:lnTo>
                    <a:pt x="451" y="57"/>
                  </a:lnTo>
                  <a:lnTo>
                    <a:pt x="458" y="57"/>
                  </a:lnTo>
                  <a:lnTo>
                    <a:pt x="465" y="57"/>
                  </a:lnTo>
                  <a:lnTo>
                    <a:pt x="468" y="57"/>
                  </a:lnTo>
                  <a:lnTo>
                    <a:pt x="476" y="57"/>
                  </a:lnTo>
                  <a:lnTo>
                    <a:pt x="483" y="57"/>
                  </a:lnTo>
                  <a:lnTo>
                    <a:pt x="486" y="57"/>
                  </a:lnTo>
                  <a:lnTo>
                    <a:pt x="493" y="57"/>
                  </a:lnTo>
                  <a:lnTo>
                    <a:pt x="500" y="57"/>
                  </a:lnTo>
                  <a:lnTo>
                    <a:pt x="504" y="57"/>
                  </a:lnTo>
                  <a:lnTo>
                    <a:pt x="511" y="57"/>
                  </a:lnTo>
                  <a:lnTo>
                    <a:pt x="515" y="57"/>
                  </a:lnTo>
                  <a:lnTo>
                    <a:pt x="522" y="57"/>
                  </a:lnTo>
                  <a:lnTo>
                    <a:pt x="529" y="57"/>
                  </a:lnTo>
                  <a:lnTo>
                    <a:pt x="532" y="57"/>
                  </a:lnTo>
                  <a:lnTo>
                    <a:pt x="539" y="57"/>
                  </a:lnTo>
                  <a:lnTo>
                    <a:pt x="546" y="57"/>
                  </a:lnTo>
                  <a:lnTo>
                    <a:pt x="550" y="57"/>
                  </a:lnTo>
                  <a:lnTo>
                    <a:pt x="557" y="57"/>
                  </a:lnTo>
                  <a:lnTo>
                    <a:pt x="564" y="57"/>
                  </a:lnTo>
                  <a:lnTo>
                    <a:pt x="568" y="57"/>
                  </a:lnTo>
                  <a:lnTo>
                    <a:pt x="575" y="57"/>
                  </a:lnTo>
                  <a:lnTo>
                    <a:pt x="578" y="57"/>
                  </a:lnTo>
                  <a:lnTo>
                    <a:pt x="585" y="57"/>
                  </a:lnTo>
                  <a:lnTo>
                    <a:pt x="593" y="57"/>
                  </a:lnTo>
                  <a:lnTo>
                    <a:pt x="596" y="40"/>
                  </a:lnTo>
                  <a:lnTo>
                    <a:pt x="603" y="40"/>
                  </a:lnTo>
                  <a:lnTo>
                    <a:pt x="610" y="40"/>
                  </a:lnTo>
                  <a:lnTo>
                    <a:pt x="614" y="40"/>
                  </a:lnTo>
                  <a:lnTo>
                    <a:pt x="621" y="40"/>
                  </a:lnTo>
                  <a:lnTo>
                    <a:pt x="624" y="40"/>
                  </a:lnTo>
                  <a:lnTo>
                    <a:pt x="632" y="40"/>
                  </a:lnTo>
                  <a:lnTo>
                    <a:pt x="639" y="18"/>
                  </a:lnTo>
                  <a:lnTo>
                    <a:pt x="642" y="18"/>
                  </a:lnTo>
                  <a:lnTo>
                    <a:pt x="649" y="18"/>
                  </a:lnTo>
                  <a:lnTo>
                    <a:pt x="656" y="18"/>
                  </a:lnTo>
                  <a:lnTo>
                    <a:pt x="660" y="18"/>
                  </a:lnTo>
                  <a:lnTo>
                    <a:pt x="667" y="18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5" y="0"/>
                  </a:lnTo>
                  <a:lnTo>
                    <a:pt x="688" y="0"/>
                  </a:lnTo>
                  <a:lnTo>
                    <a:pt x="695" y="0"/>
                  </a:lnTo>
                  <a:lnTo>
                    <a:pt x="703" y="0"/>
                  </a:lnTo>
                  <a:lnTo>
                    <a:pt x="706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4" y="0"/>
                  </a:lnTo>
                  <a:lnTo>
                    <a:pt x="731" y="0"/>
                  </a:lnTo>
                  <a:lnTo>
                    <a:pt x="734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0" name="Freeform 116"/>
            <p:cNvSpPr>
              <a:spLocks/>
            </p:cNvSpPr>
            <p:nvPr/>
          </p:nvSpPr>
          <p:spPr bwMode="auto">
            <a:xfrm>
              <a:off x="2414588" y="3903663"/>
              <a:ext cx="1171575" cy="179388"/>
            </a:xfrm>
            <a:custGeom>
              <a:avLst/>
              <a:gdLst>
                <a:gd name="T0" fmla="*/ 15 w 738"/>
                <a:gd name="T1" fmla="*/ 113 h 113"/>
                <a:gd name="T2" fmla="*/ 32 w 738"/>
                <a:gd name="T3" fmla="*/ 113 h 113"/>
                <a:gd name="T4" fmla="*/ 50 w 738"/>
                <a:gd name="T5" fmla="*/ 96 h 113"/>
                <a:gd name="T6" fmla="*/ 64 w 738"/>
                <a:gd name="T7" fmla="*/ 96 h 113"/>
                <a:gd name="T8" fmla="*/ 82 w 738"/>
                <a:gd name="T9" fmla="*/ 74 h 113"/>
                <a:gd name="T10" fmla="*/ 100 w 738"/>
                <a:gd name="T11" fmla="*/ 74 h 113"/>
                <a:gd name="T12" fmla="*/ 117 w 738"/>
                <a:gd name="T13" fmla="*/ 74 h 113"/>
                <a:gd name="T14" fmla="*/ 135 w 738"/>
                <a:gd name="T15" fmla="*/ 74 h 113"/>
                <a:gd name="T16" fmla="*/ 153 w 738"/>
                <a:gd name="T17" fmla="*/ 74 h 113"/>
                <a:gd name="T18" fmla="*/ 171 w 738"/>
                <a:gd name="T19" fmla="*/ 74 h 113"/>
                <a:gd name="T20" fmla="*/ 188 w 738"/>
                <a:gd name="T21" fmla="*/ 74 h 113"/>
                <a:gd name="T22" fmla="*/ 206 w 738"/>
                <a:gd name="T23" fmla="*/ 74 h 113"/>
                <a:gd name="T24" fmla="*/ 224 w 738"/>
                <a:gd name="T25" fmla="*/ 74 h 113"/>
                <a:gd name="T26" fmla="*/ 238 w 738"/>
                <a:gd name="T27" fmla="*/ 57 h 113"/>
                <a:gd name="T28" fmla="*/ 256 w 738"/>
                <a:gd name="T29" fmla="*/ 57 h 113"/>
                <a:gd name="T30" fmla="*/ 274 w 738"/>
                <a:gd name="T31" fmla="*/ 57 h 113"/>
                <a:gd name="T32" fmla="*/ 291 w 738"/>
                <a:gd name="T33" fmla="*/ 39 h 113"/>
                <a:gd name="T34" fmla="*/ 309 w 738"/>
                <a:gd name="T35" fmla="*/ 18 h 113"/>
                <a:gd name="T36" fmla="*/ 327 w 738"/>
                <a:gd name="T37" fmla="*/ 18 h 113"/>
                <a:gd name="T38" fmla="*/ 344 w 738"/>
                <a:gd name="T39" fmla="*/ 18 h 113"/>
                <a:gd name="T40" fmla="*/ 362 w 738"/>
                <a:gd name="T41" fmla="*/ 18 h 113"/>
                <a:gd name="T42" fmla="*/ 380 w 738"/>
                <a:gd name="T43" fmla="*/ 18 h 113"/>
                <a:gd name="T44" fmla="*/ 398 w 738"/>
                <a:gd name="T45" fmla="*/ 18 h 113"/>
                <a:gd name="T46" fmla="*/ 412 w 738"/>
                <a:gd name="T47" fmla="*/ 18 h 113"/>
                <a:gd name="T48" fmla="*/ 430 w 738"/>
                <a:gd name="T49" fmla="*/ 18 h 113"/>
                <a:gd name="T50" fmla="*/ 447 w 738"/>
                <a:gd name="T51" fmla="*/ 18 h 113"/>
                <a:gd name="T52" fmla="*/ 465 w 738"/>
                <a:gd name="T53" fmla="*/ 18 h 113"/>
                <a:gd name="T54" fmla="*/ 483 w 738"/>
                <a:gd name="T55" fmla="*/ 18 h 113"/>
                <a:gd name="T56" fmla="*/ 501 w 738"/>
                <a:gd name="T57" fmla="*/ 18 h 113"/>
                <a:gd name="T58" fmla="*/ 518 w 738"/>
                <a:gd name="T59" fmla="*/ 18 h 113"/>
                <a:gd name="T60" fmla="*/ 536 w 738"/>
                <a:gd name="T61" fmla="*/ 18 h 113"/>
                <a:gd name="T62" fmla="*/ 554 w 738"/>
                <a:gd name="T63" fmla="*/ 18 h 113"/>
                <a:gd name="T64" fmla="*/ 571 w 738"/>
                <a:gd name="T65" fmla="*/ 18 h 113"/>
                <a:gd name="T66" fmla="*/ 586 w 738"/>
                <a:gd name="T67" fmla="*/ 18 h 113"/>
                <a:gd name="T68" fmla="*/ 603 w 738"/>
                <a:gd name="T69" fmla="*/ 18 h 113"/>
                <a:gd name="T70" fmla="*/ 621 w 738"/>
                <a:gd name="T71" fmla="*/ 0 h 113"/>
                <a:gd name="T72" fmla="*/ 639 w 738"/>
                <a:gd name="T73" fmla="*/ 0 h 113"/>
                <a:gd name="T74" fmla="*/ 657 w 738"/>
                <a:gd name="T75" fmla="*/ 0 h 113"/>
                <a:gd name="T76" fmla="*/ 674 w 738"/>
                <a:gd name="T77" fmla="*/ 0 h 113"/>
                <a:gd name="T78" fmla="*/ 692 w 738"/>
                <a:gd name="T79" fmla="*/ 0 h 113"/>
                <a:gd name="T80" fmla="*/ 710 w 738"/>
                <a:gd name="T81" fmla="*/ 0 h 113"/>
                <a:gd name="T82" fmla="*/ 728 w 738"/>
                <a:gd name="T8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38" h="113">
                  <a:moveTo>
                    <a:pt x="0" y="113"/>
                  </a:moveTo>
                  <a:lnTo>
                    <a:pt x="8" y="113"/>
                  </a:lnTo>
                  <a:lnTo>
                    <a:pt x="15" y="113"/>
                  </a:lnTo>
                  <a:lnTo>
                    <a:pt x="18" y="113"/>
                  </a:lnTo>
                  <a:lnTo>
                    <a:pt x="25" y="113"/>
                  </a:lnTo>
                  <a:lnTo>
                    <a:pt x="32" y="113"/>
                  </a:lnTo>
                  <a:lnTo>
                    <a:pt x="36" y="113"/>
                  </a:lnTo>
                  <a:lnTo>
                    <a:pt x="43" y="96"/>
                  </a:lnTo>
                  <a:lnTo>
                    <a:pt x="50" y="96"/>
                  </a:lnTo>
                  <a:lnTo>
                    <a:pt x="54" y="96"/>
                  </a:lnTo>
                  <a:lnTo>
                    <a:pt x="61" y="96"/>
                  </a:lnTo>
                  <a:lnTo>
                    <a:pt x="64" y="96"/>
                  </a:lnTo>
                  <a:lnTo>
                    <a:pt x="71" y="96"/>
                  </a:lnTo>
                  <a:lnTo>
                    <a:pt x="78" y="96"/>
                  </a:lnTo>
                  <a:lnTo>
                    <a:pt x="82" y="74"/>
                  </a:lnTo>
                  <a:lnTo>
                    <a:pt x="89" y="74"/>
                  </a:lnTo>
                  <a:lnTo>
                    <a:pt x="96" y="74"/>
                  </a:lnTo>
                  <a:lnTo>
                    <a:pt x="100" y="74"/>
                  </a:lnTo>
                  <a:lnTo>
                    <a:pt x="107" y="74"/>
                  </a:lnTo>
                  <a:lnTo>
                    <a:pt x="114" y="74"/>
                  </a:lnTo>
                  <a:lnTo>
                    <a:pt x="117" y="74"/>
                  </a:lnTo>
                  <a:lnTo>
                    <a:pt x="125" y="74"/>
                  </a:lnTo>
                  <a:lnTo>
                    <a:pt x="128" y="74"/>
                  </a:lnTo>
                  <a:lnTo>
                    <a:pt x="135" y="74"/>
                  </a:lnTo>
                  <a:lnTo>
                    <a:pt x="142" y="74"/>
                  </a:lnTo>
                  <a:lnTo>
                    <a:pt x="146" y="74"/>
                  </a:lnTo>
                  <a:lnTo>
                    <a:pt x="153" y="74"/>
                  </a:lnTo>
                  <a:lnTo>
                    <a:pt x="160" y="74"/>
                  </a:lnTo>
                  <a:lnTo>
                    <a:pt x="164" y="74"/>
                  </a:lnTo>
                  <a:lnTo>
                    <a:pt x="171" y="74"/>
                  </a:lnTo>
                  <a:lnTo>
                    <a:pt x="174" y="74"/>
                  </a:lnTo>
                  <a:lnTo>
                    <a:pt x="181" y="74"/>
                  </a:lnTo>
                  <a:lnTo>
                    <a:pt x="188" y="74"/>
                  </a:lnTo>
                  <a:lnTo>
                    <a:pt x="192" y="74"/>
                  </a:lnTo>
                  <a:lnTo>
                    <a:pt x="199" y="74"/>
                  </a:lnTo>
                  <a:lnTo>
                    <a:pt x="206" y="74"/>
                  </a:lnTo>
                  <a:lnTo>
                    <a:pt x="210" y="74"/>
                  </a:lnTo>
                  <a:lnTo>
                    <a:pt x="217" y="74"/>
                  </a:lnTo>
                  <a:lnTo>
                    <a:pt x="224" y="74"/>
                  </a:lnTo>
                  <a:lnTo>
                    <a:pt x="227" y="74"/>
                  </a:lnTo>
                  <a:lnTo>
                    <a:pt x="235" y="57"/>
                  </a:lnTo>
                  <a:lnTo>
                    <a:pt x="238" y="57"/>
                  </a:lnTo>
                  <a:lnTo>
                    <a:pt x="245" y="57"/>
                  </a:lnTo>
                  <a:lnTo>
                    <a:pt x="252" y="57"/>
                  </a:lnTo>
                  <a:lnTo>
                    <a:pt x="256" y="57"/>
                  </a:lnTo>
                  <a:lnTo>
                    <a:pt x="263" y="57"/>
                  </a:lnTo>
                  <a:lnTo>
                    <a:pt x="270" y="57"/>
                  </a:lnTo>
                  <a:lnTo>
                    <a:pt x="274" y="57"/>
                  </a:lnTo>
                  <a:lnTo>
                    <a:pt x="281" y="57"/>
                  </a:lnTo>
                  <a:lnTo>
                    <a:pt x="288" y="39"/>
                  </a:lnTo>
                  <a:lnTo>
                    <a:pt x="291" y="39"/>
                  </a:lnTo>
                  <a:lnTo>
                    <a:pt x="298" y="39"/>
                  </a:lnTo>
                  <a:lnTo>
                    <a:pt x="302" y="18"/>
                  </a:lnTo>
                  <a:lnTo>
                    <a:pt x="309" y="18"/>
                  </a:lnTo>
                  <a:lnTo>
                    <a:pt x="316" y="18"/>
                  </a:lnTo>
                  <a:lnTo>
                    <a:pt x="320" y="18"/>
                  </a:lnTo>
                  <a:lnTo>
                    <a:pt x="327" y="18"/>
                  </a:lnTo>
                  <a:lnTo>
                    <a:pt x="334" y="18"/>
                  </a:lnTo>
                  <a:lnTo>
                    <a:pt x="337" y="18"/>
                  </a:lnTo>
                  <a:lnTo>
                    <a:pt x="344" y="18"/>
                  </a:lnTo>
                  <a:lnTo>
                    <a:pt x="348" y="18"/>
                  </a:lnTo>
                  <a:lnTo>
                    <a:pt x="355" y="18"/>
                  </a:lnTo>
                  <a:lnTo>
                    <a:pt x="362" y="18"/>
                  </a:lnTo>
                  <a:lnTo>
                    <a:pt x="366" y="18"/>
                  </a:lnTo>
                  <a:lnTo>
                    <a:pt x="373" y="18"/>
                  </a:lnTo>
                  <a:lnTo>
                    <a:pt x="380" y="18"/>
                  </a:lnTo>
                  <a:lnTo>
                    <a:pt x="383" y="18"/>
                  </a:lnTo>
                  <a:lnTo>
                    <a:pt x="391" y="18"/>
                  </a:lnTo>
                  <a:lnTo>
                    <a:pt x="398" y="18"/>
                  </a:lnTo>
                  <a:lnTo>
                    <a:pt x="401" y="18"/>
                  </a:lnTo>
                  <a:lnTo>
                    <a:pt x="408" y="18"/>
                  </a:lnTo>
                  <a:lnTo>
                    <a:pt x="412" y="18"/>
                  </a:lnTo>
                  <a:lnTo>
                    <a:pt x="419" y="18"/>
                  </a:lnTo>
                  <a:lnTo>
                    <a:pt x="426" y="18"/>
                  </a:lnTo>
                  <a:lnTo>
                    <a:pt x="430" y="18"/>
                  </a:lnTo>
                  <a:lnTo>
                    <a:pt x="437" y="18"/>
                  </a:lnTo>
                  <a:lnTo>
                    <a:pt x="444" y="18"/>
                  </a:lnTo>
                  <a:lnTo>
                    <a:pt x="447" y="18"/>
                  </a:lnTo>
                  <a:lnTo>
                    <a:pt x="454" y="18"/>
                  </a:lnTo>
                  <a:lnTo>
                    <a:pt x="458" y="18"/>
                  </a:lnTo>
                  <a:lnTo>
                    <a:pt x="465" y="18"/>
                  </a:lnTo>
                  <a:lnTo>
                    <a:pt x="472" y="18"/>
                  </a:lnTo>
                  <a:lnTo>
                    <a:pt x="476" y="18"/>
                  </a:lnTo>
                  <a:lnTo>
                    <a:pt x="483" y="18"/>
                  </a:lnTo>
                  <a:lnTo>
                    <a:pt x="490" y="18"/>
                  </a:lnTo>
                  <a:lnTo>
                    <a:pt x="493" y="18"/>
                  </a:lnTo>
                  <a:lnTo>
                    <a:pt x="501" y="18"/>
                  </a:lnTo>
                  <a:lnTo>
                    <a:pt x="508" y="18"/>
                  </a:lnTo>
                  <a:lnTo>
                    <a:pt x="511" y="18"/>
                  </a:lnTo>
                  <a:lnTo>
                    <a:pt x="518" y="18"/>
                  </a:lnTo>
                  <a:lnTo>
                    <a:pt x="522" y="18"/>
                  </a:lnTo>
                  <a:lnTo>
                    <a:pt x="529" y="18"/>
                  </a:lnTo>
                  <a:lnTo>
                    <a:pt x="536" y="18"/>
                  </a:lnTo>
                  <a:lnTo>
                    <a:pt x="540" y="18"/>
                  </a:lnTo>
                  <a:lnTo>
                    <a:pt x="547" y="18"/>
                  </a:lnTo>
                  <a:lnTo>
                    <a:pt x="554" y="18"/>
                  </a:lnTo>
                  <a:lnTo>
                    <a:pt x="557" y="18"/>
                  </a:lnTo>
                  <a:lnTo>
                    <a:pt x="564" y="18"/>
                  </a:lnTo>
                  <a:lnTo>
                    <a:pt x="571" y="18"/>
                  </a:lnTo>
                  <a:lnTo>
                    <a:pt x="575" y="18"/>
                  </a:lnTo>
                  <a:lnTo>
                    <a:pt x="582" y="18"/>
                  </a:lnTo>
                  <a:lnTo>
                    <a:pt x="586" y="18"/>
                  </a:lnTo>
                  <a:lnTo>
                    <a:pt x="593" y="18"/>
                  </a:lnTo>
                  <a:lnTo>
                    <a:pt x="600" y="18"/>
                  </a:lnTo>
                  <a:lnTo>
                    <a:pt x="603" y="18"/>
                  </a:lnTo>
                  <a:lnTo>
                    <a:pt x="610" y="18"/>
                  </a:lnTo>
                  <a:lnTo>
                    <a:pt x="618" y="18"/>
                  </a:lnTo>
                  <a:lnTo>
                    <a:pt x="621" y="0"/>
                  </a:lnTo>
                  <a:lnTo>
                    <a:pt x="628" y="0"/>
                  </a:lnTo>
                  <a:lnTo>
                    <a:pt x="632" y="0"/>
                  </a:lnTo>
                  <a:lnTo>
                    <a:pt x="639" y="0"/>
                  </a:lnTo>
                  <a:lnTo>
                    <a:pt x="646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4" y="0"/>
                  </a:lnTo>
                  <a:lnTo>
                    <a:pt x="667" y="0"/>
                  </a:lnTo>
                  <a:lnTo>
                    <a:pt x="674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92" y="0"/>
                  </a:lnTo>
                  <a:lnTo>
                    <a:pt x="696" y="0"/>
                  </a:lnTo>
                  <a:lnTo>
                    <a:pt x="703" y="0"/>
                  </a:lnTo>
                  <a:lnTo>
                    <a:pt x="710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8" y="0"/>
                  </a:lnTo>
                  <a:lnTo>
                    <a:pt x="731" y="0"/>
                  </a:lnTo>
                  <a:lnTo>
                    <a:pt x="73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1" name="Freeform 117"/>
            <p:cNvSpPr>
              <a:spLocks/>
            </p:cNvSpPr>
            <p:nvPr/>
          </p:nvSpPr>
          <p:spPr bwMode="auto">
            <a:xfrm>
              <a:off x="3586163" y="3903663"/>
              <a:ext cx="461963" cy="0"/>
            </a:xfrm>
            <a:custGeom>
              <a:avLst/>
              <a:gdLst>
                <a:gd name="T0" fmla="*/ 0 w 291"/>
                <a:gd name="T1" fmla="*/ 4 w 291"/>
                <a:gd name="T2" fmla="*/ 11 w 291"/>
                <a:gd name="T3" fmla="*/ 18 w 291"/>
                <a:gd name="T4" fmla="*/ 21 w 291"/>
                <a:gd name="T5" fmla="*/ 29 w 291"/>
                <a:gd name="T6" fmla="*/ 36 w 291"/>
                <a:gd name="T7" fmla="*/ 39 w 291"/>
                <a:gd name="T8" fmla="*/ 46 w 291"/>
                <a:gd name="T9" fmla="*/ 53 w 291"/>
                <a:gd name="T10" fmla="*/ 57 w 291"/>
                <a:gd name="T11" fmla="*/ 64 w 291"/>
                <a:gd name="T12" fmla="*/ 68 w 291"/>
                <a:gd name="T13" fmla="*/ 75 w 291"/>
                <a:gd name="T14" fmla="*/ 82 w 291"/>
                <a:gd name="T15" fmla="*/ 85 w 291"/>
                <a:gd name="T16" fmla="*/ 92 w 291"/>
                <a:gd name="T17" fmla="*/ 99 w 291"/>
                <a:gd name="T18" fmla="*/ 103 w 291"/>
                <a:gd name="T19" fmla="*/ 110 w 291"/>
                <a:gd name="T20" fmla="*/ 117 w 291"/>
                <a:gd name="T21" fmla="*/ 121 w 291"/>
                <a:gd name="T22" fmla="*/ 128 w 291"/>
                <a:gd name="T23" fmla="*/ 131 w 291"/>
                <a:gd name="T24" fmla="*/ 138 w 291"/>
                <a:gd name="T25" fmla="*/ 146 w 291"/>
                <a:gd name="T26" fmla="*/ 149 w 291"/>
                <a:gd name="T27" fmla="*/ 156 w 291"/>
                <a:gd name="T28" fmla="*/ 163 w 291"/>
                <a:gd name="T29" fmla="*/ 167 w 291"/>
                <a:gd name="T30" fmla="*/ 174 w 291"/>
                <a:gd name="T31" fmla="*/ 178 w 291"/>
                <a:gd name="T32" fmla="*/ 185 w 291"/>
                <a:gd name="T33" fmla="*/ 192 w 291"/>
                <a:gd name="T34" fmla="*/ 195 w 291"/>
                <a:gd name="T35" fmla="*/ 202 w 291"/>
                <a:gd name="T36" fmla="*/ 209 w 291"/>
                <a:gd name="T37" fmla="*/ 213 w 291"/>
                <a:gd name="T38" fmla="*/ 220 w 291"/>
                <a:gd name="T39" fmla="*/ 227 w 291"/>
                <a:gd name="T40" fmla="*/ 231 w 291"/>
                <a:gd name="T41" fmla="*/ 238 w 291"/>
                <a:gd name="T42" fmla="*/ 241 w 291"/>
                <a:gd name="T43" fmla="*/ 248 w 291"/>
                <a:gd name="T44" fmla="*/ 256 w 291"/>
                <a:gd name="T45" fmla="*/ 259 w 291"/>
                <a:gd name="T46" fmla="*/ 266 w 291"/>
                <a:gd name="T47" fmla="*/ 273 w 291"/>
                <a:gd name="T48" fmla="*/ 277 w 291"/>
                <a:gd name="T49" fmla="*/ 284 w 291"/>
                <a:gd name="T50" fmla="*/ 291 w 29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</a:cxnLst>
              <a:rect l="0" t="0" r="r" b="b"/>
              <a:pathLst>
                <a:path w="291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110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49" y="0"/>
                  </a:lnTo>
                  <a:lnTo>
                    <a:pt x="156" y="0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20" y="0"/>
                  </a:lnTo>
                  <a:lnTo>
                    <a:pt x="227" y="0"/>
                  </a:lnTo>
                  <a:lnTo>
                    <a:pt x="231" y="0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6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4" y="0"/>
                  </a:lnTo>
                  <a:lnTo>
                    <a:pt x="291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2" name="Rectangle 118"/>
            <p:cNvSpPr>
              <a:spLocks noChangeArrowheads="1"/>
            </p:cNvSpPr>
            <p:nvPr/>
          </p:nvSpPr>
          <p:spPr bwMode="auto">
            <a:xfrm>
              <a:off x="2381250" y="5862638"/>
              <a:ext cx="55463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Iteration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119"/>
            <p:cNvSpPr>
              <a:spLocks noChangeArrowheads="1"/>
            </p:cNvSpPr>
            <p:nvPr/>
          </p:nvSpPr>
          <p:spPr bwMode="auto">
            <a:xfrm rot="16200000">
              <a:off x="-153482" y="4435218"/>
              <a:ext cx="202940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Helvetica" charset="0"/>
                  <a:cs typeface="Arial" pitchFamily="34" charset="0"/>
                </a:rPr>
                <a:t>Relative Recovered Rows [%]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4365308" y="3414359"/>
            <a:ext cx="4008369" cy="2246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 in the previous example, even though we have not identified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 completely (~80% this time), we got an alternative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/>
              </a:rPr>
              <a:t>feasible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analysis dictionary with the same number of zeros per example, and a residual error within the noise level. 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63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26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Results (3)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 Box 244"/>
          <p:cNvSpPr txBox="1">
            <a:spLocks noChangeArrowheads="1"/>
          </p:cNvSpPr>
          <p:nvPr/>
        </p:nvSpPr>
        <p:spPr bwMode="auto">
          <a:xfrm>
            <a:off x="114300" y="1180568"/>
            <a:ext cx="639535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Experiment #3: Piece-Wise Constant Image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take 10,000 patches (+noise </a:t>
            </a:r>
            <a:r>
              <a:rPr lang="el-GR" sz="1800" dirty="0" smtClean="0">
                <a:solidFill>
                  <a:schemeClr val="bg1"/>
                </a:solidFill>
                <a:latin typeface="Times New Roman"/>
                <a:cs typeface="Times New Roman"/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latin typeface="Times New Roman"/>
                <a:cs typeface="Times New Roman"/>
                <a:sym typeface="Symbol" pitchFamily="18" charset="2"/>
              </a:rPr>
              <a:t>=5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to train on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Here is what we got:</a:t>
            </a:r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342" y="2876047"/>
            <a:ext cx="2220687" cy="221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2373" y="1304051"/>
            <a:ext cx="1164891" cy="229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7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9225" y="1992083"/>
            <a:ext cx="3776802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7696193" y="1328057"/>
            <a:ext cx="9361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Initial 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sym typeface="Symbol"/>
              </a:rPr>
              <a:t>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1301" y="4876858"/>
            <a:ext cx="243839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Trained                           (100 iterations)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sym typeface="Symbol"/>
              </a:rPr>
              <a:t>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3144" y="5072743"/>
            <a:ext cx="15348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Original Image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1172" y="5693230"/>
            <a:ext cx="3385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Patches used for training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0912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23102" y="2931624"/>
            <a:ext cx="1165725" cy="22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463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8091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425 -0.0796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3" grpId="0"/>
      <p:bldP spid="24" grpId="0"/>
      <p:bldP spid="25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27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Analysis Dictionary Learning – Results (4)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6" name="Text Box 244"/>
          <p:cNvSpPr txBox="1">
            <a:spLocks noChangeArrowheads="1"/>
          </p:cNvSpPr>
          <p:nvPr/>
        </p:nvSpPr>
        <p:spPr bwMode="auto">
          <a:xfrm>
            <a:off x="114300" y="1180568"/>
            <a:ext cx="639535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Experiment #3: The Image “House”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We take 10,000 patches (+noise </a:t>
            </a:r>
            <a:r>
              <a:rPr lang="el-GR" sz="1800" dirty="0" smtClean="0">
                <a:solidFill>
                  <a:schemeClr val="bg1"/>
                </a:solidFill>
                <a:latin typeface="Times New Roman"/>
                <a:cs typeface="Times New Roman"/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latin typeface="Times New Roman"/>
                <a:cs typeface="Times New Roman"/>
                <a:sym typeface="Symbol" pitchFamily="18" charset="2"/>
              </a:rPr>
              <a:t>=10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 to train on</a:t>
            </a:r>
          </a:p>
          <a:p>
            <a:pPr marL="285750"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Here is what we got: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193" y="1328057"/>
            <a:ext cx="9361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Initial 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sym typeface="Symbol"/>
              </a:rPr>
              <a:t>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1301" y="4876858"/>
            <a:ext cx="243839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Trained                           (100 iterations)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sym typeface="Symbol"/>
              </a:rPr>
              <a:t>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3144" y="5072743"/>
            <a:ext cx="15348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Original Image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1172" y="5693230"/>
            <a:ext cx="3385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</a:rPr>
              <a:t>Patches used for training</a:t>
            </a:r>
            <a:endParaRPr lang="he-IL" sz="1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282" y="2871785"/>
            <a:ext cx="2215126" cy="221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5822" y="1965101"/>
            <a:ext cx="3781918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6528" y="1300384"/>
            <a:ext cx="1164090" cy="22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147" y="2889704"/>
            <a:ext cx="1164096" cy="22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463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2084 -0.0518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-2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3" grpId="0"/>
      <p:bldP spid="24" grpId="0"/>
      <p:bldP spid="25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7E7960-C515-45AB-957D-CA27634486EE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28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IV </a:t>
            </a: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We Are Done                                 </a:t>
            </a:r>
            <a:r>
              <a:rPr lang="en-US" sz="48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Summary and                </a:t>
            </a:r>
            <a:r>
              <a:rPr lang="en-US" sz="4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Conclusions</a:t>
            </a:r>
            <a:endParaRPr lang="en-US" sz="48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30C940-8446-4B46-B205-41ADE22EAEC8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29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5" name="Freeform 109"/>
          <p:cNvSpPr>
            <a:spLocks/>
          </p:cNvSpPr>
          <p:nvPr/>
        </p:nvSpPr>
        <p:spPr bwMode="auto">
          <a:xfrm>
            <a:off x="3629818" y="1222742"/>
            <a:ext cx="2164557" cy="1631216"/>
          </a:xfrm>
          <a:custGeom>
            <a:avLst/>
            <a:gdLst>
              <a:gd name="T0" fmla="*/ 2147483647 w 1249"/>
              <a:gd name="T1" fmla="*/ 2147483647 h 1140"/>
              <a:gd name="T2" fmla="*/ 2147483647 w 1249"/>
              <a:gd name="T3" fmla="*/ 2147483647 h 1140"/>
              <a:gd name="T4" fmla="*/ 2147483647 w 1249"/>
              <a:gd name="T5" fmla="*/ 2147483647 h 1140"/>
              <a:gd name="T6" fmla="*/ 2147483647 w 1249"/>
              <a:gd name="T7" fmla="*/ 2147483647 h 1140"/>
              <a:gd name="T8" fmla="*/ 2147483647 w 1249"/>
              <a:gd name="T9" fmla="*/ 2147483647 h 1140"/>
              <a:gd name="T10" fmla="*/ 2147483647 w 1249"/>
              <a:gd name="T11" fmla="*/ 2147483647 h 1140"/>
              <a:gd name="T12" fmla="*/ 2147483647 w 1249"/>
              <a:gd name="T13" fmla="*/ 2147483647 h 1140"/>
              <a:gd name="T14" fmla="*/ 2147483647 w 1249"/>
              <a:gd name="T15" fmla="*/ 2147483647 h 1140"/>
              <a:gd name="T16" fmla="*/ 2147483647 w 1249"/>
              <a:gd name="T17" fmla="*/ 2147483647 h 11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9"/>
              <a:gd name="T28" fmla="*/ 0 h 1140"/>
              <a:gd name="T29" fmla="*/ 1249 w 1249"/>
              <a:gd name="T30" fmla="*/ 1140 h 11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9" h="1140">
                <a:moveTo>
                  <a:pt x="100" y="48"/>
                </a:moveTo>
                <a:cubicBezTo>
                  <a:pt x="194" y="0"/>
                  <a:pt x="745" y="319"/>
                  <a:pt x="891" y="333"/>
                </a:cubicBezTo>
                <a:cubicBezTo>
                  <a:pt x="1037" y="347"/>
                  <a:pt x="922" y="95"/>
                  <a:pt x="976" y="133"/>
                </a:cubicBezTo>
                <a:cubicBezTo>
                  <a:pt x="1030" y="171"/>
                  <a:pt x="1249" y="396"/>
                  <a:pt x="1217" y="558"/>
                </a:cubicBezTo>
                <a:cubicBezTo>
                  <a:pt x="1185" y="720"/>
                  <a:pt x="834" y="1068"/>
                  <a:pt x="786" y="1104"/>
                </a:cubicBezTo>
                <a:cubicBezTo>
                  <a:pt x="738" y="1140"/>
                  <a:pt x="1040" y="774"/>
                  <a:pt x="926" y="774"/>
                </a:cubicBezTo>
                <a:cubicBezTo>
                  <a:pt x="812" y="774"/>
                  <a:pt x="200" y="1130"/>
                  <a:pt x="100" y="1104"/>
                </a:cubicBezTo>
                <a:cubicBezTo>
                  <a:pt x="0" y="1078"/>
                  <a:pt x="323" y="793"/>
                  <a:pt x="325" y="619"/>
                </a:cubicBezTo>
                <a:cubicBezTo>
                  <a:pt x="327" y="445"/>
                  <a:pt x="6" y="96"/>
                  <a:pt x="100" y="4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Today We Have Seen that …</a:t>
            </a:r>
          </a:p>
        </p:txBody>
      </p:sp>
      <p:sp>
        <p:nvSpPr>
          <p:cNvPr id="418895" name="Text Box 79"/>
          <p:cNvSpPr txBox="1">
            <a:spLocks noChangeArrowheads="1"/>
          </p:cNvSpPr>
          <p:nvPr/>
        </p:nvSpPr>
        <p:spPr bwMode="auto">
          <a:xfrm>
            <a:off x="5888038" y="1377950"/>
            <a:ext cx="2897187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Yes, the analysis model is a very appealing (and different) alternative, worth looking at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898" name="Text Box 82"/>
          <p:cNvSpPr txBox="1">
            <a:spLocks noChangeArrowheads="1"/>
          </p:cNvSpPr>
          <p:nvPr/>
        </p:nvSpPr>
        <p:spPr bwMode="auto">
          <a:xfrm>
            <a:off x="4075907" y="1672849"/>
            <a:ext cx="1535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 there any other way?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5" name="Text Box 78"/>
          <p:cNvSpPr txBox="1">
            <a:spLocks noChangeArrowheads="1"/>
          </p:cNvSpPr>
          <p:nvPr/>
        </p:nvSpPr>
        <p:spPr bwMode="auto">
          <a:xfrm>
            <a:off x="1217092" y="1222742"/>
            <a:ext cx="2481263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Sparsity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Redundancy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are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practiced mostly in the context of the synthesis model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6" name="Line 108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8" name="Freeform 112"/>
          <p:cNvSpPr>
            <a:spLocks/>
          </p:cNvSpPr>
          <p:nvPr/>
        </p:nvSpPr>
        <p:spPr bwMode="auto">
          <a:xfrm>
            <a:off x="7101170" y="2756599"/>
            <a:ext cx="1691265" cy="1788414"/>
          </a:xfrm>
          <a:custGeom>
            <a:avLst/>
            <a:gdLst>
              <a:gd name="T0" fmla="*/ 2147483647 w 1230"/>
              <a:gd name="T1" fmla="*/ 2147483647 h 1200"/>
              <a:gd name="T2" fmla="*/ 2147483647 w 1230"/>
              <a:gd name="T3" fmla="*/ 2147483647 h 1200"/>
              <a:gd name="T4" fmla="*/ 2147483647 w 1230"/>
              <a:gd name="T5" fmla="*/ 2147483647 h 1200"/>
              <a:gd name="T6" fmla="*/ 2147483647 w 1230"/>
              <a:gd name="T7" fmla="*/ 2147483647 h 1200"/>
              <a:gd name="T8" fmla="*/ 2147483647 w 1230"/>
              <a:gd name="T9" fmla="*/ 2147483647 h 1200"/>
              <a:gd name="T10" fmla="*/ 2147483647 w 1230"/>
              <a:gd name="T11" fmla="*/ 2147483647 h 1200"/>
              <a:gd name="T12" fmla="*/ 2147483647 w 1230"/>
              <a:gd name="T13" fmla="*/ 2147483647 h 1200"/>
              <a:gd name="T14" fmla="*/ 2147483647 w 1230"/>
              <a:gd name="T15" fmla="*/ 2147483647 h 1200"/>
              <a:gd name="T16" fmla="*/ 2147483647 w 1230"/>
              <a:gd name="T17" fmla="*/ 2147483647 h 1200"/>
              <a:gd name="T18" fmla="*/ 2147483647 w 1230"/>
              <a:gd name="T19" fmla="*/ 2147483647 h 1200"/>
              <a:gd name="T20" fmla="*/ 2147483647 w 1230"/>
              <a:gd name="T21" fmla="*/ 2147483647 h 1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30"/>
              <a:gd name="T34" fmla="*/ 0 h 1200"/>
              <a:gd name="T35" fmla="*/ 1230 w 1230"/>
              <a:gd name="T36" fmla="*/ 1200 h 1200"/>
              <a:gd name="connsiteX0" fmla="*/ 3063 w 9691"/>
              <a:gd name="connsiteY0" fmla="*/ 638 h 9388"/>
              <a:gd name="connsiteX1" fmla="*/ 4220 w 9691"/>
              <a:gd name="connsiteY1" fmla="*/ 5160 h 9388"/>
              <a:gd name="connsiteX2" fmla="*/ 2917 w 9691"/>
              <a:gd name="connsiteY2" fmla="*/ 6255 h 9388"/>
              <a:gd name="connsiteX3" fmla="*/ 2990 w 9691"/>
              <a:gd name="connsiteY3" fmla="*/ 4946 h 9388"/>
              <a:gd name="connsiteX4" fmla="*/ 6 w 9691"/>
              <a:gd name="connsiteY4" fmla="*/ 7271 h 9388"/>
              <a:gd name="connsiteX5" fmla="*/ 3844 w 9691"/>
              <a:gd name="connsiteY5" fmla="*/ 9388 h 9388"/>
              <a:gd name="connsiteX6" fmla="*/ 3275 w 9691"/>
              <a:gd name="connsiteY6" fmla="*/ 7930 h 9388"/>
              <a:gd name="connsiteX7" fmla="*/ 8738 w 9691"/>
              <a:gd name="connsiteY7" fmla="*/ 6988 h 9388"/>
              <a:gd name="connsiteX8" fmla="*/ 9486 w 9691"/>
              <a:gd name="connsiteY8" fmla="*/ 105 h 9388"/>
              <a:gd name="connsiteX9" fmla="*/ 6461 w 9691"/>
              <a:gd name="connsiteY9" fmla="*/ 2680 h 9388"/>
              <a:gd name="connsiteX10" fmla="*/ 3063 w 9691"/>
              <a:gd name="connsiteY10" fmla="*/ 638 h 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91" h="9388">
                <a:moveTo>
                  <a:pt x="3063" y="638"/>
                </a:moveTo>
                <a:cubicBezTo>
                  <a:pt x="2762" y="1038"/>
                  <a:pt x="4244" y="4227"/>
                  <a:pt x="4220" y="5160"/>
                </a:cubicBezTo>
                <a:cubicBezTo>
                  <a:pt x="4195" y="6094"/>
                  <a:pt x="3122" y="6291"/>
                  <a:pt x="2917" y="6255"/>
                </a:cubicBezTo>
                <a:cubicBezTo>
                  <a:pt x="2712" y="6219"/>
                  <a:pt x="3478" y="4780"/>
                  <a:pt x="2990" y="4946"/>
                </a:cubicBezTo>
                <a:cubicBezTo>
                  <a:pt x="2502" y="5113"/>
                  <a:pt x="-132" y="6530"/>
                  <a:pt x="6" y="7271"/>
                </a:cubicBezTo>
                <a:cubicBezTo>
                  <a:pt x="144" y="8013"/>
                  <a:pt x="3299" y="9280"/>
                  <a:pt x="3844" y="9388"/>
                </a:cubicBezTo>
                <a:cubicBezTo>
                  <a:pt x="4209" y="9238"/>
                  <a:pt x="2461" y="8330"/>
                  <a:pt x="3275" y="7930"/>
                </a:cubicBezTo>
                <a:cubicBezTo>
                  <a:pt x="4088" y="7530"/>
                  <a:pt x="7705" y="8288"/>
                  <a:pt x="8738" y="6988"/>
                </a:cubicBezTo>
                <a:cubicBezTo>
                  <a:pt x="9770" y="5688"/>
                  <a:pt x="9868" y="821"/>
                  <a:pt x="9486" y="105"/>
                </a:cubicBezTo>
                <a:cubicBezTo>
                  <a:pt x="9104" y="-612"/>
                  <a:pt x="7535" y="2605"/>
                  <a:pt x="6461" y="2680"/>
                </a:cubicBezTo>
                <a:cubicBezTo>
                  <a:pt x="5388" y="2763"/>
                  <a:pt x="3364" y="246"/>
                  <a:pt x="3063" y="63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29" name="Text Box 113"/>
          <p:cNvSpPr txBox="1">
            <a:spLocks noChangeArrowheads="1"/>
          </p:cNvSpPr>
          <p:nvPr/>
        </p:nvSpPr>
        <p:spPr bwMode="auto">
          <a:xfrm>
            <a:off x="7464957" y="3215747"/>
            <a:ext cx="1535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So, what             to do?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30" name="Text Box 114"/>
          <p:cNvSpPr txBox="1">
            <a:spLocks noChangeArrowheads="1"/>
          </p:cNvSpPr>
          <p:nvPr/>
        </p:nvSpPr>
        <p:spPr bwMode="auto">
          <a:xfrm>
            <a:off x="4487600" y="3159125"/>
            <a:ext cx="2599010" cy="22467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past few years there is a growing interest in better defining this model, suggesting pursuit methods, analyzing them, etc. 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31" name="Text Box 115"/>
          <p:cNvSpPr txBox="1">
            <a:spLocks noChangeArrowheads="1"/>
          </p:cNvSpPr>
          <p:nvPr/>
        </p:nvSpPr>
        <p:spPr bwMode="auto">
          <a:xfrm>
            <a:off x="14288" y="5345113"/>
            <a:ext cx="9036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More on these (including the slides and the relevant papers) can be found in </a:t>
            </a:r>
            <a:r>
              <a:rPr lang="en-US" sz="2000" dirty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http://www.cs.technion.ac.il/~elad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18932" name="Freeform 116"/>
          <p:cNvSpPr>
            <a:spLocks/>
          </p:cNvSpPr>
          <p:nvPr/>
        </p:nvSpPr>
        <p:spPr bwMode="auto">
          <a:xfrm flipH="1">
            <a:off x="2573867" y="3215747"/>
            <a:ext cx="1998132" cy="2129366"/>
          </a:xfrm>
          <a:custGeom>
            <a:avLst/>
            <a:gdLst>
              <a:gd name="T0" fmla="*/ 2147483647 w 1249"/>
              <a:gd name="T1" fmla="*/ 2147483647 h 1140"/>
              <a:gd name="T2" fmla="*/ 2147483647 w 1249"/>
              <a:gd name="T3" fmla="*/ 2147483647 h 1140"/>
              <a:gd name="T4" fmla="*/ 2147483647 w 1249"/>
              <a:gd name="T5" fmla="*/ 2147483647 h 1140"/>
              <a:gd name="T6" fmla="*/ 2147483647 w 1249"/>
              <a:gd name="T7" fmla="*/ 2147483647 h 1140"/>
              <a:gd name="T8" fmla="*/ 2147483647 w 1249"/>
              <a:gd name="T9" fmla="*/ 2147483647 h 1140"/>
              <a:gd name="T10" fmla="*/ 2147483647 w 1249"/>
              <a:gd name="T11" fmla="*/ 2147483647 h 1140"/>
              <a:gd name="T12" fmla="*/ 2147483647 w 1249"/>
              <a:gd name="T13" fmla="*/ 2147483647 h 1140"/>
              <a:gd name="T14" fmla="*/ 2147483647 w 1249"/>
              <a:gd name="T15" fmla="*/ 2147483647 h 1140"/>
              <a:gd name="T16" fmla="*/ 2147483647 w 1249"/>
              <a:gd name="T17" fmla="*/ 2147483647 h 11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9"/>
              <a:gd name="T28" fmla="*/ 0 h 1140"/>
              <a:gd name="T29" fmla="*/ 1249 w 1249"/>
              <a:gd name="T30" fmla="*/ 1140 h 11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9" h="1140">
                <a:moveTo>
                  <a:pt x="100" y="48"/>
                </a:moveTo>
                <a:cubicBezTo>
                  <a:pt x="194" y="0"/>
                  <a:pt x="745" y="319"/>
                  <a:pt x="891" y="333"/>
                </a:cubicBezTo>
                <a:cubicBezTo>
                  <a:pt x="1037" y="347"/>
                  <a:pt x="922" y="95"/>
                  <a:pt x="976" y="133"/>
                </a:cubicBezTo>
                <a:cubicBezTo>
                  <a:pt x="1030" y="171"/>
                  <a:pt x="1249" y="396"/>
                  <a:pt x="1217" y="558"/>
                </a:cubicBezTo>
                <a:cubicBezTo>
                  <a:pt x="1185" y="720"/>
                  <a:pt x="834" y="1068"/>
                  <a:pt x="786" y="1104"/>
                </a:cubicBezTo>
                <a:cubicBezTo>
                  <a:pt x="738" y="1140"/>
                  <a:pt x="1040" y="774"/>
                  <a:pt x="926" y="774"/>
                </a:cubicBezTo>
                <a:cubicBezTo>
                  <a:pt x="812" y="774"/>
                  <a:pt x="200" y="1130"/>
                  <a:pt x="100" y="1104"/>
                </a:cubicBezTo>
                <a:cubicBezTo>
                  <a:pt x="0" y="1078"/>
                  <a:pt x="323" y="793"/>
                  <a:pt x="325" y="619"/>
                </a:cubicBezTo>
                <a:cubicBezTo>
                  <a:pt x="327" y="445"/>
                  <a:pt x="6" y="96"/>
                  <a:pt x="100" y="48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33" name="Text Box 117"/>
          <p:cNvSpPr txBox="1">
            <a:spLocks noChangeArrowheads="1"/>
          </p:cNvSpPr>
          <p:nvPr/>
        </p:nvSpPr>
        <p:spPr bwMode="auto">
          <a:xfrm>
            <a:off x="2757746" y="3775823"/>
            <a:ext cx="15351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What about Dictionary learning? 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934" name="Text Box 118"/>
          <p:cNvSpPr txBox="1">
            <a:spLocks noChangeArrowheads="1"/>
          </p:cNvSpPr>
          <p:nvPr/>
        </p:nvSpPr>
        <p:spPr bwMode="auto">
          <a:xfrm>
            <a:off x="175431" y="3159125"/>
            <a:ext cx="2398436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We propose new algorithms (e.g. K-SVD like) for this task. The next step is applications that will benefit from this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925" grpId="0" animBg="1"/>
      <p:bldP spid="418895" grpId="0" animBg="1"/>
      <p:bldP spid="418898" grpId="0"/>
      <p:bldP spid="418928" grpId="0" animBg="1"/>
      <p:bldP spid="418929" grpId="0"/>
      <p:bldP spid="418930" grpId="0" animBg="1"/>
      <p:bldP spid="418931" grpId="0"/>
      <p:bldP spid="418932" grpId="0" animBg="1"/>
      <p:bldP spid="418933" grpId="0"/>
      <p:bldP spid="4189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3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Synthesis Model – Basics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38" name="Group 132"/>
          <p:cNvGrpSpPr>
            <a:grpSpLocks/>
          </p:cNvGrpSpPr>
          <p:nvPr/>
        </p:nvGrpSpPr>
        <p:grpSpPr bwMode="auto">
          <a:xfrm>
            <a:off x="5194555" y="1155651"/>
            <a:ext cx="2347913" cy="2505075"/>
            <a:chOff x="128" y="950"/>
            <a:chExt cx="1479" cy="1578"/>
          </a:xfrm>
        </p:grpSpPr>
        <p:grpSp>
          <p:nvGrpSpPr>
            <p:cNvPr id="1094" name="Group 133"/>
            <p:cNvGrpSpPr>
              <a:grpSpLocks/>
            </p:cNvGrpSpPr>
            <p:nvPr/>
          </p:nvGrpSpPr>
          <p:grpSpPr bwMode="auto">
            <a:xfrm>
              <a:off x="415" y="950"/>
              <a:ext cx="1148" cy="194"/>
              <a:chOff x="1105" y="2473"/>
              <a:chExt cx="1501" cy="232"/>
            </a:xfrm>
          </p:grpSpPr>
          <p:sp>
            <p:nvSpPr>
              <p:cNvPr id="1142" name="Text Box 134"/>
              <p:cNvSpPr txBox="1">
                <a:spLocks noChangeArrowheads="1"/>
              </p:cNvSpPr>
              <p:nvPr/>
            </p:nvSpPr>
            <p:spPr bwMode="auto">
              <a:xfrm>
                <a:off x="1740" y="2473"/>
                <a:ext cx="301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dirty="0">
                    <a:solidFill>
                      <a:schemeClr val="bg1"/>
                    </a:solidFill>
                    <a:latin typeface="Tahoma" pitchFamily="34" charset="0"/>
                  </a:rPr>
                  <a:t>m</a:t>
                </a:r>
              </a:p>
            </p:txBody>
          </p:sp>
          <p:sp>
            <p:nvSpPr>
              <p:cNvPr id="1143" name="Line 135"/>
              <p:cNvSpPr>
                <a:spLocks noChangeShapeType="1"/>
              </p:cNvSpPr>
              <p:nvPr/>
            </p:nvSpPr>
            <p:spPr bwMode="auto">
              <a:xfrm>
                <a:off x="1105" y="2681"/>
                <a:ext cx="1501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5" name="Line 136"/>
            <p:cNvSpPr>
              <a:spLocks noChangeShapeType="1"/>
            </p:cNvSpPr>
            <p:nvPr/>
          </p:nvSpPr>
          <p:spPr bwMode="auto">
            <a:xfrm>
              <a:off x="283" y="1186"/>
              <a:ext cx="0" cy="70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Text Box 137"/>
            <p:cNvSpPr txBox="1">
              <a:spLocks noChangeArrowheads="1"/>
            </p:cNvSpPr>
            <p:nvPr/>
          </p:nvSpPr>
          <p:spPr bwMode="auto">
            <a:xfrm>
              <a:off x="128" y="1443"/>
              <a:ext cx="34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d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383" y="1184"/>
              <a:ext cx="1224" cy="715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aphicFrame>
          <p:nvGraphicFramePr>
            <p:cNvPr id="1030" name="Object 1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036547581"/>
                </p:ext>
              </p:extLst>
            </p:nvPr>
          </p:nvGraphicFramePr>
          <p:xfrm>
            <a:off x="819" y="2033"/>
            <a:ext cx="413" cy="495"/>
          </p:xfrm>
          <a:graphic>
            <a:graphicData uri="http://schemas.openxmlformats.org/presentationml/2006/ole">
              <p:oleObj spid="_x0000_s2010" name="Equation" r:id="rId4" imgW="241200" imgH="266400" progId="Equation.DSMT4">
                <p:embed/>
              </p:oleObj>
            </a:graphicData>
          </a:graphic>
        </p:graphicFrame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>
              <a:off x="415" y="1188"/>
              <a:ext cx="1148" cy="710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9" name="Text Box 183"/>
            <p:cNvSpPr txBox="1">
              <a:spLocks noChangeArrowheads="1"/>
            </p:cNvSpPr>
            <p:nvPr/>
          </p:nvSpPr>
          <p:spPr bwMode="auto">
            <a:xfrm>
              <a:off x="391" y="1891"/>
              <a:ext cx="11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Dictionary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39" name="Group 184"/>
          <p:cNvGrpSpPr>
            <a:grpSpLocks/>
          </p:cNvGrpSpPr>
          <p:nvPr/>
        </p:nvGrpSpPr>
        <p:grpSpPr bwMode="auto">
          <a:xfrm>
            <a:off x="7618669" y="1533476"/>
            <a:ext cx="660401" cy="2101850"/>
            <a:chOff x="1655" y="1188"/>
            <a:chExt cx="416" cy="1324"/>
          </a:xfrm>
        </p:grpSpPr>
        <p:sp>
          <p:nvSpPr>
            <p:cNvPr id="1060" name="AutoShape 185"/>
            <p:cNvSpPr>
              <a:spLocks noChangeArrowheads="1"/>
            </p:cNvSpPr>
            <p:nvPr/>
          </p:nvSpPr>
          <p:spPr bwMode="auto">
            <a:xfrm>
              <a:off x="1655" y="1191"/>
              <a:ext cx="132" cy="1193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61" name="Group 186"/>
            <p:cNvGrpSpPr>
              <a:grpSpLocks/>
            </p:cNvGrpSpPr>
            <p:nvPr/>
          </p:nvGrpSpPr>
          <p:grpSpPr bwMode="auto">
            <a:xfrm>
              <a:off x="1702" y="1188"/>
              <a:ext cx="43" cy="1198"/>
              <a:chOff x="2382" y="1541"/>
              <a:chExt cx="56" cy="1435"/>
            </a:xfrm>
          </p:grpSpPr>
          <p:sp>
            <p:nvSpPr>
              <p:cNvPr id="1062" name="Rectangle 187"/>
              <p:cNvSpPr>
                <a:spLocks noChangeArrowheads="1"/>
              </p:cNvSpPr>
              <p:nvPr/>
            </p:nvSpPr>
            <p:spPr bwMode="auto">
              <a:xfrm>
                <a:off x="2382" y="1541"/>
                <a:ext cx="55" cy="85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063" name="Group 188"/>
              <p:cNvGrpSpPr>
                <a:grpSpLocks/>
              </p:cNvGrpSpPr>
              <p:nvPr/>
            </p:nvGrpSpPr>
            <p:grpSpPr bwMode="auto">
              <a:xfrm>
                <a:off x="2383" y="1597"/>
                <a:ext cx="52" cy="740"/>
                <a:chOff x="3572" y="2543"/>
                <a:chExt cx="1496" cy="740"/>
              </a:xfrm>
            </p:grpSpPr>
            <p:sp>
              <p:nvSpPr>
                <p:cNvPr id="1079" name="Line 189"/>
                <p:cNvSpPr>
                  <a:spLocks noChangeShapeType="1"/>
                </p:cNvSpPr>
                <p:nvPr/>
              </p:nvSpPr>
              <p:spPr bwMode="auto">
                <a:xfrm>
                  <a:off x="3572" y="254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Line 190"/>
                <p:cNvSpPr>
                  <a:spLocks noChangeShapeType="1"/>
                </p:cNvSpPr>
                <p:nvPr/>
              </p:nvSpPr>
              <p:spPr bwMode="auto">
                <a:xfrm>
                  <a:off x="3574" y="259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Line 191"/>
                <p:cNvSpPr>
                  <a:spLocks noChangeShapeType="1"/>
                </p:cNvSpPr>
                <p:nvPr/>
              </p:nvSpPr>
              <p:spPr bwMode="auto">
                <a:xfrm>
                  <a:off x="3574" y="264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2" name="Line 192"/>
                <p:cNvSpPr>
                  <a:spLocks noChangeShapeType="1"/>
                </p:cNvSpPr>
                <p:nvPr/>
              </p:nvSpPr>
              <p:spPr bwMode="auto">
                <a:xfrm>
                  <a:off x="3572" y="270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" name="Line 193"/>
                <p:cNvSpPr>
                  <a:spLocks noChangeShapeType="1"/>
                </p:cNvSpPr>
                <p:nvPr/>
              </p:nvSpPr>
              <p:spPr bwMode="auto">
                <a:xfrm>
                  <a:off x="3574" y="275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4" name="Line 194"/>
                <p:cNvSpPr>
                  <a:spLocks noChangeShapeType="1"/>
                </p:cNvSpPr>
                <p:nvPr/>
              </p:nvSpPr>
              <p:spPr bwMode="auto">
                <a:xfrm>
                  <a:off x="3574" y="280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Line 195"/>
                <p:cNvSpPr>
                  <a:spLocks noChangeShapeType="1"/>
                </p:cNvSpPr>
                <p:nvPr/>
              </p:nvSpPr>
              <p:spPr bwMode="auto">
                <a:xfrm>
                  <a:off x="3572" y="286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6" name="Line 196"/>
                <p:cNvSpPr>
                  <a:spLocks noChangeShapeType="1"/>
                </p:cNvSpPr>
                <p:nvPr/>
              </p:nvSpPr>
              <p:spPr bwMode="auto">
                <a:xfrm>
                  <a:off x="3574" y="291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7" name="Line 197"/>
                <p:cNvSpPr>
                  <a:spLocks noChangeShapeType="1"/>
                </p:cNvSpPr>
                <p:nvPr/>
              </p:nvSpPr>
              <p:spPr bwMode="auto">
                <a:xfrm>
                  <a:off x="3574" y="296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8" name="Line 198"/>
                <p:cNvSpPr>
                  <a:spLocks noChangeShapeType="1"/>
                </p:cNvSpPr>
                <p:nvPr/>
              </p:nvSpPr>
              <p:spPr bwMode="auto">
                <a:xfrm>
                  <a:off x="3572" y="301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Line 199"/>
                <p:cNvSpPr>
                  <a:spLocks noChangeShapeType="1"/>
                </p:cNvSpPr>
                <p:nvPr/>
              </p:nvSpPr>
              <p:spPr bwMode="auto">
                <a:xfrm>
                  <a:off x="3574" y="3071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0" name="Line 200"/>
                <p:cNvSpPr>
                  <a:spLocks noChangeShapeType="1"/>
                </p:cNvSpPr>
                <p:nvPr/>
              </p:nvSpPr>
              <p:spPr bwMode="auto">
                <a:xfrm>
                  <a:off x="3574" y="3124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1" name="Line 201"/>
                <p:cNvSpPr>
                  <a:spLocks noChangeShapeType="1"/>
                </p:cNvSpPr>
                <p:nvPr/>
              </p:nvSpPr>
              <p:spPr bwMode="auto">
                <a:xfrm>
                  <a:off x="3572" y="3177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2" name="Line 202"/>
                <p:cNvSpPr>
                  <a:spLocks noChangeShapeType="1"/>
                </p:cNvSpPr>
                <p:nvPr/>
              </p:nvSpPr>
              <p:spPr bwMode="auto">
                <a:xfrm>
                  <a:off x="3574" y="323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3" name="Line 203"/>
                <p:cNvSpPr>
                  <a:spLocks noChangeShapeType="1"/>
                </p:cNvSpPr>
                <p:nvPr/>
              </p:nvSpPr>
              <p:spPr bwMode="auto">
                <a:xfrm>
                  <a:off x="3574" y="328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4" name="Rectangle 204"/>
              <p:cNvSpPr>
                <a:spLocks noChangeArrowheads="1"/>
              </p:cNvSpPr>
              <p:nvPr/>
            </p:nvSpPr>
            <p:spPr bwMode="auto">
              <a:xfrm>
                <a:off x="2383" y="2392"/>
                <a:ext cx="55" cy="58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grpSp>
            <p:nvGrpSpPr>
              <p:cNvPr id="1065" name="Group 205"/>
              <p:cNvGrpSpPr>
                <a:grpSpLocks/>
              </p:cNvGrpSpPr>
              <p:nvPr/>
            </p:nvGrpSpPr>
            <p:grpSpPr bwMode="auto">
              <a:xfrm>
                <a:off x="2386" y="2448"/>
                <a:ext cx="46" cy="475"/>
                <a:chOff x="2353" y="2448"/>
                <a:chExt cx="79" cy="475"/>
              </a:xfrm>
            </p:grpSpPr>
            <p:sp>
              <p:nvSpPr>
                <p:cNvPr id="1069" name="Line 206"/>
                <p:cNvSpPr>
                  <a:spLocks noChangeShapeType="1"/>
                </p:cNvSpPr>
                <p:nvPr/>
              </p:nvSpPr>
              <p:spPr bwMode="auto">
                <a:xfrm>
                  <a:off x="2353" y="244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Line 207"/>
                <p:cNvSpPr>
                  <a:spLocks noChangeShapeType="1"/>
                </p:cNvSpPr>
                <p:nvPr/>
              </p:nvSpPr>
              <p:spPr bwMode="auto">
                <a:xfrm>
                  <a:off x="2353" y="250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Line 208"/>
                <p:cNvSpPr>
                  <a:spLocks noChangeShapeType="1"/>
                </p:cNvSpPr>
                <p:nvPr/>
              </p:nvSpPr>
              <p:spPr bwMode="auto">
                <a:xfrm>
                  <a:off x="2353" y="255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Line 209"/>
                <p:cNvSpPr>
                  <a:spLocks noChangeShapeType="1"/>
                </p:cNvSpPr>
                <p:nvPr/>
              </p:nvSpPr>
              <p:spPr bwMode="auto">
                <a:xfrm>
                  <a:off x="2353" y="2606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Line 210"/>
                <p:cNvSpPr>
                  <a:spLocks noChangeShapeType="1"/>
                </p:cNvSpPr>
                <p:nvPr/>
              </p:nvSpPr>
              <p:spPr bwMode="auto">
                <a:xfrm>
                  <a:off x="2353" y="2659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Line 211"/>
                <p:cNvSpPr>
                  <a:spLocks noChangeShapeType="1"/>
                </p:cNvSpPr>
                <p:nvPr/>
              </p:nvSpPr>
              <p:spPr bwMode="auto">
                <a:xfrm>
                  <a:off x="2353" y="2712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Line 212"/>
                <p:cNvSpPr>
                  <a:spLocks noChangeShapeType="1"/>
                </p:cNvSpPr>
                <p:nvPr/>
              </p:nvSpPr>
              <p:spPr bwMode="auto">
                <a:xfrm>
                  <a:off x="2353" y="2765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Line 213"/>
                <p:cNvSpPr>
                  <a:spLocks noChangeShapeType="1"/>
                </p:cNvSpPr>
                <p:nvPr/>
              </p:nvSpPr>
              <p:spPr bwMode="auto">
                <a:xfrm>
                  <a:off x="2353" y="2818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Line 214"/>
                <p:cNvSpPr>
                  <a:spLocks noChangeShapeType="1"/>
                </p:cNvSpPr>
                <p:nvPr/>
              </p:nvSpPr>
              <p:spPr bwMode="auto">
                <a:xfrm>
                  <a:off x="2353" y="2870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Line 215"/>
                <p:cNvSpPr>
                  <a:spLocks noChangeShapeType="1"/>
                </p:cNvSpPr>
                <p:nvPr/>
              </p:nvSpPr>
              <p:spPr bwMode="auto">
                <a:xfrm>
                  <a:off x="2353" y="2923"/>
                  <a:ext cx="7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6" name="Rectangle 216"/>
              <p:cNvSpPr>
                <a:spLocks noChangeArrowheads="1"/>
              </p:cNvSpPr>
              <p:nvPr/>
            </p:nvSpPr>
            <p:spPr bwMode="auto">
              <a:xfrm>
                <a:off x="2388" y="1602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67" name="Rectangle 217"/>
              <p:cNvSpPr>
                <a:spLocks noChangeArrowheads="1"/>
              </p:cNvSpPr>
              <p:nvPr/>
            </p:nvSpPr>
            <p:spPr bwMode="auto">
              <a:xfrm>
                <a:off x="2388" y="2183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68" name="Rectangle 218"/>
              <p:cNvSpPr>
                <a:spLocks noChangeArrowheads="1"/>
              </p:cNvSpPr>
              <p:nvPr/>
            </p:nvSpPr>
            <p:spPr bwMode="auto">
              <a:xfrm>
                <a:off x="2389" y="2505"/>
                <a:ext cx="44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</p:grpSp>
        <p:graphicFrame>
          <p:nvGraphicFramePr>
            <p:cNvPr id="1029" name="Object 2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061905648"/>
                </p:ext>
              </p:extLst>
            </p:nvPr>
          </p:nvGraphicFramePr>
          <p:xfrm>
            <a:off x="1787" y="2010"/>
            <a:ext cx="284" cy="502"/>
          </p:xfrm>
          <a:graphic>
            <a:graphicData uri="http://schemas.openxmlformats.org/presentationml/2006/ole">
              <p:oleObj spid="_x0000_s2011" name="Equation" r:id="rId5" imgW="203040" imgH="330120" progId="Equation.DSMT4">
                <p:embed/>
              </p:oleObj>
            </a:graphicData>
          </a:graphic>
        </p:graphicFrame>
      </p:grpSp>
      <p:grpSp>
        <p:nvGrpSpPr>
          <p:cNvPr id="1040" name="Group 220"/>
          <p:cNvGrpSpPr>
            <a:grpSpLocks/>
          </p:cNvGrpSpPr>
          <p:nvPr/>
        </p:nvGrpSpPr>
        <p:grpSpPr bwMode="auto">
          <a:xfrm>
            <a:off x="8616664" y="1560464"/>
            <a:ext cx="279400" cy="1700213"/>
            <a:chOff x="2481" y="1205"/>
            <a:chExt cx="176" cy="1071"/>
          </a:xfrm>
        </p:grpSpPr>
        <p:sp>
          <p:nvSpPr>
            <p:cNvPr id="1041" name="AutoShape 221"/>
            <p:cNvSpPr>
              <a:spLocks noChangeArrowheads="1"/>
            </p:cNvSpPr>
            <p:nvPr/>
          </p:nvSpPr>
          <p:spPr bwMode="auto">
            <a:xfrm>
              <a:off x="2503" y="1208"/>
              <a:ext cx="132" cy="704"/>
            </a:xfrm>
            <a:prstGeom prst="bracketPair">
              <a:avLst>
                <a:gd name="adj" fmla="val 16778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042" name="Rectangle 222"/>
            <p:cNvSpPr>
              <a:spLocks noChangeArrowheads="1"/>
            </p:cNvSpPr>
            <p:nvPr/>
          </p:nvSpPr>
          <p:spPr bwMode="auto">
            <a:xfrm>
              <a:off x="2550" y="1205"/>
              <a:ext cx="42" cy="71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43" name="Group 223"/>
            <p:cNvGrpSpPr>
              <a:grpSpLocks/>
            </p:cNvGrpSpPr>
            <p:nvPr/>
          </p:nvGrpSpPr>
          <p:grpSpPr bwMode="auto">
            <a:xfrm>
              <a:off x="2554" y="1252"/>
              <a:ext cx="37" cy="618"/>
              <a:chOff x="3572" y="2543"/>
              <a:chExt cx="1496" cy="740"/>
            </a:xfrm>
          </p:grpSpPr>
          <p:sp>
            <p:nvSpPr>
              <p:cNvPr id="1045" name="Line 224"/>
              <p:cNvSpPr>
                <a:spLocks noChangeShapeType="1"/>
              </p:cNvSpPr>
              <p:nvPr/>
            </p:nvSpPr>
            <p:spPr bwMode="auto">
              <a:xfrm>
                <a:off x="3572" y="254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225"/>
              <p:cNvSpPr>
                <a:spLocks noChangeShapeType="1"/>
              </p:cNvSpPr>
              <p:nvPr/>
            </p:nvSpPr>
            <p:spPr bwMode="auto">
              <a:xfrm>
                <a:off x="3574" y="259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Line 226"/>
              <p:cNvSpPr>
                <a:spLocks noChangeShapeType="1"/>
              </p:cNvSpPr>
              <p:nvPr/>
            </p:nvSpPr>
            <p:spPr bwMode="auto">
              <a:xfrm>
                <a:off x="3574" y="264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227"/>
              <p:cNvSpPr>
                <a:spLocks noChangeShapeType="1"/>
              </p:cNvSpPr>
              <p:nvPr/>
            </p:nvSpPr>
            <p:spPr bwMode="auto">
              <a:xfrm>
                <a:off x="3572" y="270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228"/>
              <p:cNvSpPr>
                <a:spLocks noChangeShapeType="1"/>
              </p:cNvSpPr>
              <p:nvPr/>
            </p:nvSpPr>
            <p:spPr bwMode="auto">
              <a:xfrm>
                <a:off x="3574" y="275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229"/>
              <p:cNvSpPr>
                <a:spLocks noChangeShapeType="1"/>
              </p:cNvSpPr>
              <p:nvPr/>
            </p:nvSpPr>
            <p:spPr bwMode="auto">
              <a:xfrm>
                <a:off x="3574" y="280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230"/>
              <p:cNvSpPr>
                <a:spLocks noChangeShapeType="1"/>
              </p:cNvSpPr>
              <p:nvPr/>
            </p:nvSpPr>
            <p:spPr bwMode="auto">
              <a:xfrm>
                <a:off x="3572" y="286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231"/>
              <p:cNvSpPr>
                <a:spLocks noChangeShapeType="1"/>
              </p:cNvSpPr>
              <p:nvPr/>
            </p:nvSpPr>
            <p:spPr bwMode="auto">
              <a:xfrm>
                <a:off x="3574" y="291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232"/>
              <p:cNvSpPr>
                <a:spLocks noChangeShapeType="1"/>
              </p:cNvSpPr>
              <p:nvPr/>
            </p:nvSpPr>
            <p:spPr bwMode="auto">
              <a:xfrm>
                <a:off x="3574" y="296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233"/>
              <p:cNvSpPr>
                <a:spLocks noChangeShapeType="1"/>
              </p:cNvSpPr>
              <p:nvPr/>
            </p:nvSpPr>
            <p:spPr bwMode="auto">
              <a:xfrm>
                <a:off x="3572" y="301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234"/>
              <p:cNvSpPr>
                <a:spLocks noChangeShapeType="1"/>
              </p:cNvSpPr>
              <p:nvPr/>
            </p:nvSpPr>
            <p:spPr bwMode="auto">
              <a:xfrm>
                <a:off x="3574" y="3071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235"/>
              <p:cNvSpPr>
                <a:spLocks noChangeShapeType="1"/>
              </p:cNvSpPr>
              <p:nvPr/>
            </p:nvSpPr>
            <p:spPr bwMode="auto">
              <a:xfrm>
                <a:off x="3574" y="3124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236"/>
              <p:cNvSpPr>
                <a:spLocks noChangeShapeType="1"/>
              </p:cNvSpPr>
              <p:nvPr/>
            </p:nvSpPr>
            <p:spPr bwMode="auto">
              <a:xfrm>
                <a:off x="3572" y="3177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237"/>
              <p:cNvSpPr>
                <a:spLocks noChangeShapeType="1"/>
              </p:cNvSpPr>
              <p:nvPr/>
            </p:nvSpPr>
            <p:spPr bwMode="auto">
              <a:xfrm>
                <a:off x="3574" y="323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238"/>
              <p:cNvSpPr>
                <a:spLocks noChangeShapeType="1"/>
              </p:cNvSpPr>
              <p:nvPr/>
            </p:nvSpPr>
            <p:spPr bwMode="auto">
              <a:xfrm>
                <a:off x="3574" y="328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28" name="Object 2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703487095"/>
                </p:ext>
              </p:extLst>
            </p:nvPr>
          </p:nvGraphicFramePr>
          <p:xfrm>
            <a:off x="2481" y="1859"/>
            <a:ext cx="176" cy="417"/>
          </p:xfrm>
          <a:graphic>
            <a:graphicData uri="http://schemas.openxmlformats.org/presentationml/2006/ole">
              <p:oleObj spid="_x0000_s2012" name="Equation" r:id="rId6" imgW="114120" imgH="215640" progId="Equation.DSMT4">
                <p:embed/>
              </p:oleObj>
            </a:graphicData>
          </a:graphic>
        </p:graphicFrame>
      </p:grp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341438"/>
            <a:ext cx="6936375" cy="465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synthesis representation is expected                                             to be sparse: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05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Adopting a Bayesian point of view: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Draw the support at random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Choose the non-zero coefficients                                                             randomly (e.g. </a:t>
            </a:r>
            <a:r>
              <a:rPr lang="en-US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iid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Gaussians)</a:t>
            </a:r>
          </a:p>
          <a:p>
            <a:pPr marL="627063" lvl="1" indent="-169863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Multiply by 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to get the synthesis signal</a:t>
            </a: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Such synthesis signals belong to a Union-of-Subspaces (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UoS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):</a:t>
            </a: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indent="-285750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union contains        subspaces, each of dimension k.  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251151"/>
              </p:ext>
            </p:extLst>
          </p:nvPr>
        </p:nvGraphicFramePr>
        <p:xfrm>
          <a:off x="2181754" y="1761911"/>
          <a:ext cx="1671637" cy="531813"/>
        </p:xfrm>
        <a:graphic>
          <a:graphicData uri="http://schemas.openxmlformats.org/presentationml/2006/ole">
            <p:oleObj spid="_x0000_s2013" name="Equation" r:id="rId7" imgW="812520" imgH="2538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24068" y="1740893"/>
            <a:ext cx="861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=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17631041"/>
              </p:ext>
            </p:extLst>
          </p:nvPr>
        </p:nvGraphicFramePr>
        <p:xfrm>
          <a:off x="1851025" y="4733925"/>
          <a:ext cx="4048125" cy="769938"/>
        </p:xfrm>
        <a:graphic>
          <a:graphicData uri="http://schemas.openxmlformats.org/presentationml/2006/ole">
            <p:oleObj spid="_x0000_s2014" name="Equation" r:id="rId8" imgW="1968480" imgH="3682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46664277"/>
              </p:ext>
            </p:extLst>
          </p:nvPr>
        </p:nvGraphicFramePr>
        <p:xfrm>
          <a:off x="2746373" y="5365636"/>
          <a:ext cx="390063" cy="627063"/>
        </p:xfrm>
        <a:graphic>
          <a:graphicData uri="http://schemas.openxmlformats.org/presentationml/2006/ole">
            <p:oleObj spid="_x0000_s2015" name="Equation" r:id="rId9" imgW="304560" imgH="482400" progId="Equation.DSMT4">
              <p:embed/>
            </p:oleObj>
          </a:graphicData>
        </a:graphic>
      </p:graphicFrame>
      <p:sp>
        <p:nvSpPr>
          <p:cNvPr id="1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4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Synthesis Model – Pursuit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266700" y="1299103"/>
            <a:ext cx="8564033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undamental problem: Given the noisy measurements,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    recover the clean signal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– This is a denoising task.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 can be posed as: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While this is a (NP-) hard  problem, its approximated solution                        can be obtained by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Use L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instead of L</a:t>
            </a:r>
            <a:r>
              <a:rPr lang="en-US" sz="1800" baseline="-25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0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(Basis-Pursuit)  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Greedy methods (MP, OMP, LS-OMP)</a:t>
            </a:r>
          </a:p>
          <a:p>
            <a:pPr lvl="1" algn="l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Hybrid methods (IHT, SP, </a:t>
            </a:r>
            <a:r>
              <a:rPr lang="en-US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CoSaMP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Theoretical studies provide various guarantees for the success of these techniques, typically depending on k and properties of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599286" name="Object 24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06048124"/>
              </p:ext>
            </p:extLst>
          </p:nvPr>
        </p:nvGraphicFramePr>
        <p:xfrm>
          <a:off x="2433638" y="1704975"/>
          <a:ext cx="3667125" cy="508000"/>
        </p:xfrm>
        <a:graphic>
          <a:graphicData uri="http://schemas.openxmlformats.org/presentationml/2006/ole">
            <p:oleObj spid="_x0000_s28960" name="Equation" r:id="rId4" imgW="2019240" imgH="279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3955390"/>
              </p:ext>
            </p:extLst>
          </p:nvPr>
        </p:nvGraphicFramePr>
        <p:xfrm>
          <a:off x="3004608" y="2588154"/>
          <a:ext cx="5051425" cy="668337"/>
        </p:xfrm>
        <a:graphic>
          <a:graphicData uri="http://schemas.openxmlformats.org/presentationml/2006/ole">
            <p:oleObj spid="_x0000_s28961" name="Equation" r:id="rId5" imgW="2781000" imgH="368280" progId="Equation.DSMT4">
              <p:embed/>
            </p:oleObj>
          </a:graphicData>
        </a:graphic>
      </p:graphicFrame>
      <p:sp>
        <p:nvSpPr>
          <p:cNvPr id="1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2" name="Right Brace 1"/>
          <p:cNvSpPr/>
          <p:nvPr/>
        </p:nvSpPr>
        <p:spPr bwMode="auto">
          <a:xfrm>
            <a:off x="4639733" y="3860800"/>
            <a:ext cx="203200" cy="1176867"/>
          </a:xfrm>
          <a:prstGeom prst="rightBrace">
            <a:avLst>
              <a:gd name="adj1" fmla="val 44128"/>
              <a:gd name="adj2" fmla="val 50000"/>
            </a:avLst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1467" y="4033734"/>
            <a:ext cx="163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Pursuit Algorithms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3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ounded Rectangle 226"/>
          <p:cNvSpPr/>
          <p:nvPr/>
        </p:nvSpPr>
        <p:spPr bwMode="auto">
          <a:xfrm>
            <a:off x="3925921" y="3869267"/>
            <a:ext cx="3198779" cy="175915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365250" y="3869267"/>
            <a:ext cx="2073275" cy="175915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5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Synthesis Model – Dictionary Learning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28650" y="4798160"/>
            <a:ext cx="3436937" cy="81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Each </a:t>
            </a: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example is                 </a:t>
            </a:r>
            <a:r>
              <a:rPr lang="en-US" sz="16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a </a:t>
            </a: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linear combination       </a:t>
            </a:r>
            <a:r>
              <a:rPr lang="en-US" sz="16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</a:t>
            </a: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 atoms from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12738" y="1238568"/>
            <a:ext cx="5992812" cy="2097087"/>
            <a:chOff x="142" y="932"/>
            <a:chExt cx="3775" cy="1321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42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859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861" y="103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860" y="1409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2097088" y="1927543"/>
            <a:ext cx="6130925" cy="55562"/>
            <a:chOff x="1266" y="1366"/>
            <a:chExt cx="3862" cy="35"/>
          </a:xfrm>
        </p:grpSpPr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1266" y="1374"/>
              <a:ext cx="143" cy="27"/>
              <a:chOff x="4708" y="2148"/>
              <a:chExt cx="143" cy="27"/>
            </a:xfrm>
          </p:grpSpPr>
          <p:sp>
            <p:nvSpPr>
              <p:cNvPr id="23" name="Oval 14"/>
              <p:cNvSpPr>
                <a:spLocks noChangeArrowheads="1"/>
              </p:cNvSpPr>
              <p:nvPr/>
            </p:nvSpPr>
            <p:spPr bwMode="auto">
              <a:xfrm>
                <a:off x="4708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5"/>
              <p:cNvSpPr>
                <a:spLocks noChangeArrowheads="1"/>
              </p:cNvSpPr>
              <p:nvPr/>
            </p:nvSpPr>
            <p:spPr bwMode="auto">
              <a:xfrm>
                <a:off x="4762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16"/>
              <p:cNvSpPr>
                <a:spLocks noChangeArrowheads="1"/>
              </p:cNvSpPr>
              <p:nvPr/>
            </p:nvSpPr>
            <p:spPr bwMode="auto">
              <a:xfrm>
                <a:off x="4824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985" y="1366"/>
              <a:ext cx="143" cy="27"/>
              <a:chOff x="4708" y="2148"/>
              <a:chExt cx="143" cy="27"/>
            </a:xfrm>
          </p:grpSpPr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4708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4762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0"/>
              <p:cNvSpPr>
                <a:spLocks noChangeArrowheads="1"/>
              </p:cNvSpPr>
              <p:nvPr/>
            </p:nvSpPr>
            <p:spPr bwMode="auto">
              <a:xfrm>
                <a:off x="4824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21"/>
          <p:cNvGrpSpPr>
            <a:grpSpLocks/>
          </p:cNvGrpSpPr>
          <p:nvPr/>
        </p:nvGrpSpPr>
        <p:grpSpPr bwMode="auto">
          <a:xfrm>
            <a:off x="409575" y="1238568"/>
            <a:ext cx="5992813" cy="2097087"/>
            <a:chOff x="203" y="932"/>
            <a:chExt cx="3775" cy="1321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03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920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922" y="1199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921" y="130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504825" y="1238568"/>
            <a:ext cx="5989638" cy="2097087"/>
            <a:chOff x="263" y="932"/>
            <a:chExt cx="3773" cy="1321"/>
          </a:xfrm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63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3980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3980" y="1726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3980" y="209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600075" y="1238568"/>
            <a:ext cx="5989638" cy="2097087"/>
            <a:chOff x="323" y="932"/>
            <a:chExt cx="3773" cy="1321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323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4040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039" y="1355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4039" y="1461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696913" y="1238568"/>
            <a:ext cx="5992812" cy="2097087"/>
            <a:chOff x="384" y="932"/>
            <a:chExt cx="3775" cy="1321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384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4101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4103" y="1883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4103" y="1940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793750" y="1238568"/>
            <a:ext cx="5991225" cy="2100262"/>
            <a:chOff x="445" y="932"/>
            <a:chExt cx="3774" cy="1323"/>
          </a:xfrm>
        </p:grpSpPr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45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162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163" y="933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4161" y="2201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46"/>
          <p:cNvGrpSpPr>
            <a:grpSpLocks/>
          </p:cNvGrpSpPr>
          <p:nvPr/>
        </p:nvGrpSpPr>
        <p:grpSpPr bwMode="auto">
          <a:xfrm>
            <a:off x="889000" y="1238568"/>
            <a:ext cx="5991225" cy="2097087"/>
            <a:chOff x="560" y="857"/>
            <a:chExt cx="3774" cy="1321"/>
          </a:xfrm>
        </p:grpSpPr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60" y="863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4277" y="857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4278" y="1492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4278" y="159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" name="Group 51"/>
          <p:cNvGrpSpPr>
            <a:grpSpLocks/>
          </p:cNvGrpSpPr>
          <p:nvPr/>
        </p:nvGrpSpPr>
        <p:grpSpPr bwMode="auto">
          <a:xfrm>
            <a:off x="987425" y="1238568"/>
            <a:ext cx="5991225" cy="2097087"/>
            <a:chOff x="622" y="857"/>
            <a:chExt cx="3774" cy="1321"/>
          </a:xfrm>
        </p:grpSpPr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622" y="863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4339" y="857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4339" y="1915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4340" y="1175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" name="Group 56"/>
          <p:cNvGrpSpPr>
            <a:grpSpLocks/>
          </p:cNvGrpSpPr>
          <p:nvPr/>
        </p:nvGrpSpPr>
        <p:grpSpPr bwMode="auto">
          <a:xfrm>
            <a:off x="1084263" y="1238568"/>
            <a:ext cx="5992812" cy="2097087"/>
            <a:chOff x="628" y="932"/>
            <a:chExt cx="3775" cy="1321"/>
          </a:xfrm>
        </p:grpSpPr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28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4345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4347" y="135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4345" y="987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61"/>
          <p:cNvGrpSpPr>
            <a:grpSpLocks/>
          </p:cNvGrpSpPr>
          <p:nvPr/>
        </p:nvGrpSpPr>
        <p:grpSpPr bwMode="auto">
          <a:xfrm>
            <a:off x="1179513" y="1238568"/>
            <a:ext cx="5989637" cy="2097087"/>
            <a:chOff x="688" y="932"/>
            <a:chExt cx="3773" cy="1321"/>
          </a:xfrm>
        </p:grpSpPr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688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4405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4405" y="1779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4405" y="2043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66"/>
          <p:cNvGrpSpPr>
            <a:grpSpLocks/>
          </p:cNvGrpSpPr>
          <p:nvPr/>
        </p:nvGrpSpPr>
        <p:grpSpPr bwMode="auto">
          <a:xfrm>
            <a:off x="1276350" y="1238568"/>
            <a:ext cx="5991225" cy="2105025"/>
            <a:chOff x="749" y="932"/>
            <a:chExt cx="3774" cy="1326"/>
          </a:xfrm>
        </p:grpSpPr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749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4466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4467" y="2149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4466" y="220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oup 71"/>
          <p:cNvGrpSpPr>
            <a:grpSpLocks/>
          </p:cNvGrpSpPr>
          <p:nvPr/>
        </p:nvGrpSpPr>
        <p:grpSpPr bwMode="auto">
          <a:xfrm>
            <a:off x="1373188" y="1238568"/>
            <a:ext cx="5991225" cy="2097087"/>
            <a:chOff x="865" y="857"/>
            <a:chExt cx="3774" cy="1321"/>
          </a:xfrm>
        </p:grpSpPr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865" y="863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4582" y="857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4582" y="1807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4583" y="117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76"/>
          <p:cNvGrpSpPr>
            <a:grpSpLocks/>
          </p:cNvGrpSpPr>
          <p:nvPr/>
        </p:nvGrpSpPr>
        <p:grpSpPr bwMode="auto">
          <a:xfrm>
            <a:off x="1468438" y="1238568"/>
            <a:ext cx="5994400" cy="2097087"/>
            <a:chOff x="870" y="932"/>
            <a:chExt cx="3776" cy="1321"/>
          </a:xfrm>
        </p:grpSpPr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870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4587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4590" y="109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0"/>
            <p:cNvSpPr>
              <a:spLocks noChangeArrowheads="1"/>
            </p:cNvSpPr>
            <p:nvPr/>
          </p:nvSpPr>
          <p:spPr bwMode="auto">
            <a:xfrm>
              <a:off x="4589" y="1199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1"/>
          <p:cNvGrpSpPr>
            <a:grpSpLocks/>
          </p:cNvGrpSpPr>
          <p:nvPr/>
        </p:nvGrpSpPr>
        <p:grpSpPr bwMode="auto">
          <a:xfrm>
            <a:off x="1566863" y="1238568"/>
            <a:ext cx="5989637" cy="2097087"/>
            <a:chOff x="987" y="857"/>
            <a:chExt cx="3773" cy="1321"/>
          </a:xfrm>
        </p:grpSpPr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987" y="863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4704" y="857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4"/>
            <p:cNvSpPr>
              <a:spLocks noChangeArrowheads="1"/>
            </p:cNvSpPr>
            <p:nvPr/>
          </p:nvSpPr>
          <p:spPr bwMode="auto">
            <a:xfrm>
              <a:off x="4703" y="1652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4703" y="191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86"/>
          <p:cNvGrpSpPr>
            <a:grpSpLocks/>
          </p:cNvGrpSpPr>
          <p:nvPr/>
        </p:nvGrpSpPr>
        <p:grpSpPr bwMode="auto">
          <a:xfrm>
            <a:off x="1663700" y="1238568"/>
            <a:ext cx="5988050" cy="2097087"/>
            <a:chOff x="993" y="932"/>
            <a:chExt cx="3772" cy="1321"/>
          </a:xfrm>
        </p:grpSpPr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993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88"/>
            <p:cNvSpPr>
              <a:spLocks noChangeArrowheads="1"/>
            </p:cNvSpPr>
            <p:nvPr/>
          </p:nvSpPr>
          <p:spPr bwMode="auto">
            <a:xfrm>
              <a:off x="4710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4707" y="1250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0"/>
            <p:cNvSpPr>
              <a:spLocks noChangeArrowheads="1"/>
            </p:cNvSpPr>
            <p:nvPr/>
          </p:nvSpPr>
          <p:spPr bwMode="auto">
            <a:xfrm>
              <a:off x="4707" y="1356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1"/>
          <p:cNvGrpSpPr>
            <a:grpSpLocks/>
          </p:cNvGrpSpPr>
          <p:nvPr/>
        </p:nvGrpSpPr>
        <p:grpSpPr bwMode="auto">
          <a:xfrm>
            <a:off x="1758950" y="1238568"/>
            <a:ext cx="5991225" cy="2097087"/>
            <a:chOff x="1053" y="932"/>
            <a:chExt cx="3774" cy="1321"/>
          </a:xfrm>
        </p:grpSpPr>
        <p:sp>
          <p:nvSpPr>
            <p:cNvPr id="97" name="Rectangle 92"/>
            <p:cNvSpPr>
              <a:spLocks noChangeArrowheads="1"/>
            </p:cNvSpPr>
            <p:nvPr/>
          </p:nvSpPr>
          <p:spPr bwMode="auto">
            <a:xfrm>
              <a:off x="1053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4770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4"/>
            <p:cNvSpPr>
              <a:spLocks noChangeArrowheads="1"/>
            </p:cNvSpPr>
            <p:nvPr/>
          </p:nvSpPr>
          <p:spPr bwMode="auto">
            <a:xfrm>
              <a:off x="4771" y="177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5"/>
            <p:cNvSpPr>
              <a:spLocks noChangeArrowheads="1"/>
            </p:cNvSpPr>
            <p:nvPr/>
          </p:nvSpPr>
          <p:spPr bwMode="auto">
            <a:xfrm>
              <a:off x="4771" y="1937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6"/>
          <p:cNvGrpSpPr>
            <a:grpSpLocks/>
          </p:cNvGrpSpPr>
          <p:nvPr/>
        </p:nvGrpSpPr>
        <p:grpSpPr bwMode="auto">
          <a:xfrm>
            <a:off x="1855788" y="1238568"/>
            <a:ext cx="5988050" cy="2097087"/>
            <a:chOff x="1114" y="932"/>
            <a:chExt cx="3772" cy="1321"/>
          </a:xfrm>
        </p:grpSpPr>
        <p:sp>
          <p:nvSpPr>
            <p:cNvPr id="102" name="Rectangle 97"/>
            <p:cNvSpPr>
              <a:spLocks noChangeArrowheads="1"/>
            </p:cNvSpPr>
            <p:nvPr/>
          </p:nvSpPr>
          <p:spPr bwMode="auto">
            <a:xfrm>
              <a:off x="1114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8"/>
            <p:cNvSpPr>
              <a:spLocks noChangeArrowheads="1"/>
            </p:cNvSpPr>
            <p:nvPr/>
          </p:nvSpPr>
          <p:spPr bwMode="auto">
            <a:xfrm>
              <a:off x="4831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9"/>
            <p:cNvSpPr>
              <a:spLocks noChangeArrowheads="1"/>
            </p:cNvSpPr>
            <p:nvPr/>
          </p:nvSpPr>
          <p:spPr bwMode="auto">
            <a:xfrm>
              <a:off x="4829" y="161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100"/>
            <p:cNvSpPr>
              <a:spLocks noChangeArrowheads="1"/>
            </p:cNvSpPr>
            <p:nvPr/>
          </p:nvSpPr>
          <p:spPr bwMode="auto">
            <a:xfrm>
              <a:off x="4828" y="1145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" name="Group 101"/>
          <p:cNvGrpSpPr>
            <a:grpSpLocks/>
          </p:cNvGrpSpPr>
          <p:nvPr/>
        </p:nvGrpSpPr>
        <p:grpSpPr bwMode="auto">
          <a:xfrm>
            <a:off x="2530475" y="1238568"/>
            <a:ext cx="5992813" cy="2100262"/>
            <a:chOff x="1539" y="932"/>
            <a:chExt cx="3775" cy="1323"/>
          </a:xfrm>
        </p:grpSpPr>
        <p:sp>
          <p:nvSpPr>
            <p:cNvPr id="107" name="Rectangle 102"/>
            <p:cNvSpPr>
              <a:spLocks noChangeArrowheads="1"/>
            </p:cNvSpPr>
            <p:nvPr/>
          </p:nvSpPr>
          <p:spPr bwMode="auto">
            <a:xfrm>
              <a:off x="1539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3"/>
            <p:cNvSpPr>
              <a:spLocks noChangeArrowheads="1"/>
            </p:cNvSpPr>
            <p:nvPr/>
          </p:nvSpPr>
          <p:spPr bwMode="auto">
            <a:xfrm>
              <a:off x="5256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4"/>
            <p:cNvSpPr>
              <a:spLocks noChangeArrowheads="1"/>
            </p:cNvSpPr>
            <p:nvPr/>
          </p:nvSpPr>
          <p:spPr bwMode="auto">
            <a:xfrm>
              <a:off x="5256" y="933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05"/>
            <p:cNvSpPr>
              <a:spLocks noChangeArrowheads="1"/>
            </p:cNvSpPr>
            <p:nvPr/>
          </p:nvSpPr>
          <p:spPr bwMode="auto">
            <a:xfrm>
              <a:off x="5258" y="2201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" name="Group 106"/>
          <p:cNvGrpSpPr>
            <a:grpSpLocks/>
          </p:cNvGrpSpPr>
          <p:nvPr/>
        </p:nvGrpSpPr>
        <p:grpSpPr bwMode="auto">
          <a:xfrm>
            <a:off x="2625725" y="1238568"/>
            <a:ext cx="5989638" cy="2097087"/>
            <a:chOff x="1654" y="857"/>
            <a:chExt cx="3773" cy="1321"/>
          </a:xfrm>
        </p:grpSpPr>
        <p:sp>
          <p:nvSpPr>
            <p:cNvPr id="112" name="Rectangle 107"/>
            <p:cNvSpPr>
              <a:spLocks noChangeArrowheads="1"/>
            </p:cNvSpPr>
            <p:nvPr/>
          </p:nvSpPr>
          <p:spPr bwMode="auto">
            <a:xfrm>
              <a:off x="1654" y="863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108"/>
            <p:cNvSpPr>
              <a:spLocks noChangeArrowheads="1"/>
            </p:cNvSpPr>
            <p:nvPr/>
          </p:nvSpPr>
          <p:spPr bwMode="auto">
            <a:xfrm>
              <a:off x="5371" y="857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109"/>
            <p:cNvSpPr>
              <a:spLocks noChangeArrowheads="1"/>
            </p:cNvSpPr>
            <p:nvPr/>
          </p:nvSpPr>
          <p:spPr bwMode="auto">
            <a:xfrm>
              <a:off x="5371" y="159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10"/>
            <p:cNvSpPr>
              <a:spLocks noChangeArrowheads="1"/>
            </p:cNvSpPr>
            <p:nvPr/>
          </p:nvSpPr>
          <p:spPr bwMode="auto">
            <a:xfrm>
              <a:off x="5371" y="1018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" name="Group 111"/>
          <p:cNvGrpSpPr>
            <a:grpSpLocks/>
          </p:cNvGrpSpPr>
          <p:nvPr/>
        </p:nvGrpSpPr>
        <p:grpSpPr bwMode="auto">
          <a:xfrm>
            <a:off x="2722563" y="1238568"/>
            <a:ext cx="5991225" cy="2097087"/>
            <a:chOff x="1660" y="932"/>
            <a:chExt cx="3774" cy="1321"/>
          </a:xfrm>
        </p:grpSpPr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1660" y="938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5377" y="932"/>
              <a:ext cx="56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5377" y="1990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115"/>
            <p:cNvSpPr>
              <a:spLocks noChangeArrowheads="1"/>
            </p:cNvSpPr>
            <p:nvPr/>
          </p:nvSpPr>
          <p:spPr bwMode="auto">
            <a:xfrm>
              <a:off x="5378" y="1250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116"/>
            <p:cNvSpPr>
              <a:spLocks noChangeArrowheads="1"/>
            </p:cNvSpPr>
            <p:nvPr/>
          </p:nvSpPr>
          <p:spPr bwMode="auto">
            <a:xfrm>
              <a:off x="5378" y="1515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" name="Group 117"/>
          <p:cNvGrpSpPr>
            <a:grpSpLocks/>
          </p:cNvGrpSpPr>
          <p:nvPr/>
        </p:nvGrpSpPr>
        <p:grpSpPr bwMode="auto">
          <a:xfrm>
            <a:off x="2820988" y="1238568"/>
            <a:ext cx="5988050" cy="2097087"/>
            <a:chOff x="1722" y="932"/>
            <a:chExt cx="3772" cy="1321"/>
          </a:xfrm>
        </p:grpSpPr>
        <p:sp>
          <p:nvSpPr>
            <p:cNvPr id="123" name="Rectangle 118"/>
            <p:cNvSpPr>
              <a:spLocks noChangeArrowheads="1"/>
            </p:cNvSpPr>
            <p:nvPr/>
          </p:nvSpPr>
          <p:spPr bwMode="auto">
            <a:xfrm>
              <a:off x="1722" y="938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119"/>
            <p:cNvSpPr>
              <a:spLocks noChangeArrowheads="1"/>
            </p:cNvSpPr>
            <p:nvPr/>
          </p:nvSpPr>
          <p:spPr bwMode="auto">
            <a:xfrm>
              <a:off x="5439" y="932"/>
              <a:ext cx="55" cy="132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120"/>
            <p:cNvSpPr>
              <a:spLocks noChangeArrowheads="1"/>
            </p:cNvSpPr>
            <p:nvPr/>
          </p:nvSpPr>
          <p:spPr bwMode="auto">
            <a:xfrm>
              <a:off x="5438" y="1354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121"/>
            <p:cNvSpPr>
              <a:spLocks noChangeArrowheads="1"/>
            </p:cNvSpPr>
            <p:nvPr/>
          </p:nvSpPr>
          <p:spPr bwMode="auto">
            <a:xfrm>
              <a:off x="5438" y="987"/>
              <a:ext cx="56" cy="5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" name="Group 122"/>
          <p:cNvGrpSpPr>
            <a:grpSpLocks/>
          </p:cNvGrpSpPr>
          <p:nvPr/>
        </p:nvGrpSpPr>
        <p:grpSpPr bwMode="auto">
          <a:xfrm>
            <a:off x="6210300" y="1327468"/>
            <a:ext cx="2608263" cy="2095500"/>
            <a:chOff x="3857" y="988"/>
            <a:chExt cx="1643" cy="1320"/>
          </a:xfrm>
        </p:grpSpPr>
        <p:grpSp>
          <p:nvGrpSpPr>
            <p:cNvPr id="128" name="Group 123"/>
            <p:cNvGrpSpPr>
              <a:grpSpLocks/>
            </p:cNvGrpSpPr>
            <p:nvPr/>
          </p:nvGrpSpPr>
          <p:grpSpPr bwMode="auto">
            <a:xfrm>
              <a:off x="3862" y="988"/>
              <a:ext cx="1638" cy="740"/>
              <a:chOff x="3251" y="1098"/>
              <a:chExt cx="1496" cy="740"/>
            </a:xfrm>
          </p:grpSpPr>
          <p:sp>
            <p:nvSpPr>
              <p:cNvPr id="140" name="Line 124"/>
              <p:cNvSpPr>
                <a:spLocks noChangeShapeType="1"/>
              </p:cNvSpPr>
              <p:nvPr/>
            </p:nvSpPr>
            <p:spPr bwMode="auto">
              <a:xfrm>
                <a:off x="3251" y="109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25"/>
              <p:cNvSpPr>
                <a:spLocks noChangeShapeType="1"/>
              </p:cNvSpPr>
              <p:nvPr/>
            </p:nvSpPr>
            <p:spPr bwMode="auto">
              <a:xfrm>
                <a:off x="3253" y="115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126"/>
              <p:cNvSpPr>
                <a:spLocks noChangeShapeType="1"/>
              </p:cNvSpPr>
              <p:nvPr/>
            </p:nvSpPr>
            <p:spPr bwMode="auto">
              <a:xfrm>
                <a:off x="3253" y="120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27"/>
              <p:cNvSpPr>
                <a:spLocks noChangeShapeType="1"/>
              </p:cNvSpPr>
              <p:nvPr/>
            </p:nvSpPr>
            <p:spPr bwMode="auto">
              <a:xfrm>
                <a:off x="3251" y="125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28"/>
              <p:cNvSpPr>
                <a:spLocks noChangeShapeType="1"/>
              </p:cNvSpPr>
              <p:nvPr/>
            </p:nvSpPr>
            <p:spPr bwMode="auto">
              <a:xfrm>
                <a:off x="3253" y="130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129"/>
              <p:cNvSpPr>
                <a:spLocks noChangeShapeType="1"/>
              </p:cNvSpPr>
              <p:nvPr/>
            </p:nvSpPr>
            <p:spPr bwMode="auto">
              <a:xfrm>
                <a:off x="3253" y="136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30"/>
              <p:cNvSpPr>
                <a:spLocks noChangeShapeType="1"/>
              </p:cNvSpPr>
              <p:nvPr/>
            </p:nvSpPr>
            <p:spPr bwMode="auto">
              <a:xfrm>
                <a:off x="3251" y="141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131"/>
              <p:cNvSpPr>
                <a:spLocks noChangeShapeType="1"/>
              </p:cNvSpPr>
              <p:nvPr/>
            </p:nvSpPr>
            <p:spPr bwMode="auto">
              <a:xfrm>
                <a:off x="3253" y="146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132"/>
              <p:cNvSpPr>
                <a:spLocks noChangeShapeType="1"/>
              </p:cNvSpPr>
              <p:nvPr/>
            </p:nvSpPr>
            <p:spPr bwMode="auto">
              <a:xfrm>
                <a:off x="3253" y="152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33"/>
              <p:cNvSpPr>
                <a:spLocks noChangeShapeType="1"/>
              </p:cNvSpPr>
              <p:nvPr/>
            </p:nvSpPr>
            <p:spPr bwMode="auto">
              <a:xfrm>
                <a:off x="3251" y="157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34"/>
              <p:cNvSpPr>
                <a:spLocks noChangeShapeType="1"/>
              </p:cNvSpPr>
              <p:nvPr/>
            </p:nvSpPr>
            <p:spPr bwMode="auto">
              <a:xfrm>
                <a:off x="3253" y="162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35"/>
              <p:cNvSpPr>
                <a:spLocks noChangeShapeType="1"/>
              </p:cNvSpPr>
              <p:nvPr/>
            </p:nvSpPr>
            <p:spPr bwMode="auto">
              <a:xfrm>
                <a:off x="3253" y="167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36"/>
              <p:cNvSpPr>
                <a:spLocks noChangeShapeType="1"/>
              </p:cNvSpPr>
              <p:nvPr/>
            </p:nvSpPr>
            <p:spPr bwMode="auto">
              <a:xfrm>
                <a:off x="3251" y="173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37"/>
              <p:cNvSpPr>
                <a:spLocks noChangeShapeType="1"/>
              </p:cNvSpPr>
              <p:nvPr/>
            </p:nvSpPr>
            <p:spPr bwMode="auto">
              <a:xfrm>
                <a:off x="3253" y="178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38"/>
              <p:cNvSpPr>
                <a:spLocks noChangeShapeType="1"/>
              </p:cNvSpPr>
              <p:nvPr/>
            </p:nvSpPr>
            <p:spPr bwMode="auto">
              <a:xfrm>
                <a:off x="3253" y="183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" name="Line 139"/>
            <p:cNvSpPr>
              <a:spLocks noChangeShapeType="1"/>
            </p:cNvSpPr>
            <p:nvPr/>
          </p:nvSpPr>
          <p:spPr bwMode="auto">
            <a:xfrm>
              <a:off x="3857" y="1780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40"/>
            <p:cNvSpPr>
              <a:spLocks noChangeShapeType="1"/>
            </p:cNvSpPr>
            <p:nvPr/>
          </p:nvSpPr>
          <p:spPr bwMode="auto">
            <a:xfrm>
              <a:off x="3859" y="1832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41"/>
            <p:cNvSpPr>
              <a:spLocks noChangeShapeType="1"/>
            </p:cNvSpPr>
            <p:nvPr/>
          </p:nvSpPr>
          <p:spPr bwMode="auto">
            <a:xfrm>
              <a:off x="3859" y="1885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42"/>
            <p:cNvSpPr>
              <a:spLocks noChangeShapeType="1"/>
            </p:cNvSpPr>
            <p:nvPr/>
          </p:nvSpPr>
          <p:spPr bwMode="auto">
            <a:xfrm>
              <a:off x="3857" y="1938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43"/>
            <p:cNvSpPr>
              <a:spLocks noChangeShapeType="1"/>
            </p:cNvSpPr>
            <p:nvPr/>
          </p:nvSpPr>
          <p:spPr bwMode="auto">
            <a:xfrm>
              <a:off x="3859" y="1991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44"/>
            <p:cNvSpPr>
              <a:spLocks noChangeShapeType="1"/>
            </p:cNvSpPr>
            <p:nvPr/>
          </p:nvSpPr>
          <p:spPr bwMode="auto">
            <a:xfrm>
              <a:off x="3859" y="2044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45"/>
            <p:cNvSpPr>
              <a:spLocks noChangeShapeType="1"/>
            </p:cNvSpPr>
            <p:nvPr/>
          </p:nvSpPr>
          <p:spPr bwMode="auto">
            <a:xfrm>
              <a:off x="3857" y="2097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46"/>
            <p:cNvSpPr>
              <a:spLocks noChangeShapeType="1"/>
            </p:cNvSpPr>
            <p:nvPr/>
          </p:nvSpPr>
          <p:spPr bwMode="auto">
            <a:xfrm>
              <a:off x="3859" y="2150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47"/>
            <p:cNvSpPr>
              <a:spLocks noChangeShapeType="1"/>
            </p:cNvSpPr>
            <p:nvPr/>
          </p:nvSpPr>
          <p:spPr bwMode="auto">
            <a:xfrm>
              <a:off x="3859" y="2202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48"/>
            <p:cNvSpPr>
              <a:spLocks noChangeShapeType="1"/>
            </p:cNvSpPr>
            <p:nvPr/>
          </p:nvSpPr>
          <p:spPr bwMode="auto">
            <a:xfrm>
              <a:off x="3857" y="2255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49"/>
            <p:cNvSpPr>
              <a:spLocks noChangeShapeType="1"/>
            </p:cNvSpPr>
            <p:nvPr/>
          </p:nvSpPr>
          <p:spPr bwMode="auto">
            <a:xfrm>
              <a:off x="3859" y="2308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" name="Group 150"/>
          <p:cNvGrpSpPr>
            <a:grpSpLocks/>
          </p:cNvGrpSpPr>
          <p:nvPr/>
        </p:nvGrpSpPr>
        <p:grpSpPr bwMode="auto">
          <a:xfrm>
            <a:off x="317500" y="1336993"/>
            <a:ext cx="2600325" cy="1174750"/>
            <a:chOff x="3251" y="1098"/>
            <a:chExt cx="1496" cy="740"/>
          </a:xfrm>
        </p:grpSpPr>
        <p:sp>
          <p:nvSpPr>
            <p:cNvPr id="156" name="Line 151"/>
            <p:cNvSpPr>
              <a:spLocks noChangeShapeType="1"/>
            </p:cNvSpPr>
            <p:nvPr/>
          </p:nvSpPr>
          <p:spPr bwMode="auto">
            <a:xfrm>
              <a:off x="3251" y="109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52"/>
            <p:cNvSpPr>
              <a:spLocks noChangeShapeType="1"/>
            </p:cNvSpPr>
            <p:nvPr/>
          </p:nvSpPr>
          <p:spPr bwMode="auto">
            <a:xfrm>
              <a:off x="3253" y="115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53"/>
            <p:cNvSpPr>
              <a:spLocks noChangeShapeType="1"/>
            </p:cNvSpPr>
            <p:nvPr/>
          </p:nvSpPr>
          <p:spPr bwMode="auto">
            <a:xfrm>
              <a:off x="3253" y="120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54"/>
            <p:cNvSpPr>
              <a:spLocks noChangeShapeType="1"/>
            </p:cNvSpPr>
            <p:nvPr/>
          </p:nvSpPr>
          <p:spPr bwMode="auto">
            <a:xfrm>
              <a:off x="3251" y="1256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55"/>
            <p:cNvSpPr>
              <a:spLocks noChangeShapeType="1"/>
            </p:cNvSpPr>
            <p:nvPr/>
          </p:nvSpPr>
          <p:spPr bwMode="auto">
            <a:xfrm>
              <a:off x="3253" y="1309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56"/>
            <p:cNvSpPr>
              <a:spLocks noChangeShapeType="1"/>
            </p:cNvSpPr>
            <p:nvPr/>
          </p:nvSpPr>
          <p:spPr bwMode="auto">
            <a:xfrm>
              <a:off x="3253" y="1362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57"/>
            <p:cNvSpPr>
              <a:spLocks noChangeShapeType="1"/>
            </p:cNvSpPr>
            <p:nvPr/>
          </p:nvSpPr>
          <p:spPr bwMode="auto">
            <a:xfrm>
              <a:off x="3251" y="141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58"/>
            <p:cNvSpPr>
              <a:spLocks noChangeShapeType="1"/>
            </p:cNvSpPr>
            <p:nvPr/>
          </p:nvSpPr>
          <p:spPr bwMode="auto">
            <a:xfrm>
              <a:off x="3253" y="146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3253" y="152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3251" y="157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>
              <a:off x="3253" y="1626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62"/>
            <p:cNvSpPr>
              <a:spLocks noChangeShapeType="1"/>
            </p:cNvSpPr>
            <p:nvPr/>
          </p:nvSpPr>
          <p:spPr bwMode="auto">
            <a:xfrm>
              <a:off x="3253" y="1679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63"/>
            <p:cNvSpPr>
              <a:spLocks noChangeShapeType="1"/>
            </p:cNvSpPr>
            <p:nvPr/>
          </p:nvSpPr>
          <p:spPr bwMode="auto">
            <a:xfrm>
              <a:off x="3251" y="1732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64"/>
            <p:cNvSpPr>
              <a:spLocks noChangeShapeType="1"/>
            </p:cNvSpPr>
            <p:nvPr/>
          </p:nvSpPr>
          <p:spPr bwMode="auto">
            <a:xfrm>
              <a:off x="3253" y="178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65"/>
            <p:cNvSpPr>
              <a:spLocks noChangeShapeType="1"/>
            </p:cNvSpPr>
            <p:nvPr/>
          </p:nvSpPr>
          <p:spPr bwMode="auto">
            <a:xfrm>
              <a:off x="3253" y="183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" name="Group 166"/>
          <p:cNvGrpSpPr>
            <a:grpSpLocks/>
          </p:cNvGrpSpPr>
          <p:nvPr/>
        </p:nvGrpSpPr>
        <p:grpSpPr bwMode="auto">
          <a:xfrm>
            <a:off x="3438525" y="1176655"/>
            <a:ext cx="2530475" cy="1471613"/>
            <a:chOff x="2166" y="818"/>
            <a:chExt cx="1594" cy="927"/>
          </a:xfrm>
        </p:grpSpPr>
        <p:sp>
          <p:nvSpPr>
            <p:cNvPr id="172" name="Rectangle 167"/>
            <p:cNvSpPr>
              <a:spLocks noChangeArrowheads="1"/>
            </p:cNvSpPr>
            <p:nvPr/>
          </p:nvSpPr>
          <p:spPr bwMode="auto">
            <a:xfrm>
              <a:off x="3240" y="865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168"/>
            <p:cNvSpPr>
              <a:spLocks noChangeArrowheads="1"/>
            </p:cNvSpPr>
            <p:nvPr/>
          </p:nvSpPr>
          <p:spPr bwMode="auto">
            <a:xfrm>
              <a:off x="3300" y="865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169"/>
            <p:cNvSpPr>
              <a:spLocks noChangeArrowheads="1"/>
            </p:cNvSpPr>
            <p:nvPr/>
          </p:nvSpPr>
          <p:spPr bwMode="auto">
            <a:xfrm>
              <a:off x="3361" y="865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Rectangle 170"/>
            <p:cNvSpPr>
              <a:spLocks noChangeArrowheads="1"/>
            </p:cNvSpPr>
            <p:nvPr/>
          </p:nvSpPr>
          <p:spPr bwMode="auto">
            <a:xfrm>
              <a:off x="3422" y="865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171"/>
            <p:cNvSpPr>
              <a:spLocks noChangeArrowheads="1"/>
            </p:cNvSpPr>
            <p:nvPr/>
          </p:nvSpPr>
          <p:spPr bwMode="auto">
            <a:xfrm>
              <a:off x="3482" y="865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172"/>
            <p:cNvSpPr>
              <a:spLocks noChangeArrowheads="1"/>
            </p:cNvSpPr>
            <p:nvPr/>
          </p:nvSpPr>
          <p:spPr bwMode="auto">
            <a:xfrm>
              <a:off x="3544" y="865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173"/>
            <p:cNvSpPr>
              <a:spLocks noChangeArrowheads="1"/>
            </p:cNvSpPr>
            <p:nvPr/>
          </p:nvSpPr>
          <p:spPr bwMode="auto">
            <a:xfrm>
              <a:off x="3605" y="865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174"/>
            <p:cNvSpPr>
              <a:spLocks noChangeArrowheads="1"/>
            </p:cNvSpPr>
            <p:nvPr/>
          </p:nvSpPr>
          <p:spPr bwMode="auto">
            <a:xfrm>
              <a:off x="3665" y="865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75"/>
            <p:cNvSpPr>
              <a:spLocks noChangeArrowheads="1"/>
            </p:cNvSpPr>
            <p:nvPr/>
          </p:nvSpPr>
          <p:spPr bwMode="auto">
            <a:xfrm>
              <a:off x="2208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76"/>
            <p:cNvSpPr>
              <a:spLocks noChangeArrowheads="1"/>
            </p:cNvSpPr>
            <p:nvPr/>
          </p:nvSpPr>
          <p:spPr bwMode="auto">
            <a:xfrm>
              <a:off x="2269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77"/>
            <p:cNvSpPr>
              <a:spLocks noChangeArrowheads="1"/>
            </p:cNvSpPr>
            <p:nvPr/>
          </p:nvSpPr>
          <p:spPr bwMode="auto">
            <a:xfrm>
              <a:off x="2329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178"/>
            <p:cNvSpPr>
              <a:spLocks noChangeArrowheads="1"/>
            </p:cNvSpPr>
            <p:nvPr/>
          </p:nvSpPr>
          <p:spPr bwMode="auto">
            <a:xfrm>
              <a:off x="2389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179"/>
            <p:cNvSpPr>
              <a:spLocks noChangeArrowheads="1"/>
            </p:cNvSpPr>
            <p:nvPr/>
          </p:nvSpPr>
          <p:spPr bwMode="auto">
            <a:xfrm>
              <a:off x="2450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180"/>
            <p:cNvSpPr>
              <a:spLocks noChangeArrowheads="1"/>
            </p:cNvSpPr>
            <p:nvPr/>
          </p:nvSpPr>
          <p:spPr bwMode="auto">
            <a:xfrm>
              <a:off x="2511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181"/>
            <p:cNvSpPr>
              <a:spLocks noChangeArrowheads="1"/>
            </p:cNvSpPr>
            <p:nvPr/>
          </p:nvSpPr>
          <p:spPr bwMode="auto">
            <a:xfrm>
              <a:off x="2571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182"/>
            <p:cNvSpPr>
              <a:spLocks noChangeArrowheads="1"/>
            </p:cNvSpPr>
            <p:nvPr/>
          </p:nvSpPr>
          <p:spPr bwMode="auto">
            <a:xfrm>
              <a:off x="2633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183"/>
            <p:cNvSpPr>
              <a:spLocks noChangeArrowheads="1"/>
            </p:cNvSpPr>
            <p:nvPr/>
          </p:nvSpPr>
          <p:spPr bwMode="auto">
            <a:xfrm>
              <a:off x="2694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184"/>
            <p:cNvSpPr>
              <a:spLocks noChangeArrowheads="1"/>
            </p:cNvSpPr>
            <p:nvPr/>
          </p:nvSpPr>
          <p:spPr bwMode="auto">
            <a:xfrm>
              <a:off x="2754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185"/>
            <p:cNvSpPr>
              <a:spLocks noChangeArrowheads="1"/>
            </p:cNvSpPr>
            <p:nvPr/>
          </p:nvSpPr>
          <p:spPr bwMode="auto">
            <a:xfrm>
              <a:off x="2815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Rectangle 186"/>
            <p:cNvSpPr>
              <a:spLocks noChangeArrowheads="1"/>
            </p:cNvSpPr>
            <p:nvPr/>
          </p:nvSpPr>
          <p:spPr bwMode="auto">
            <a:xfrm>
              <a:off x="2876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187"/>
            <p:cNvSpPr>
              <a:spLocks noChangeArrowheads="1"/>
            </p:cNvSpPr>
            <p:nvPr/>
          </p:nvSpPr>
          <p:spPr bwMode="auto">
            <a:xfrm>
              <a:off x="2936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188"/>
            <p:cNvSpPr>
              <a:spLocks noChangeArrowheads="1"/>
            </p:cNvSpPr>
            <p:nvPr/>
          </p:nvSpPr>
          <p:spPr bwMode="auto">
            <a:xfrm>
              <a:off x="2998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89"/>
            <p:cNvSpPr>
              <a:spLocks noChangeArrowheads="1"/>
            </p:cNvSpPr>
            <p:nvPr/>
          </p:nvSpPr>
          <p:spPr bwMode="auto">
            <a:xfrm>
              <a:off x="3059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90"/>
            <p:cNvSpPr>
              <a:spLocks noChangeArrowheads="1"/>
            </p:cNvSpPr>
            <p:nvPr/>
          </p:nvSpPr>
          <p:spPr bwMode="auto">
            <a:xfrm>
              <a:off x="3119" y="864"/>
              <a:ext cx="56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91"/>
            <p:cNvSpPr>
              <a:spLocks noChangeArrowheads="1"/>
            </p:cNvSpPr>
            <p:nvPr/>
          </p:nvSpPr>
          <p:spPr bwMode="auto">
            <a:xfrm>
              <a:off x="3180" y="864"/>
              <a:ext cx="55" cy="8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7" name="Group 192"/>
            <p:cNvGrpSpPr>
              <a:grpSpLocks/>
            </p:cNvGrpSpPr>
            <p:nvPr/>
          </p:nvGrpSpPr>
          <p:grpSpPr bwMode="auto">
            <a:xfrm>
              <a:off x="2211" y="920"/>
              <a:ext cx="1523" cy="740"/>
              <a:chOff x="3251" y="1098"/>
              <a:chExt cx="1496" cy="740"/>
            </a:xfrm>
          </p:grpSpPr>
          <p:sp>
            <p:nvSpPr>
              <p:cNvPr id="200" name="Line 193"/>
              <p:cNvSpPr>
                <a:spLocks noChangeShapeType="1"/>
              </p:cNvSpPr>
              <p:nvPr/>
            </p:nvSpPr>
            <p:spPr bwMode="auto">
              <a:xfrm>
                <a:off x="3251" y="109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194"/>
              <p:cNvSpPr>
                <a:spLocks noChangeShapeType="1"/>
              </p:cNvSpPr>
              <p:nvPr/>
            </p:nvSpPr>
            <p:spPr bwMode="auto">
              <a:xfrm>
                <a:off x="3253" y="115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195"/>
              <p:cNvSpPr>
                <a:spLocks noChangeShapeType="1"/>
              </p:cNvSpPr>
              <p:nvPr/>
            </p:nvSpPr>
            <p:spPr bwMode="auto">
              <a:xfrm>
                <a:off x="3253" y="120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96"/>
              <p:cNvSpPr>
                <a:spLocks noChangeShapeType="1"/>
              </p:cNvSpPr>
              <p:nvPr/>
            </p:nvSpPr>
            <p:spPr bwMode="auto">
              <a:xfrm>
                <a:off x="3251" y="125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197"/>
              <p:cNvSpPr>
                <a:spLocks noChangeShapeType="1"/>
              </p:cNvSpPr>
              <p:nvPr/>
            </p:nvSpPr>
            <p:spPr bwMode="auto">
              <a:xfrm>
                <a:off x="3253" y="130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198"/>
              <p:cNvSpPr>
                <a:spLocks noChangeShapeType="1"/>
              </p:cNvSpPr>
              <p:nvPr/>
            </p:nvSpPr>
            <p:spPr bwMode="auto">
              <a:xfrm>
                <a:off x="3253" y="136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99"/>
              <p:cNvSpPr>
                <a:spLocks noChangeShapeType="1"/>
              </p:cNvSpPr>
              <p:nvPr/>
            </p:nvSpPr>
            <p:spPr bwMode="auto">
              <a:xfrm>
                <a:off x="3251" y="141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200"/>
              <p:cNvSpPr>
                <a:spLocks noChangeShapeType="1"/>
              </p:cNvSpPr>
              <p:nvPr/>
            </p:nvSpPr>
            <p:spPr bwMode="auto">
              <a:xfrm>
                <a:off x="3253" y="146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201"/>
              <p:cNvSpPr>
                <a:spLocks noChangeShapeType="1"/>
              </p:cNvSpPr>
              <p:nvPr/>
            </p:nvSpPr>
            <p:spPr bwMode="auto">
              <a:xfrm>
                <a:off x="3253" y="152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202"/>
              <p:cNvSpPr>
                <a:spLocks noChangeShapeType="1"/>
              </p:cNvSpPr>
              <p:nvPr/>
            </p:nvSpPr>
            <p:spPr bwMode="auto">
              <a:xfrm>
                <a:off x="3251" y="157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203"/>
              <p:cNvSpPr>
                <a:spLocks noChangeShapeType="1"/>
              </p:cNvSpPr>
              <p:nvPr/>
            </p:nvSpPr>
            <p:spPr bwMode="auto">
              <a:xfrm>
                <a:off x="3253" y="162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204"/>
              <p:cNvSpPr>
                <a:spLocks noChangeShapeType="1"/>
              </p:cNvSpPr>
              <p:nvPr/>
            </p:nvSpPr>
            <p:spPr bwMode="auto">
              <a:xfrm>
                <a:off x="3253" y="167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205"/>
              <p:cNvSpPr>
                <a:spLocks noChangeShapeType="1"/>
              </p:cNvSpPr>
              <p:nvPr/>
            </p:nvSpPr>
            <p:spPr bwMode="auto">
              <a:xfrm>
                <a:off x="3251" y="173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206"/>
              <p:cNvSpPr>
                <a:spLocks noChangeShapeType="1"/>
              </p:cNvSpPr>
              <p:nvPr/>
            </p:nvSpPr>
            <p:spPr bwMode="auto">
              <a:xfrm>
                <a:off x="3253" y="178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207"/>
              <p:cNvSpPr>
                <a:spLocks noChangeShapeType="1"/>
              </p:cNvSpPr>
              <p:nvPr/>
            </p:nvSpPr>
            <p:spPr bwMode="auto">
              <a:xfrm>
                <a:off x="3253" y="183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" name="AutoShape 208"/>
            <p:cNvSpPr>
              <a:spLocks noChangeArrowheads="1"/>
            </p:cNvSpPr>
            <p:nvPr/>
          </p:nvSpPr>
          <p:spPr bwMode="auto">
            <a:xfrm>
              <a:off x="2166" y="818"/>
              <a:ext cx="1594" cy="927"/>
            </a:xfrm>
            <a:prstGeom prst="bracketPair">
              <a:avLst>
                <a:gd name="adj" fmla="val 388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Text Box 209"/>
            <p:cNvSpPr txBox="1">
              <a:spLocks noChangeArrowheads="1"/>
            </p:cNvSpPr>
            <p:nvPr/>
          </p:nvSpPr>
          <p:spPr bwMode="auto">
            <a:xfrm>
              <a:off x="2823" y="949"/>
              <a:ext cx="39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</p:grpSp>
      <p:grpSp>
        <p:nvGrpSpPr>
          <p:cNvPr id="215" name="Group 210"/>
          <p:cNvGrpSpPr>
            <a:grpSpLocks/>
          </p:cNvGrpSpPr>
          <p:nvPr/>
        </p:nvGrpSpPr>
        <p:grpSpPr bwMode="auto">
          <a:xfrm>
            <a:off x="246063" y="1175068"/>
            <a:ext cx="8636000" cy="2209800"/>
            <a:chOff x="100" y="892"/>
            <a:chExt cx="5440" cy="1392"/>
          </a:xfrm>
        </p:grpSpPr>
        <p:grpSp>
          <p:nvGrpSpPr>
            <p:cNvPr id="216" name="Group 211"/>
            <p:cNvGrpSpPr>
              <a:grpSpLocks/>
            </p:cNvGrpSpPr>
            <p:nvPr/>
          </p:nvGrpSpPr>
          <p:grpSpPr bwMode="auto">
            <a:xfrm>
              <a:off x="100" y="892"/>
              <a:ext cx="5440" cy="1392"/>
              <a:chOff x="100" y="892"/>
              <a:chExt cx="5440" cy="1392"/>
            </a:xfrm>
          </p:grpSpPr>
          <p:sp>
            <p:nvSpPr>
              <p:cNvPr id="219" name="AutoShape 212"/>
              <p:cNvSpPr>
                <a:spLocks noChangeArrowheads="1"/>
              </p:cNvSpPr>
              <p:nvPr/>
            </p:nvSpPr>
            <p:spPr bwMode="auto">
              <a:xfrm>
                <a:off x="100" y="892"/>
                <a:ext cx="1724" cy="927"/>
              </a:xfrm>
              <a:prstGeom prst="bracketPair">
                <a:avLst>
                  <a:gd name="adj" fmla="val 3880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AutoShape 213"/>
              <p:cNvSpPr>
                <a:spLocks noChangeArrowheads="1"/>
              </p:cNvSpPr>
              <p:nvPr/>
            </p:nvSpPr>
            <p:spPr bwMode="auto">
              <a:xfrm>
                <a:off x="3816" y="896"/>
                <a:ext cx="1724" cy="1388"/>
              </a:xfrm>
              <a:prstGeom prst="bracketPair">
                <a:avLst>
                  <a:gd name="adj" fmla="val 2296"/>
                </a:avLst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Text Box 214"/>
              <p:cNvSpPr txBox="1">
                <a:spLocks noChangeArrowheads="1"/>
              </p:cNvSpPr>
              <p:nvPr/>
            </p:nvSpPr>
            <p:spPr bwMode="auto">
              <a:xfrm>
                <a:off x="1380" y="1080"/>
                <a:ext cx="1181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800" b="1" dirty="0" smtClean="0">
                    <a:solidFill>
                      <a:schemeClr val="bg1"/>
                    </a:solidFill>
                    <a:sym typeface="Symbol" pitchFamily="18" charset="2"/>
                  </a:rPr>
                  <a:t>=</a:t>
                </a:r>
                <a:endParaRPr lang="en-US" sz="4800" b="1" dirty="0">
                  <a:solidFill>
                    <a:schemeClr val="bg1"/>
                  </a:solidFill>
                  <a:sym typeface="Symbol" pitchFamily="18" charset="2"/>
                </a:endParaRPr>
              </a:p>
            </p:txBody>
          </p:sp>
        </p:grpSp>
        <p:sp>
          <p:nvSpPr>
            <p:cNvPr id="217" name="Text Box 215"/>
            <p:cNvSpPr txBox="1">
              <a:spLocks noChangeArrowheads="1"/>
            </p:cNvSpPr>
            <p:nvPr/>
          </p:nvSpPr>
          <p:spPr bwMode="auto">
            <a:xfrm>
              <a:off x="716" y="1024"/>
              <a:ext cx="35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X</a:t>
              </a:r>
              <a:endParaRPr lang="en-US" sz="5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8" name="Text Box 216"/>
            <p:cNvSpPr txBox="1">
              <a:spLocks noChangeArrowheads="1"/>
            </p:cNvSpPr>
            <p:nvPr/>
          </p:nvSpPr>
          <p:spPr bwMode="auto">
            <a:xfrm>
              <a:off x="4381" y="1221"/>
              <a:ext cx="38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</p:grpSp>
      <p:sp>
        <p:nvSpPr>
          <p:cNvPr id="224" name="Text Box 219"/>
          <p:cNvSpPr txBox="1">
            <a:spLocks noChangeArrowheads="1"/>
          </p:cNvSpPr>
          <p:nvPr/>
        </p:nvSpPr>
        <p:spPr bwMode="auto">
          <a:xfrm>
            <a:off x="3962411" y="4798160"/>
            <a:ext cx="32146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Each example has a sparse representation with no </a:t>
            </a:r>
            <a:r>
              <a:rPr lang="en-US" sz="16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more </a:t>
            </a: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 </a:t>
            </a:r>
            <a:r>
              <a:rPr lang="en-US" sz="16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 </a:t>
            </a:r>
            <a:r>
              <a:rPr lang="en-US" sz="16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atoms</a:t>
            </a:r>
            <a:endParaRPr lang="en-US" sz="1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25" name="Object 22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9357307"/>
              </p:ext>
            </p:extLst>
          </p:nvPr>
        </p:nvGraphicFramePr>
        <p:xfrm>
          <a:off x="777648" y="3917575"/>
          <a:ext cx="6286727" cy="990655"/>
        </p:xfrm>
        <a:graphic>
          <a:graphicData uri="http://schemas.openxmlformats.org/presentationml/2006/ole">
            <p:oleObj spid="_x0000_s29930" name="Equation" r:id="rId4" imgW="2819160" imgH="444240" progId="Equation.DSMT4">
              <p:embed/>
            </p:oleObj>
          </a:graphicData>
        </a:graphic>
      </p:graphicFrame>
      <p:sp>
        <p:nvSpPr>
          <p:cNvPr id="228" name="Text Box 221"/>
          <p:cNvSpPr txBox="1">
            <a:spLocks noChangeArrowheads="1"/>
          </p:cNvSpPr>
          <p:nvPr/>
        </p:nvSpPr>
        <p:spPr bwMode="auto">
          <a:xfrm>
            <a:off x="5921377" y="4241800"/>
            <a:ext cx="327342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10000"/>
              </a:spcBef>
            </a:pPr>
            <a:r>
              <a:rPr lang="en-US" sz="1600" b="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Field &amp; </a:t>
            </a:r>
            <a:r>
              <a:rPr lang="en-US" sz="1600" b="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Olshausen</a:t>
            </a:r>
            <a:r>
              <a:rPr lang="en-US" sz="1600" b="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(96’)</a:t>
            </a:r>
          </a:p>
          <a:p>
            <a:pPr algn="r">
              <a:spcBef>
                <a:spcPct val="10000"/>
              </a:spcBef>
            </a:pPr>
            <a:r>
              <a:rPr lang="en-US" sz="1600" b="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Engan</a:t>
            </a:r>
            <a:r>
              <a:rPr lang="en-US" sz="1600" b="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et. al. (99’)</a:t>
            </a:r>
          </a:p>
          <a:p>
            <a:pPr algn="r">
              <a:spcBef>
                <a:spcPct val="10000"/>
              </a:spcBef>
            </a:pPr>
            <a:r>
              <a:rPr lang="en-US" sz="1600" b="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…</a:t>
            </a:r>
            <a:endParaRPr lang="en-US" sz="1600" b="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10000"/>
              </a:spcBef>
            </a:pPr>
            <a:r>
              <a:rPr lang="en-US" sz="1600" b="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r>
              <a:rPr lang="en-US" sz="1600" b="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et. al. (04</a:t>
            </a:r>
            <a:r>
              <a:rPr lang="en-US" sz="1600" b="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’)</a:t>
            </a:r>
          </a:p>
          <a:p>
            <a:pPr algn="r">
              <a:spcBef>
                <a:spcPct val="10000"/>
              </a:spcBef>
            </a:pPr>
            <a:r>
              <a:rPr lang="en-US" sz="1600" dirty="0" err="1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Aharon</a:t>
            </a:r>
            <a:r>
              <a:rPr lang="en-US" sz="16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 et. </a:t>
            </a:r>
            <a:r>
              <a:rPr lang="en-US" sz="16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16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l. (04’)</a:t>
            </a:r>
          </a:p>
          <a:p>
            <a:pPr algn="r">
              <a:spcBef>
                <a:spcPct val="10000"/>
              </a:spcBef>
            </a:pPr>
            <a:r>
              <a:rPr lang="en-US" sz="16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… </a:t>
            </a:r>
            <a:endParaRPr lang="en-US" sz="1600" b="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65853829"/>
              </p:ext>
            </p:extLst>
          </p:nvPr>
        </p:nvGraphicFramePr>
        <p:xfrm>
          <a:off x="194469" y="2746693"/>
          <a:ext cx="5145088" cy="822325"/>
        </p:xfrm>
        <a:graphic>
          <a:graphicData uri="http://schemas.openxmlformats.org/presentationml/2006/ole">
            <p:oleObj spid="_x0000_s29931" name="Equation" r:id="rId5" imgW="2679480" imgH="368280" progId="Equation.DSMT4">
              <p:embed/>
            </p:oleObj>
          </a:graphicData>
        </a:graphic>
      </p:graphicFrame>
      <p:sp>
        <p:nvSpPr>
          <p:cNvPr id="4" name="Right Arrow 3"/>
          <p:cNvSpPr/>
          <p:nvPr/>
        </p:nvSpPr>
        <p:spPr bwMode="auto">
          <a:xfrm>
            <a:off x="61913" y="3931647"/>
            <a:ext cx="731837" cy="890064"/>
          </a:xfrm>
          <a:prstGeom prst="rightArrow">
            <a:avLst/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08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5" grpId="0" animBg="1"/>
      <p:bldP spid="11" grpId="0"/>
      <p:bldP spid="224" grpId="0"/>
      <p:bldP spid="228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" name="Group 635"/>
          <p:cNvGrpSpPr>
            <a:grpSpLocks/>
          </p:cNvGrpSpPr>
          <p:nvPr/>
        </p:nvGrpSpPr>
        <p:grpSpPr bwMode="auto">
          <a:xfrm>
            <a:off x="1109663" y="1395413"/>
            <a:ext cx="7232650" cy="1354137"/>
            <a:chOff x="699" y="879"/>
            <a:chExt cx="4556" cy="853"/>
          </a:xfrm>
        </p:grpSpPr>
        <p:grpSp>
          <p:nvGrpSpPr>
            <p:cNvPr id="325" name="Group 579"/>
            <p:cNvGrpSpPr>
              <a:grpSpLocks/>
            </p:cNvGrpSpPr>
            <p:nvPr/>
          </p:nvGrpSpPr>
          <p:grpSpPr bwMode="auto">
            <a:xfrm>
              <a:off x="3679" y="879"/>
              <a:ext cx="1576" cy="853"/>
              <a:chOff x="3679" y="879"/>
              <a:chExt cx="1576" cy="853"/>
            </a:xfrm>
          </p:grpSpPr>
          <p:sp>
            <p:nvSpPr>
              <p:cNvPr id="327" name="Rectangle 578"/>
              <p:cNvSpPr>
                <a:spLocks noChangeArrowheads="1"/>
              </p:cNvSpPr>
              <p:nvPr/>
            </p:nvSpPr>
            <p:spPr bwMode="auto">
              <a:xfrm>
                <a:off x="3679" y="879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8" name="Rectangle 4"/>
              <p:cNvSpPr>
                <a:spLocks noChangeArrowheads="1"/>
              </p:cNvSpPr>
              <p:nvPr/>
            </p:nvSpPr>
            <p:spPr bwMode="auto">
              <a:xfrm>
                <a:off x="4709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9" name="Rectangle 5"/>
              <p:cNvSpPr>
                <a:spLocks noChangeArrowheads="1"/>
              </p:cNvSpPr>
              <p:nvPr/>
            </p:nvSpPr>
            <p:spPr bwMode="auto">
              <a:xfrm>
                <a:off x="4769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0" name="Rectangle 6"/>
              <p:cNvSpPr>
                <a:spLocks noChangeArrowheads="1"/>
              </p:cNvSpPr>
              <p:nvPr/>
            </p:nvSpPr>
            <p:spPr bwMode="auto">
              <a:xfrm>
                <a:off x="4830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1" name="Rectangle 7"/>
              <p:cNvSpPr>
                <a:spLocks noChangeArrowheads="1"/>
              </p:cNvSpPr>
              <p:nvPr/>
            </p:nvSpPr>
            <p:spPr bwMode="auto">
              <a:xfrm>
                <a:off x="4891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2" name="Rectangle 8"/>
              <p:cNvSpPr>
                <a:spLocks noChangeArrowheads="1"/>
              </p:cNvSpPr>
              <p:nvPr/>
            </p:nvSpPr>
            <p:spPr bwMode="auto">
              <a:xfrm>
                <a:off x="4951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3" name="Rectangle 9"/>
              <p:cNvSpPr>
                <a:spLocks noChangeArrowheads="1"/>
              </p:cNvSpPr>
              <p:nvPr/>
            </p:nvSpPr>
            <p:spPr bwMode="auto">
              <a:xfrm>
                <a:off x="5013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4" name="Rectangle 10"/>
              <p:cNvSpPr>
                <a:spLocks noChangeArrowheads="1"/>
              </p:cNvSpPr>
              <p:nvPr/>
            </p:nvSpPr>
            <p:spPr bwMode="auto">
              <a:xfrm>
                <a:off x="5074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5" name="Rectangle 11"/>
              <p:cNvSpPr>
                <a:spLocks noChangeArrowheads="1"/>
              </p:cNvSpPr>
              <p:nvPr/>
            </p:nvSpPr>
            <p:spPr bwMode="auto">
              <a:xfrm>
                <a:off x="5134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6" name="Rectangle 13"/>
              <p:cNvSpPr>
                <a:spLocks noChangeArrowheads="1"/>
              </p:cNvSpPr>
              <p:nvPr/>
            </p:nvSpPr>
            <p:spPr bwMode="auto">
              <a:xfrm>
                <a:off x="3738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7" name="Rectangle 14"/>
              <p:cNvSpPr>
                <a:spLocks noChangeArrowheads="1"/>
              </p:cNvSpPr>
              <p:nvPr/>
            </p:nvSpPr>
            <p:spPr bwMode="auto">
              <a:xfrm>
                <a:off x="3798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8" name="Rectangle 15"/>
              <p:cNvSpPr>
                <a:spLocks noChangeArrowheads="1"/>
              </p:cNvSpPr>
              <p:nvPr/>
            </p:nvSpPr>
            <p:spPr bwMode="auto">
              <a:xfrm>
                <a:off x="3858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9" name="Rectangle 16"/>
              <p:cNvSpPr>
                <a:spLocks noChangeArrowheads="1"/>
              </p:cNvSpPr>
              <p:nvPr/>
            </p:nvSpPr>
            <p:spPr bwMode="auto">
              <a:xfrm>
                <a:off x="3919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0" name="Rectangle 17"/>
              <p:cNvSpPr>
                <a:spLocks noChangeArrowheads="1"/>
              </p:cNvSpPr>
              <p:nvPr/>
            </p:nvSpPr>
            <p:spPr bwMode="auto">
              <a:xfrm>
                <a:off x="3980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1" name="Rectangle 18"/>
              <p:cNvSpPr>
                <a:spLocks noChangeArrowheads="1"/>
              </p:cNvSpPr>
              <p:nvPr/>
            </p:nvSpPr>
            <p:spPr bwMode="auto">
              <a:xfrm>
                <a:off x="4040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2" name="Rectangle 19"/>
              <p:cNvSpPr>
                <a:spLocks noChangeArrowheads="1"/>
              </p:cNvSpPr>
              <p:nvPr/>
            </p:nvSpPr>
            <p:spPr bwMode="auto">
              <a:xfrm>
                <a:off x="4102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3" name="Rectangle 20"/>
              <p:cNvSpPr>
                <a:spLocks noChangeArrowheads="1"/>
              </p:cNvSpPr>
              <p:nvPr/>
            </p:nvSpPr>
            <p:spPr bwMode="auto">
              <a:xfrm>
                <a:off x="4163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4" name="Rectangle 21"/>
              <p:cNvSpPr>
                <a:spLocks noChangeArrowheads="1"/>
              </p:cNvSpPr>
              <p:nvPr/>
            </p:nvSpPr>
            <p:spPr bwMode="auto">
              <a:xfrm>
                <a:off x="4223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5" name="Rectangle 22"/>
              <p:cNvSpPr>
                <a:spLocks noChangeArrowheads="1"/>
              </p:cNvSpPr>
              <p:nvPr/>
            </p:nvSpPr>
            <p:spPr bwMode="auto">
              <a:xfrm>
                <a:off x="4284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6" name="Rectangle 23"/>
              <p:cNvSpPr>
                <a:spLocks noChangeArrowheads="1"/>
              </p:cNvSpPr>
              <p:nvPr/>
            </p:nvSpPr>
            <p:spPr bwMode="auto">
              <a:xfrm>
                <a:off x="4345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7" name="Rectangle 24"/>
              <p:cNvSpPr>
                <a:spLocks noChangeArrowheads="1"/>
              </p:cNvSpPr>
              <p:nvPr/>
            </p:nvSpPr>
            <p:spPr bwMode="auto">
              <a:xfrm>
                <a:off x="4405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8" name="Rectangle 25"/>
              <p:cNvSpPr>
                <a:spLocks noChangeArrowheads="1"/>
              </p:cNvSpPr>
              <p:nvPr/>
            </p:nvSpPr>
            <p:spPr bwMode="auto">
              <a:xfrm>
                <a:off x="4467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49" name="Rectangle 26"/>
              <p:cNvSpPr>
                <a:spLocks noChangeArrowheads="1"/>
              </p:cNvSpPr>
              <p:nvPr/>
            </p:nvSpPr>
            <p:spPr bwMode="auto">
              <a:xfrm>
                <a:off x="4528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0" name="Rectangle 27"/>
              <p:cNvSpPr>
                <a:spLocks noChangeArrowheads="1"/>
              </p:cNvSpPr>
              <p:nvPr/>
            </p:nvSpPr>
            <p:spPr bwMode="auto">
              <a:xfrm>
                <a:off x="4588" y="883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51" name="Rectangle 28"/>
              <p:cNvSpPr>
                <a:spLocks noChangeArrowheads="1"/>
              </p:cNvSpPr>
              <p:nvPr/>
            </p:nvSpPr>
            <p:spPr bwMode="auto">
              <a:xfrm>
                <a:off x="4649" y="883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352" name="Group 29"/>
              <p:cNvGrpSpPr>
                <a:grpSpLocks/>
              </p:cNvGrpSpPr>
              <p:nvPr/>
            </p:nvGrpSpPr>
            <p:grpSpPr bwMode="auto">
              <a:xfrm>
                <a:off x="3680" y="939"/>
                <a:ext cx="1575" cy="740"/>
                <a:chOff x="3251" y="1098"/>
                <a:chExt cx="1496" cy="740"/>
              </a:xfrm>
            </p:grpSpPr>
            <p:sp>
              <p:nvSpPr>
                <p:cNvPr id="354" name="Line 30"/>
                <p:cNvSpPr>
                  <a:spLocks noChangeShapeType="1"/>
                </p:cNvSpPr>
                <p:nvPr/>
              </p:nvSpPr>
              <p:spPr bwMode="auto">
                <a:xfrm>
                  <a:off x="3251" y="109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55" name="Line 31"/>
                <p:cNvSpPr>
                  <a:spLocks noChangeShapeType="1"/>
                </p:cNvSpPr>
                <p:nvPr/>
              </p:nvSpPr>
              <p:spPr bwMode="auto">
                <a:xfrm>
                  <a:off x="3253" y="115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56" name="Line 32"/>
                <p:cNvSpPr>
                  <a:spLocks noChangeShapeType="1"/>
                </p:cNvSpPr>
                <p:nvPr/>
              </p:nvSpPr>
              <p:spPr bwMode="auto">
                <a:xfrm>
                  <a:off x="3253" y="120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57" name="Line 33"/>
                <p:cNvSpPr>
                  <a:spLocks noChangeShapeType="1"/>
                </p:cNvSpPr>
                <p:nvPr/>
              </p:nvSpPr>
              <p:spPr bwMode="auto">
                <a:xfrm>
                  <a:off x="3251" y="125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58" name="Line 34"/>
                <p:cNvSpPr>
                  <a:spLocks noChangeShapeType="1"/>
                </p:cNvSpPr>
                <p:nvPr/>
              </p:nvSpPr>
              <p:spPr bwMode="auto">
                <a:xfrm>
                  <a:off x="3253" y="130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59" name="Line 35"/>
                <p:cNvSpPr>
                  <a:spLocks noChangeShapeType="1"/>
                </p:cNvSpPr>
                <p:nvPr/>
              </p:nvSpPr>
              <p:spPr bwMode="auto">
                <a:xfrm>
                  <a:off x="3253" y="136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0" name="Line 36"/>
                <p:cNvSpPr>
                  <a:spLocks noChangeShapeType="1"/>
                </p:cNvSpPr>
                <p:nvPr/>
              </p:nvSpPr>
              <p:spPr bwMode="auto">
                <a:xfrm>
                  <a:off x="3251" y="141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1" name="Line 37"/>
                <p:cNvSpPr>
                  <a:spLocks noChangeShapeType="1"/>
                </p:cNvSpPr>
                <p:nvPr/>
              </p:nvSpPr>
              <p:spPr bwMode="auto">
                <a:xfrm>
                  <a:off x="3253" y="146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2" name="Line 38"/>
                <p:cNvSpPr>
                  <a:spLocks noChangeShapeType="1"/>
                </p:cNvSpPr>
                <p:nvPr/>
              </p:nvSpPr>
              <p:spPr bwMode="auto">
                <a:xfrm>
                  <a:off x="3253" y="1520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3" name="Line 39"/>
                <p:cNvSpPr>
                  <a:spLocks noChangeShapeType="1"/>
                </p:cNvSpPr>
                <p:nvPr/>
              </p:nvSpPr>
              <p:spPr bwMode="auto">
                <a:xfrm>
                  <a:off x="3251" y="1573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4" name="Line 40"/>
                <p:cNvSpPr>
                  <a:spLocks noChangeShapeType="1"/>
                </p:cNvSpPr>
                <p:nvPr/>
              </p:nvSpPr>
              <p:spPr bwMode="auto">
                <a:xfrm>
                  <a:off x="3253" y="1626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5" name="Line 41"/>
                <p:cNvSpPr>
                  <a:spLocks noChangeShapeType="1"/>
                </p:cNvSpPr>
                <p:nvPr/>
              </p:nvSpPr>
              <p:spPr bwMode="auto">
                <a:xfrm>
                  <a:off x="3253" y="1679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6" name="Line 42"/>
                <p:cNvSpPr>
                  <a:spLocks noChangeShapeType="1"/>
                </p:cNvSpPr>
                <p:nvPr/>
              </p:nvSpPr>
              <p:spPr bwMode="auto">
                <a:xfrm>
                  <a:off x="3251" y="1732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7" name="Line 43"/>
                <p:cNvSpPr>
                  <a:spLocks noChangeShapeType="1"/>
                </p:cNvSpPr>
                <p:nvPr/>
              </p:nvSpPr>
              <p:spPr bwMode="auto">
                <a:xfrm>
                  <a:off x="3253" y="1785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68" name="Line 44"/>
                <p:cNvSpPr>
                  <a:spLocks noChangeShapeType="1"/>
                </p:cNvSpPr>
                <p:nvPr/>
              </p:nvSpPr>
              <p:spPr bwMode="auto">
                <a:xfrm>
                  <a:off x="3253" y="1838"/>
                  <a:ext cx="149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353" name="Text Box 45"/>
              <p:cNvSpPr txBox="1">
                <a:spLocks noChangeArrowheads="1"/>
              </p:cNvSpPr>
              <p:nvPr/>
            </p:nvSpPr>
            <p:spPr bwMode="auto">
              <a:xfrm>
                <a:off x="4292" y="968"/>
                <a:ext cx="391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</p:grpSp>
        <p:sp>
          <p:nvSpPr>
            <p:cNvPr id="326" name="Text Box 580"/>
            <p:cNvSpPr txBox="1">
              <a:spLocks noChangeArrowheads="1"/>
            </p:cNvSpPr>
            <p:nvPr/>
          </p:nvSpPr>
          <p:spPr bwMode="auto">
            <a:xfrm>
              <a:off x="699" y="971"/>
              <a:ext cx="1472" cy="60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Initialize </a:t>
              </a:r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D         </a:t>
              </a:r>
              <a:r>
                <a:rPr lang="en-US" sz="160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e.g. choose a subset       of the examples</a:t>
              </a:r>
              <a:endPara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6</a:t>
            </a:fld>
            <a:endParaRPr lang="en-US" sz="120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Synthesis Model – K-SVD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6" name="Group 577"/>
          <p:cNvGrpSpPr>
            <a:grpSpLocks/>
          </p:cNvGrpSpPr>
          <p:nvPr/>
        </p:nvGrpSpPr>
        <p:grpSpPr bwMode="auto">
          <a:xfrm>
            <a:off x="5735638" y="2868613"/>
            <a:ext cx="2503487" cy="2605087"/>
            <a:chOff x="3613" y="1807"/>
            <a:chExt cx="1577" cy="1641"/>
          </a:xfrm>
        </p:grpSpPr>
        <p:sp>
          <p:nvSpPr>
            <p:cNvPr id="227" name="Rectangle 47"/>
            <p:cNvSpPr>
              <a:spLocks noChangeArrowheads="1"/>
            </p:cNvSpPr>
            <p:nvPr/>
          </p:nvSpPr>
          <p:spPr bwMode="auto">
            <a:xfrm rot="5400000">
              <a:off x="4405" y="1080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8" name="Rectangle 48"/>
            <p:cNvSpPr>
              <a:spLocks noChangeArrowheads="1"/>
            </p:cNvSpPr>
            <p:nvPr/>
          </p:nvSpPr>
          <p:spPr bwMode="auto">
            <a:xfrm rot="5400000">
              <a:off x="5010" y="1808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9" name="Rectangle 49"/>
            <p:cNvSpPr>
              <a:spLocks noChangeArrowheads="1"/>
            </p:cNvSpPr>
            <p:nvPr/>
          </p:nvSpPr>
          <p:spPr bwMode="auto">
            <a:xfrm rot="5400000">
              <a:off x="4584" y="1807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30" name="Group 50"/>
            <p:cNvGrpSpPr>
              <a:grpSpLocks/>
            </p:cNvGrpSpPr>
            <p:nvPr/>
          </p:nvGrpSpPr>
          <p:grpSpPr bwMode="auto">
            <a:xfrm rot="5400000">
              <a:off x="4606" y="2989"/>
              <a:ext cx="142" cy="31"/>
              <a:chOff x="4708" y="2148"/>
              <a:chExt cx="143" cy="27"/>
            </a:xfrm>
          </p:grpSpPr>
          <p:sp>
            <p:nvSpPr>
              <p:cNvPr id="318" name="Oval 51"/>
              <p:cNvSpPr>
                <a:spLocks noChangeArrowheads="1"/>
              </p:cNvSpPr>
              <p:nvPr/>
            </p:nvSpPr>
            <p:spPr bwMode="auto">
              <a:xfrm>
                <a:off x="4708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9" name="Oval 52"/>
              <p:cNvSpPr>
                <a:spLocks noChangeArrowheads="1"/>
              </p:cNvSpPr>
              <p:nvPr/>
            </p:nvSpPr>
            <p:spPr bwMode="auto">
              <a:xfrm>
                <a:off x="4762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20" name="Oval 53"/>
              <p:cNvSpPr>
                <a:spLocks noChangeArrowheads="1"/>
              </p:cNvSpPr>
              <p:nvPr/>
            </p:nvSpPr>
            <p:spPr bwMode="auto">
              <a:xfrm>
                <a:off x="4824" y="2148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31" name="Rectangle 54"/>
            <p:cNvSpPr>
              <a:spLocks noChangeArrowheads="1"/>
            </p:cNvSpPr>
            <p:nvPr/>
          </p:nvSpPr>
          <p:spPr bwMode="auto">
            <a:xfrm rot="5400000">
              <a:off x="4405" y="1141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2" name="Rectangle 55"/>
            <p:cNvSpPr>
              <a:spLocks noChangeArrowheads="1"/>
            </p:cNvSpPr>
            <p:nvPr/>
          </p:nvSpPr>
          <p:spPr bwMode="auto">
            <a:xfrm rot="5400000">
              <a:off x="4825" y="1869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3" name="Rectangle 56"/>
            <p:cNvSpPr>
              <a:spLocks noChangeArrowheads="1"/>
            </p:cNvSpPr>
            <p:nvPr/>
          </p:nvSpPr>
          <p:spPr bwMode="auto">
            <a:xfrm rot="5400000">
              <a:off x="4705" y="1868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4" name="Rectangle 57"/>
            <p:cNvSpPr>
              <a:spLocks noChangeArrowheads="1"/>
            </p:cNvSpPr>
            <p:nvPr/>
          </p:nvSpPr>
          <p:spPr bwMode="auto">
            <a:xfrm rot="5400000">
              <a:off x="4405" y="1201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5" name="Rectangle 58"/>
            <p:cNvSpPr>
              <a:spLocks noChangeArrowheads="1"/>
            </p:cNvSpPr>
            <p:nvPr/>
          </p:nvSpPr>
          <p:spPr bwMode="auto">
            <a:xfrm rot="5400000">
              <a:off x="4221" y="1927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6" name="Rectangle 59"/>
            <p:cNvSpPr>
              <a:spLocks noChangeArrowheads="1"/>
            </p:cNvSpPr>
            <p:nvPr/>
          </p:nvSpPr>
          <p:spPr bwMode="auto">
            <a:xfrm rot="5400000">
              <a:off x="3795" y="1927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7" name="Rectangle 60"/>
            <p:cNvSpPr>
              <a:spLocks noChangeArrowheads="1"/>
            </p:cNvSpPr>
            <p:nvPr/>
          </p:nvSpPr>
          <p:spPr bwMode="auto">
            <a:xfrm rot="5400000">
              <a:off x="4405" y="1261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8" name="Rectangle 61"/>
            <p:cNvSpPr>
              <a:spLocks noChangeArrowheads="1"/>
            </p:cNvSpPr>
            <p:nvPr/>
          </p:nvSpPr>
          <p:spPr bwMode="auto">
            <a:xfrm rot="5400000">
              <a:off x="4646" y="1986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9" name="Rectangle 62"/>
            <p:cNvSpPr>
              <a:spLocks noChangeArrowheads="1"/>
            </p:cNvSpPr>
            <p:nvPr/>
          </p:nvSpPr>
          <p:spPr bwMode="auto">
            <a:xfrm rot="5400000">
              <a:off x="4525" y="1986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0" name="Rectangle 63"/>
            <p:cNvSpPr>
              <a:spLocks noChangeArrowheads="1"/>
            </p:cNvSpPr>
            <p:nvPr/>
          </p:nvSpPr>
          <p:spPr bwMode="auto">
            <a:xfrm rot="5400000">
              <a:off x="4405" y="1322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1" name="Rectangle 64"/>
            <p:cNvSpPr>
              <a:spLocks noChangeArrowheads="1"/>
            </p:cNvSpPr>
            <p:nvPr/>
          </p:nvSpPr>
          <p:spPr bwMode="auto">
            <a:xfrm rot="5400000">
              <a:off x="4041" y="2050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2" name="Rectangle 65"/>
            <p:cNvSpPr>
              <a:spLocks noChangeArrowheads="1"/>
            </p:cNvSpPr>
            <p:nvPr/>
          </p:nvSpPr>
          <p:spPr bwMode="auto">
            <a:xfrm rot="5400000">
              <a:off x="3976" y="2050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3" name="Rectangle 66"/>
            <p:cNvSpPr>
              <a:spLocks noChangeArrowheads="1"/>
            </p:cNvSpPr>
            <p:nvPr/>
          </p:nvSpPr>
          <p:spPr bwMode="auto">
            <a:xfrm rot="5400000">
              <a:off x="4405" y="1383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4" name="Rectangle 67"/>
            <p:cNvSpPr>
              <a:spLocks noChangeArrowheads="1"/>
            </p:cNvSpPr>
            <p:nvPr/>
          </p:nvSpPr>
          <p:spPr bwMode="auto">
            <a:xfrm rot="5400000">
              <a:off x="5130" y="2110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5" name="Rectangle 68"/>
            <p:cNvSpPr>
              <a:spLocks noChangeArrowheads="1"/>
            </p:cNvSpPr>
            <p:nvPr/>
          </p:nvSpPr>
          <p:spPr bwMode="auto">
            <a:xfrm rot="5400000">
              <a:off x="3677" y="2108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6" name="Rectangle 69"/>
            <p:cNvSpPr>
              <a:spLocks noChangeArrowheads="1"/>
            </p:cNvSpPr>
            <p:nvPr/>
          </p:nvSpPr>
          <p:spPr bwMode="auto">
            <a:xfrm rot="5400000">
              <a:off x="4405" y="1443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7" name="Rectangle 70"/>
            <p:cNvSpPr>
              <a:spLocks noChangeArrowheads="1"/>
            </p:cNvSpPr>
            <p:nvPr/>
          </p:nvSpPr>
          <p:spPr bwMode="auto">
            <a:xfrm rot="5400000">
              <a:off x="4403" y="2170"/>
              <a:ext cx="55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8" name="Rectangle 71"/>
            <p:cNvSpPr>
              <a:spLocks noChangeArrowheads="1"/>
            </p:cNvSpPr>
            <p:nvPr/>
          </p:nvSpPr>
          <p:spPr bwMode="auto">
            <a:xfrm rot="5400000">
              <a:off x="4282" y="2170"/>
              <a:ext cx="55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9" name="Rectangle 73"/>
            <p:cNvSpPr>
              <a:spLocks noChangeArrowheads="1"/>
            </p:cNvSpPr>
            <p:nvPr/>
          </p:nvSpPr>
          <p:spPr bwMode="auto">
            <a:xfrm rot="5400000">
              <a:off x="4405" y="1504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0" name="Rectangle 74"/>
            <p:cNvSpPr>
              <a:spLocks noChangeArrowheads="1"/>
            </p:cNvSpPr>
            <p:nvPr/>
          </p:nvSpPr>
          <p:spPr bwMode="auto">
            <a:xfrm rot="5400000">
              <a:off x="3918" y="2230"/>
              <a:ext cx="56" cy="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1" name="Rectangle 76"/>
            <p:cNvSpPr>
              <a:spLocks noChangeArrowheads="1"/>
            </p:cNvSpPr>
            <p:nvPr/>
          </p:nvSpPr>
          <p:spPr bwMode="auto">
            <a:xfrm rot="5400000">
              <a:off x="4463" y="223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2" name="Rectangle 77"/>
            <p:cNvSpPr>
              <a:spLocks noChangeArrowheads="1"/>
            </p:cNvSpPr>
            <p:nvPr/>
          </p:nvSpPr>
          <p:spPr bwMode="auto">
            <a:xfrm rot="5400000">
              <a:off x="4405" y="1565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3" name="Rectangle 78"/>
            <p:cNvSpPr>
              <a:spLocks noChangeArrowheads="1"/>
            </p:cNvSpPr>
            <p:nvPr/>
          </p:nvSpPr>
          <p:spPr bwMode="auto">
            <a:xfrm rot="5400000">
              <a:off x="4647" y="229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4" name="Rectangle 79"/>
            <p:cNvSpPr>
              <a:spLocks noChangeArrowheads="1"/>
            </p:cNvSpPr>
            <p:nvPr/>
          </p:nvSpPr>
          <p:spPr bwMode="auto">
            <a:xfrm rot="5400000">
              <a:off x="5068" y="229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5" name="Rectangle 80"/>
            <p:cNvSpPr>
              <a:spLocks noChangeArrowheads="1"/>
            </p:cNvSpPr>
            <p:nvPr/>
          </p:nvSpPr>
          <p:spPr bwMode="auto">
            <a:xfrm rot="5400000">
              <a:off x="4405" y="1625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6" name="Rectangle 81"/>
            <p:cNvSpPr>
              <a:spLocks noChangeArrowheads="1"/>
            </p:cNvSpPr>
            <p:nvPr/>
          </p:nvSpPr>
          <p:spPr bwMode="auto">
            <a:xfrm rot="5400000">
              <a:off x="4160" y="235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7" name="Rectangle 82"/>
            <p:cNvSpPr>
              <a:spLocks noChangeArrowheads="1"/>
            </p:cNvSpPr>
            <p:nvPr/>
          </p:nvSpPr>
          <p:spPr bwMode="auto">
            <a:xfrm rot="5400000">
              <a:off x="3858" y="235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8" name="Rectangle 83"/>
            <p:cNvSpPr>
              <a:spLocks noChangeArrowheads="1"/>
            </p:cNvSpPr>
            <p:nvPr/>
          </p:nvSpPr>
          <p:spPr bwMode="auto">
            <a:xfrm rot="5400000">
              <a:off x="4405" y="1686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9" name="Rectangle 84"/>
            <p:cNvSpPr>
              <a:spLocks noChangeArrowheads="1"/>
            </p:cNvSpPr>
            <p:nvPr/>
          </p:nvSpPr>
          <p:spPr bwMode="auto">
            <a:xfrm rot="5400000">
              <a:off x="3736" y="241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0" name="Rectangle 85"/>
            <p:cNvSpPr>
              <a:spLocks noChangeArrowheads="1"/>
            </p:cNvSpPr>
            <p:nvPr/>
          </p:nvSpPr>
          <p:spPr bwMode="auto">
            <a:xfrm rot="5400000">
              <a:off x="3673" y="2412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1" name="Rectangle 86"/>
            <p:cNvSpPr>
              <a:spLocks noChangeArrowheads="1"/>
            </p:cNvSpPr>
            <p:nvPr/>
          </p:nvSpPr>
          <p:spPr bwMode="auto">
            <a:xfrm rot="5400000">
              <a:off x="4405" y="1747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2" name="Rectangle 87"/>
            <p:cNvSpPr>
              <a:spLocks noChangeArrowheads="1"/>
            </p:cNvSpPr>
            <p:nvPr/>
          </p:nvSpPr>
          <p:spPr bwMode="auto">
            <a:xfrm rot="5400000">
              <a:off x="4042" y="247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3" name="Rectangle 88"/>
            <p:cNvSpPr>
              <a:spLocks noChangeArrowheads="1"/>
            </p:cNvSpPr>
            <p:nvPr/>
          </p:nvSpPr>
          <p:spPr bwMode="auto">
            <a:xfrm rot="5400000">
              <a:off x="4584" y="2472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4" name="Rectangle 89"/>
            <p:cNvSpPr>
              <a:spLocks noChangeArrowheads="1"/>
            </p:cNvSpPr>
            <p:nvPr/>
          </p:nvSpPr>
          <p:spPr bwMode="auto">
            <a:xfrm rot="5400000">
              <a:off x="4405" y="1807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5" name="Rectangle 90"/>
            <p:cNvSpPr>
              <a:spLocks noChangeArrowheads="1"/>
            </p:cNvSpPr>
            <p:nvPr/>
          </p:nvSpPr>
          <p:spPr bwMode="auto">
            <a:xfrm rot="5400000">
              <a:off x="4945" y="2536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6" name="Rectangle 91"/>
            <p:cNvSpPr>
              <a:spLocks noChangeArrowheads="1"/>
            </p:cNvSpPr>
            <p:nvPr/>
          </p:nvSpPr>
          <p:spPr bwMode="auto">
            <a:xfrm rot="5400000">
              <a:off x="4825" y="2535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7" name="Rectangle 92"/>
            <p:cNvSpPr>
              <a:spLocks noChangeArrowheads="1"/>
            </p:cNvSpPr>
            <p:nvPr/>
          </p:nvSpPr>
          <p:spPr bwMode="auto">
            <a:xfrm rot="5400000">
              <a:off x="4405" y="1869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8" name="Rectangle 93"/>
            <p:cNvSpPr>
              <a:spLocks noChangeArrowheads="1"/>
            </p:cNvSpPr>
            <p:nvPr/>
          </p:nvSpPr>
          <p:spPr bwMode="auto">
            <a:xfrm rot="5400000">
              <a:off x="4341" y="2594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9" name="Rectangle 94"/>
            <p:cNvSpPr>
              <a:spLocks noChangeArrowheads="1"/>
            </p:cNvSpPr>
            <p:nvPr/>
          </p:nvSpPr>
          <p:spPr bwMode="auto">
            <a:xfrm rot="5400000">
              <a:off x="3915" y="2594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0" name="Rectangle 95"/>
            <p:cNvSpPr>
              <a:spLocks noChangeArrowheads="1"/>
            </p:cNvSpPr>
            <p:nvPr/>
          </p:nvSpPr>
          <p:spPr bwMode="auto">
            <a:xfrm rot="5400000">
              <a:off x="4405" y="1930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1" name="Rectangle 96"/>
            <p:cNvSpPr>
              <a:spLocks noChangeArrowheads="1"/>
            </p:cNvSpPr>
            <p:nvPr/>
          </p:nvSpPr>
          <p:spPr bwMode="auto">
            <a:xfrm rot="5400000">
              <a:off x="4767" y="265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2" name="Rectangle 97"/>
            <p:cNvSpPr>
              <a:spLocks noChangeArrowheads="1"/>
            </p:cNvSpPr>
            <p:nvPr/>
          </p:nvSpPr>
          <p:spPr bwMode="auto">
            <a:xfrm rot="5400000">
              <a:off x="4645" y="265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3" name="Rectangle 98"/>
            <p:cNvSpPr>
              <a:spLocks noChangeArrowheads="1"/>
            </p:cNvSpPr>
            <p:nvPr/>
          </p:nvSpPr>
          <p:spPr bwMode="auto">
            <a:xfrm rot="5400000">
              <a:off x="4405" y="1990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4" name="Rectangle 99"/>
            <p:cNvSpPr>
              <a:spLocks noChangeArrowheads="1"/>
            </p:cNvSpPr>
            <p:nvPr/>
          </p:nvSpPr>
          <p:spPr bwMode="auto">
            <a:xfrm rot="5400000">
              <a:off x="4161" y="2717"/>
              <a:ext cx="56" cy="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5" name="Rectangle 100"/>
            <p:cNvSpPr>
              <a:spLocks noChangeArrowheads="1"/>
            </p:cNvSpPr>
            <p:nvPr/>
          </p:nvSpPr>
          <p:spPr bwMode="auto">
            <a:xfrm rot="5400000">
              <a:off x="3979" y="2717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6" name="Rectangle 101"/>
            <p:cNvSpPr>
              <a:spLocks noChangeArrowheads="1"/>
            </p:cNvSpPr>
            <p:nvPr/>
          </p:nvSpPr>
          <p:spPr bwMode="auto">
            <a:xfrm rot="5400000">
              <a:off x="4405" y="2051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7" name="Rectangle 102"/>
            <p:cNvSpPr>
              <a:spLocks noChangeArrowheads="1"/>
            </p:cNvSpPr>
            <p:nvPr/>
          </p:nvSpPr>
          <p:spPr bwMode="auto">
            <a:xfrm rot="5400000">
              <a:off x="4345" y="2775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8" name="Rectangle 103"/>
            <p:cNvSpPr>
              <a:spLocks noChangeArrowheads="1"/>
            </p:cNvSpPr>
            <p:nvPr/>
          </p:nvSpPr>
          <p:spPr bwMode="auto">
            <a:xfrm rot="5400000">
              <a:off x="4887" y="2774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9" name="Rectangle 104"/>
            <p:cNvSpPr>
              <a:spLocks noChangeArrowheads="1"/>
            </p:cNvSpPr>
            <p:nvPr/>
          </p:nvSpPr>
          <p:spPr bwMode="auto">
            <a:xfrm rot="5400000">
              <a:off x="4405" y="2475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0" name="Rectangle 105"/>
            <p:cNvSpPr>
              <a:spLocks noChangeArrowheads="1"/>
            </p:cNvSpPr>
            <p:nvPr/>
          </p:nvSpPr>
          <p:spPr bwMode="auto">
            <a:xfrm rot="5400000">
              <a:off x="5130" y="320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1" name="Rectangle 106"/>
            <p:cNvSpPr>
              <a:spLocks noChangeArrowheads="1"/>
            </p:cNvSpPr>
            <p:nvPr/>
          </p:nvSpPr>
          <p:spPr bwMode="auto">
            <a:xfrm rot="5400000">
              <a:off x="3677" y="320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2" name="Rectangle 107"/>
            <p:cNvSpPr>
              <a:spLocks noChangeArrowheads="1"/>
            </p:cNvSpPr>
            <p:nvPr/>
          </p:nvSpPr>
          <p:spPr bwMode="auto">
            <a:xfrm rot="5400000">
              <a:off x="4405" y="2535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3" name="Rectangle 108"/>
            <p:cNvSpPr>
              <a:spLocks noChangeArrowheads="1"/>
            </p:cNvSpPr>
            <p:nvPr/>
          </p:nvSpPr>
          <p:spPr bwMode="auto">
            <a:xfrm rot="5400000">
              <a:off x="4403" y="326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4" name="Rectangle 109"/>
            <p:cNvSpPr>
              <a:spLocks noChangeArrowheads="1"/>
            </p:cNvSpPr>
            <p:nvPr/>
          </p:nvSpPr>
          <p:spPr bwMode="auto">
            <a:xfrm rot="5400000">
              <a:off x="4282" y="3261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5" name="Rectangle 111"/>
            <p:cNvSpPr>
              <a:spLocks noChangeArrowheads="1"/>
            </p:cNvSpPr>
            <p:nvPr/>
          </p:nvSpPr>
          <p:spPr bwMode="auto">
            <a:xfrm rot="5400000">
              <a:off x="4405" y="2596"/>
              <a:ext cx="56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6" name="Rectangle 112"/>
            <p:cNvSpPr>
              <a:spLocks noChangeArrowheads="1"/>
            </p:cNvSpPr>
            <p:nvPr/>
          </p:nvSpPr>
          <p:spPr bwMode="auto">
            <a:xfrm rot="5400000">
              <a:off x="3918" y="3322"/>
              <a:ext cx="56" cy="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7" name="Rectangle 113"/>
            <p:cNvSpPr>
              <a:spLocks noChangeArrowheads="1"/>
            </p:cNvSpPr>
            <p:nvPr/>
          </p:nvSpPr>
          <p:spPr bwMode="auto">
            <a:xfrm rot="5400000">
              <a:off x="4767" y="332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8" name="Rectangle 115"/>
            <p:cNvSpPr>
              <a:spLocks noChangeArrowheads="1"/>
            </p:cNvSpPr>
            <p:nvPr/>
          </p:nvSpPr>
          <p:spPr bwMode="auto">
            <a:xfrm rot="5400000">
              <a:off x="4405" y="2658"/>
              <a:ext cx="55" cy="1514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9" name="Rectangle 116"/>
            <p:cNvSpPr>
              <a:spLocks noChangeArrowheads="1"/>
            </p:cNvSpPr>
            <p:nvPr/>
          </p:nvSpPr>
          <p:spPr bwMode="auto">
            <a:xfrm rot="5400000">
              <a:off x="4647" y="338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0" name="Rectangle 117"/>
            <p:cNvSpPr>
              <a:spLocks noChangeArrowheads="1"/>
            </p:cNvSpPr>
            <p:nvPr/>
          </p:nvSpPr>
          <p:spPr bwMode="auto">
            <a:xfrm rot="5400000">
              <a:off x="5068" y="3383"/>
              <a:ext cx="56" cy="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91" name="Group 118"/>
            <p:cNvGrpSpPr>
              <a:grpSpLocks/>
            </p:cNvGrpSpPr>
            <p:nvPr/>
          </p:nvGrpSpPr>
          <p:grpSpPr bwMode="auto">
            <a:xfrm rot="5400000">
              <a:off x="3884" y="2206"/>
              <a:ext cx="1636" cy="848"/>
              <a:chOff x="3251" y="1098"/>
              <a:chExt cx="1496" cy="740"/>
            </a:xfrm>
          </p:grpSpPr>
          <p:sp>
            <p:nvSpPr>
              <p:cNvPr id="303" name="Line 119"/>
              <p:cNvSpPr>
                <a:spLocks noChangeShapeType="1"/>
              </p:cNvSpPr>
              <p:nvPr/>
            </p:nvSpPr>
            <p:spPr bwMode="auto">
              <a:xfrm>
                <a:off x="3251" y="109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4" name="Line 120"/>
              <p:cNvSpPr>
                <a:spLocks noChangeShapeType="1"/>
              </p:cNvSpPr>
              <p:nvPr/>
            </p:nvSpPr>
            <p:spPr bwMode="auto">
              <a:xfrm>
                <a:off x="3253" y="115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5" name="Line 121"/>
              <p:cNvSpPr>
                <a:spLocks noChangeShapeType="1"/>
              </p:cNvSpPr>
              <p:nvPr/>
            </p:nvSpPr>
            <p:spPr bwMode="auto">
              <a:xfrm>
                <a:off x="3253" y="120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6" name="Line 122"/>
              <p:cNvSpPr>
                <a:spLocks noChangeShapeType="1"/>
              </p:cNvSpPr>
              <p:nvPr/>
            </p:nvSpPr>
            <p:spPr bwMode="auto">
              <a:xfrm>
                <a:off x="3251" y="125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7" name="Line 123"/>
              <p:cNvSpPr>
                <a:spLocks noChangeShapeType="1"/>
              </p:cNvSpPr>
              <p:nvPr/>
            </p:nvSpPr>
            <p:spPr bwMode="auto">
              <a:xfrm>
                <a:off x="3253" y="130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8" name="Line 124"/>
              <p:cNvSpPr>
                <a:spLocks noChangeShapeType="1"/>
              </p:cNvSpPr>
              <p:nvPr/>
            </p:nvSpPr>
            <p:spPr bwMode="auto">
              <a:xfrm>
                <a:off x="3253" y="136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9" name="Line 125"/>
              <p:cNvSpPr>
                <a:spLocks noChangeShapeType="1"/>
              </p:cNvSpPr>
              <p:nvPr/>
            </p:nvSpPr>
            <p:spPr bwMode="auto">
              <a:xfrm>
                <a:off x="3251" y="141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0" name="Line 126"/>
              <p:cNvSpPr>
                <a:spLocks noChangeShapeType="1"/>
              </p:cNvSpPr>
              <p:nvPr/>
            </p:nvSpPr>
            <p:spPr bwMode="auto">
              <a:xfrm>
                <a:off x="3253" y="146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1" name="Line 127"/>
              <p:cNvSpPr>
                <a:spLocks noChangeShapeType="1"/>
              </p:cNvSpPr>
              <p:nvPr/>
            </p:nvSpPr>
            <p:spPr bwMode="auto">
              <a:xfrm>
                <a:off x="3253" y="152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2" name="Line 128"/>
              <p:cNvSpPr>
                <a:spLocks noChangeShapeType="1"/>
              </p:cNvSpPr>
              <p:nvPr/>
            </p:nvSpPr>
            <p:spPr bwMode="auto">
              <a:xfrm>
                <a:off x="3251" y="157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3" name="Line 129"/>
              <p:cNvSpPr>
                <a:spLocks noChangeShapeType="1"/>
              </p:cNvSpPr>
              <p:nvPr/>
            </p:nvSpPr>
            <p:spPr bwMode="auto">
              <a:xfrm>
                <a:off x="3253" y="162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4" name="Line 130"/>
              <p:cNvSpPr>
                <a:spLocks noChangeShapeType="1"/>
              </p:cNvSpPr>
              <p:nvPr/>
            </p:nvSpPr>
            <p:spPr bwMode="auto">
              <a:xfrm>
                <a:off x="3253" y="167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5" name="Line 131"/>
              <p:cNvSpPr>
                <a:spLocks noChangeShapeType="1"/>
              </p:cNvSpPr>
              <p:nvPr/>
            </p:nvSpPr>
            <p:spPr bwMode="auto">
              <a:xfrm>
                <a:off x="3251" y="173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6" name="Line 132"/>
              <p:cNvSpPr>
                <a:spLocks noChangeShapeType="1"/>
              </p:cNvSpPr>
              <p:nvPr/>
            </p:nvSpPr>
            <p:spPr bwMode="auto">
              <a:xfrm>
                <a:off x="3253" y="178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17" name="Line 133"/>
              <p:cNvSpPr>
                <a:spLocks noChangeShapeType="1"/>
              </p:cNvSpPr>
              <p:nvPr/>
            </p:nvSpPr>
            <p:spPr bwMode="auto">
              <a:xfrm>
                <a:off x="3253" y="183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92" name="Line 134"/>
            <p:cNvSpPr>
              <a:spLocks noChangeShapeType="1"/>
            </p:cNvSpPr>
            <p:nvPr/>
          </p:nvSpPr>
          <p:spPr bwMode="auto">
            <a:xfrm rot="5400000">
              <a:off x="3401" y="2624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3" name="Line 135"/>
            <p:cNvSpPr>
              <a:spLocks noChangeShapeType="1"/>
            </p:cNvSpPr>
            <p:nvPr/>
          </p:nvSpPr>
          <p:spPr bwMode="auto">
            <a:xfrm rot="5400000">
              <a:off x="3342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4" name="Line 136"/>
            <p:cNvSpPr>
              <a:spLocks noChangeShapeType="1"/>
            </p:cNvSpPr>
            <p:nvPr/>
          </p:nvSpPr>
          <p:spPr bwMode="auto">
            <a:xfrm rot="5400000">
              <a:off x="3281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5" name="Line 137"/>
            <p:cNvSpPr>
              <a:spLocks noChangeShapeType="1"/>
            </p:cNvSpPr>
            <p:nvPr/>
          </p:nvSpPr>
          <p:spPr bwMode="auto">
            <a:xfrm rot="5400000">
              <a:off x="3220" y="2624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6" name="Line 138"/>
            <p:cNvSpPr>
              <a:spLocks noChangeShapeType="1"/>
            </p:cNvSpPr>
            <p:nvPr/>
          </p:nvSpPr>
          <p:spPr bwMode="auto">
            <a:xfrm rot="5400000">
              <a:off x="3159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7" name="Line 139"/>
            <p:cNvSpPr>
              <a:spLocks noChangeShapeType="1"/>
            </p:cNvSpPr>
            <p:nvPr/>
          </p:nvSpPr>
          <p:spPr bwMode="auto">
            <a:xfrm rot="5400000">
              <a:off x="3099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8" name="Line 140"/>
            <p:cNvSpPr>
              <a:spLocks noChangeShapeType="1"/>
            </p:cNvSpPr>
            <p:nvPr/>
          </p:nvSpPr>
          <p:spPr bwMode="auto">
            <a:xfrm rot="5400000">
              <a:off x="3038" y="2624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9" name="Line 141"/>
            <p:cNvSpPr>
              <a:spLocks noChangeShapeType="1"/>
            </p:cNvSpPr>
            <p:nvPr/>
          </p:nvSpPr>
          <p:spPr bwMode="auto">
            <a:xfrm rot="5400000">
              <a:off x="2977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0" name="Line 142"/>
            <p:cNvSpPr>
              <a:spLocks noChangeShapeType="1"/>
            </p:cNvSpPr>
            <p:nvPr/>
          </p:nvSpPr>
          <p:spPr bwMode="auto">
            <a:xfrm rot="5400000">
              <a:off x="2917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1" name="Line 143"/>
            <p:cNvSpPr>
              <a:spLocks noChangeShapeType="1"/>
            </p:cNvSpPr>
            <p:nvPr/>
          </p:nvSpPr>
          <p:spPr bwMode="auto">
            <a:xfrm rot="5400000">
              <a:off x="2857" y="2624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2" name="Line 144"/>
            <p:cNvSpPr>
              <a:spLocks noChangeShapeType="1"/>
            </p:cNvSpPr>
            <p:nvPr/>
          </p:nvSpPr>
          <p:spPr bwMode="auto">
            <a:xfrm rot="5400000">
              <a:off x="2796" y="2626"/>
              <a:ext cx="1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21" name="Group 638"/>
          <p:cNvGrpSpPr>
            <a:grpSpLocks/>
          </p:cNvGrpSpPr>
          <p:nvPr/>
        </p:nvGrpSpPr>
        <p:grpSpPr bwMode="auto">
          <a:xfrm>
            <a:off x="4281488" y="1303338"/>
            <a:ext cx="4283075" cy="4411662"/>
            <a:chOff x="2697" y="821"/>
            <a:chExt cx="2698" cy="2779"/>
          </a:xfrm>
        </p:grpSpPr>
        <p:sp>
          <p:nvSpPr>
            <p:cNvPr id="322" name="Line 186"/>
            <p:cNvSpPr>
              <a:spLocks noChangeShapeType="1"/>
            </p:cNvSpPr>
            <p:nvPr/>
          </p:nvSpPr>
          <p:spPr bwMode="auto">
            <a:xfrm>
              <a:off x="3624" y="821"/>
              <a:ext cx="0" cy="277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3" name="Line 187"/>
            <p:cNvSpPr>
              <a:spLocks noChangeShapeType="1"/>
            </p:cNvSpPr>
            <p:nvPr/>
          </p:nvSpPr>
          <p:spPr bwMode="auto">
            <a:xfrm>
              <a:off x="2697" y="1767"/>
              <a:ext cx="269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69" name="Group 581"/>
          <p:cNvGrpSpPr>
            <a:grpSpLocks/>
          </p:cNvGrpSpPr>
          <p:nvPr/>
        </p:nvGrpSpPr>
        <p:grpSpPr bwMode="auto">
          <a:xfrm>
            <a:off x="1111250" y="2498725"/>
            <a:ext cx="2346325" cy="1266825"/>
            <a:chOff x="600" y="1509"/>
            <a:chExt cx="1478" cy="798"/>
          </a:xfrm>
        </p:grpSpPr>
        <p:sp>
          <p:nvSpPr>
            <p:cNvPr id="370" name="AutoShape 582"/>
            <p:cNvSpPr>
              <a:spLocks noChangeArrowheads="1"/>
            </p:cNvSpPr>
            <p:nvPr/>
          </p:nvSpPr>
          <p:spPr bwMode="auto">
            <a:xfrm>
              <a:off x="1202" y="1509"/>
              <a:ext cx="216" cy="293"/>
            </a:xfrm>
            <a:prstGeom prst="downArrow">
              <a:avLst>
                <a:gd name="adj1" fmla="val 50000"/>
                <a:gd name="adj2" fmla="val 35532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71" name="Text Box 583"/>
            <p:cNvSpPr txBox="1">
              <a:spLocks noChangeArrowheads="1"/>
            </p:cNvSpPr>
            <p:nvPr/>
          </p:nvSpPr>
          <p:spPr bwMode="auto">
            <a:xfrm>
              <a:off x="600" y="1812"/>
              <a:ext cx="1478" cy="49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Sparse Coding</a:t>
              </a:r>
            </a:p>
            <a:p>
              <a:pPr>
                <a:spcBef>
                  <a:spcPct val="50000"/>
                </a:spcBef>
              </a:pPr>
              <a:r>
                <a:rPr lang="en-US" sz="1400" b="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Use </a:t>
              </a:r>
              <a:r>
                <a:rPr lang="en-US" sz="1400" b="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OMP </a:t>
              </a:r>
              <a:r>
                <a:rPr lang="en-US" sz="1400" b="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or BP</a:t>
              </a:r>
              <a:endPara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72" name="Group 640"/>
          <p:cNvGrpSpPr>
            <a:grpSpLocks/>
          </p:cNvGrpSpPr>
          <p:nvPr/>
        </p:nvGrpSpPr>
        <p:grpSpPr bwMode="auto">
          <a:xfrm>
            <a:off x="692150" y="3770313"/>
            <a:ext cx="2774950" cy="1844675"/>
            <a:chOff x="436" y="2375"/>
            <a:chExt cx="1748" cy="1162"/>
          </a:xfrm>
        </p:grpSpPr>
        <p:sp>
          <p:nvSpPr>
            <p:cNvPr id="373" name="AutoShape 584"/>
            <p:cNvSpPr>
              <a:spLocks noChangeArrowheads="1"/>
            </p:cNvSpPr>
            <p:nvPr/>
          </p:nvSpPr>
          <p:spPr bwMode="auto">
            <a:xfrm>
              <a:off x="1303" y="2375"/>
              <a:ext cx="216" cy="307"/>
            </a:xfrm>
            <a:prstGeom prst="downArrow">
              <a:avLst>
                <a:gd name="adj1" fmla="val 50000"/>
                <a:gd name="adj2" fmla="val 35532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74" name="Group 639"/>
            <p:cNvGrpSpPr>
              <a:grpSpLocks/>
            </p:cNvGrpSpPr>
            <p:nvPr/>
          </p:nvGrpSpPr>
          <p:grpSpPr bwMode="auto">
            <a:xfrm>
              <a:off x="436" y="2678"/>
              <a:ext cx="1748" cy="859"/>
              <a:chOff x="436" y="2678"/>
              <a:chExt cx="1748" cy="859"/>
            </a:xfrm>
          </p:grpSpPr>
          <p:sp>
            <p:nvSpPr>
              <p:cNvPr id="375" name="Text Box 585"/>
              <p:cNvSpPr txBox="1">
                <a:spLocks noChangeArrowheads="1"/>
              </p:cNvSpPr>
              <p:nvPr/>
            </p:nvSpPr>
            <p:spPr bwMode="auto">
              <a:xfrm>
                <a:off x="701" y="2678"/>
                <a:ext cx="1483" cy="859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Dictionary Update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400" b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Column-by-Column by  </a:t>
                </a:r>
                <a:r>
                  <a:rPr lang="en-US" sz="1400" b="0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   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SVD </a:t>
                </a:r>
                <a:r>
                  <a:rPr lang="en-US" sz="14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computation</a:t>
                </a:r>
              </a:p>
            </p:txBody>
          </p:sp>
          <p:sp>
            <p:nvSpPr>
              <p:cNvPr id="376" name="Freeform 586"/>
              <p:cNvSpPr>
                <a:spLocks/>
              </p:cNvSpPr>
              <p:nvPr/>
            </p:nvSpPr>
            <p:spPr bwMode="auto">
              <a:xfrm>
                <a:off x="436" y="2870"/>
                <a:ext cx="260" cy="332"/>
              </a:xfrm>
              <a:custGeom>
                <a:avLst/>
                <a:gdLst>
                  <a:gd name="T0" fmla="*/ 260 w 260"/>
                  <a:gd name="T1" fmla="*/ 332 h 332"/>
                  <a:gd name="T2" fmla="*/ 0 w 260"/>
                  <a:gd name="T3" fmla="*/ 332 h 332"/>
                  <a:gd name="T4" fmla="*/ 0 w 260"/>
                  <a:gd name="T5" fmla="*/ 0 h 332"/>
                  <a:gd name="T6" fmla="*/ 260 w 260"/>
                  <a:gd name="T7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0" h="332">
                    <a:moveTo>
                      <a:pt x="260" y="332"/>
                    </a:moveTo>
                    <a:lnTo>
                      <a:pt x="0" y="332"/>
                    </a:lnTo>
                    <a:lnTo>
                      <a:pt x="0" y="0"/>
                    </a:lnTo>
                    <a:lnTo>
                      <a:pt x="260" y="0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sp>
        <p:nvSpPr>
          <p:cNvPr id="377" name="Text Box 587"/>
          <p:cNvSpPr txBox="1">
            <a:spLocks noChangeArrowheads="1"/>
          </p:cNvSpPr>
          <p:nvPr/>
        </p:nvSpPr>
        <p:spPr bwMode="auto">
          <a:xfrm>
            <a:off x="5801791" y="505883"/>
            <a:ext cx="327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600" b="0" dirty="0" err="1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Aharon</a:t>
            </a:r>
            <a:r>
              <a:rPr lang="en-US" sz="1600" b="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E., &amp; Bruckstein (`04)</a:t>
            </a:r>
          </a:p>
        </p:txBody>
      </p:sp>
      <p:sp>
        <p:nvSpPr>
          <p:cNvPr id="378" name="Rectangle 588"/>
          <p:cNvSpPr>
            <a:spLocks noChangeArrowheads="1"/>
          </p:cNvSpPr>
          <p:nvPr/>
        </p:nvSpPr>
        <p:spPr bwMode="auto">
          <a:xfrm>
            <a:off x="5842000" y="2871788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9" name="Rectangle 589"/>
          <p:cNvSpPr>
            <a:spLocks noChangeArrowheads="1"/>
          </p:cNvSpPr>
          <p:nvPr/>
        </p:nvSpPr>
        <p:spPr bwMode="auto">
          <a:xfrm>
            <a:off x="5842000" y="2967038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0" name="Rectangle 590"/>
          <p:cNvSpPr>
            <a:spLocks noChangeArrowheads="1"/>
          </p:cNvSpPr>
          <p:nvPr/>
        </p:nvSpPr>
        <p:spPr bwMode="auto">
          <a:xfrm>
            <a:off x="5842000" y="3063875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1" name="Rectangle 591"/>
          <p:cNvSpPr>
            <a:spLocks noChangeArrowheads="1"/>
          </p:cNvSpPr>
          <p:nvPr/>
        </p:nvSpPr>
        <p:spPr bwMode="auto">
          <a:xfrm>
            <a:off x="5842000" y="3159125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2" name="Rectangle 592"/>
          <p:cNvSpPr>
            <a:spLocks noChangeArrowheads="1"/>
          </p:cNvSpPr>
          <p:nvPr/>
        </p:nvSpPr>
        <p:spPr bwMode="auto">
          <a:xfrm>
            <a:off x="5838825" y="3255963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3" name="Rectangle 593"/>
          <p:cNvSpPr>
            <a:spLocks noChangeArrowheads="1"/>
          </p:cNvSpPr>
          <p:nvPr/>
        </p:nvSpPr>
        <p:spPr bwMode="auto">
          <a:xfrm>
            <a:off x="5842000" y="3351213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4" name="Rectangle 594"/>
          <p:cNvSpPr>
            <a:spLocks noChangeArrowheads="1"/>
          </p:cNvSpPr>
          <p:nvPr/>
        </p:nvSpPr>
        <p:spPr bwMode="auto">
          <a:xfrm>
            <a:off x="5842000" y="3448050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5" name="Rectangle 595"/>
          <p:cNvSpPr>
            <a:spLocks noChangeArrowheads="1"/>
          </p:cNvSpPr>
          <p:nvPr/>
        </p:nvSpPr>
        <p:spPr bwMode="auto">
          <a:xfrm>
            <a:off x="5842000" y="3543300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6" name="Rectangle 596"/>
          <p:cNvSpPr>
            <a:spLocks noChangeArrowheads="1"/>
          </p:cNvSpPr>
          <p:nvPr/>
        </p:nvSpPr>
        <p:spPr bwMode="auto">
          <a:xfrm>
            <a:off x="5840413" y="3638550"/>
            <a:ext cx="2395537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7" name="Rectangle 597"/>
          <p:cNvSpPr>
            <a:spLocks noChangeArrowheads="1"/>
          </p:cNvSpPr>
          <p:nvPr/>
        </p:nvSpPr>
        <p:spPr bwMode="auto">
          <a:xfrm>
            <a:off x="5840413" y="3736975"/>
            <a:ext cx="2395537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8" name="Rectangle 598"/>
          <p:cNvSpPr>
            <a:spLocks noChangeArrowheads="1"/>
          </p:cNvSpPr>
          <p:nvPr/>
        </p:nvSpPr>
        <p:spPr bwMode="auto">
          <a:xfrm>
            <a:off x="5843588" y="3833813"/>
            <a:ext cx="2395537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" name="Rectangle 599"/>
          <p:cNvSpPr>
            <a:spLocks noChangeArrowheads="1"/>
          </p:cNvSpPr>
          <p:nvPr/>
        </p:nvSpPr>
        <p:spPr bwMode="auto">
          <a:xfrm>
            <a:off x="5840413" y="3929063"/>
            <a:ext cx="2395537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0" name="Rectangle 600"/>
          <p:cNvSpPr>
            <a:spLocks noChangeArrowheads="1"/>
          </p:cNvSpPr>
          <p:nvPr/>
        </p:nvSpPr>
        <p:spPr bwMode="auto">
          <a:xfrm>
            <a:off x="5840413" y="4025900"/>
            <a:ext cx="2395537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1" name="Rectangle 601"/>
          <p:cNvSpPr>
            <a:spLocks noChangeArrowheads="1"/>
          </p:cNvSpPr>
          <p:nvPr/>
        </p:nvSpPr>
        <p:spPr bwMode="auto">
          <a:xfrm>
            <a:off x="5840413" y="4124325"/>
            <a:ext cx="2395537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2" name="Rectangle 602"/>
          <p:cNvSpPr>
            <a:spLocks noChangeArrowheads="1"/>
          </p:cNvSpPr>
          <p:nvPr/>
        </p:nvSpPr>
        <p:spPr bwMode="auto">
          <a:xfrm>
            <a:off x="5840413" y="4221163"/>
            <a:ext cx="2395537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3" name="Rectangle 603"/>
          <p:cNvSpPr>
            <a:spLocks noChangeArrowheads="1"/>
          </p:cNvSpPr>
          <p:nvPr/>
        </p:nvSpPr>
        <p:spPr bwMode="auto">
          <a:xfrm>
            <a:off x="5840413" y="4316413"/>
            <a:ext cx="2395537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4" name="Rectangle 604"/>
          <p:cNvSpPr>
            <a:spLocks noChangeArrowheads="1"/>
          </p:cNvSpPr>
          <p:nvPr/>
        </p:nvSpPr>
        <p:spPr bwMode="auto">
          <a:xfrm>
            <a:off x="5840413" y="4410075"/>
            <a:ext cx="2395537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5" name="Rectangle 605"/>
          <p:cNvSpPr>
            <a:spLocks noChangeArrowheads="1"/>
          </p:cNvSpPr>
          <p:nvPr/>
        </p:nvSpPr>
        <p:spPr bwMode="auto">
          <a:xfrm>
            <a:off x="5835650" y="5087938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6" name="Rectangle 606"/>
          <p:cNvSpPr>
            <a:spLocks noChangeArrowheads="1"/>
          </p:cNvSpPr>
          <p:nvPr/>
        </p:nvSpPr>
        <p:spPr bwMode="auto">
          <a:xfrm>
            <a:off x="5835650" y="5181600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7" name="Rectangle 607"/>
          <p:cNvSpPr>
            <a:spLocks noChangeArrowheads="1"/>
          </p:cNvSpPr>
          <p:nvPr/>
        </p:nvSpPr>
        <p:spPr bwMode="auto">
          <a:xfrm>
            <a:off x="5835650" y="5276850"/>
            <a:ext cx="2395538" cy="84138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8" name="Rectangle 608"/>
          <p:cNvSpPr>
            <a:spLocks noChangeArrowheads="1"/>
          </p:cNvSpPr>
          <p:nvPr/>
        </p:nvSpPr>
        <p:spPr bwMode="auto">
          <a:xfrm>
            <a:off x="5835650" y="5373688"/>
            <a:ext cx="2395538" cy="84137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" name="Rectangle 609"/>
          <p:cNvSpPr>
            <a:spLocks noChangeArrowheads="1"/>
          </p:cNvSpPr>
          <p:nvPr/>
        </p:nvSpPr>
        <p:spPr bwMode="auto">
          <a:xfrm>
            <a:off x="592772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0" name="Rectangle 610"/>
          <p:cNvSpPr>
            <a:spLocks noChangeArrowheads="1"/>
          </p:cNvSpPr>
          <p:nvPr/>
        </p:nvSpPr>
        <p:spPr bwMode="auto">
          <a:xfrm>
            <a:off x="6024563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1" name="Rectangle 611"/>
          <p:cNvSpPr>
            <a:spLocks noChangeArrowheads="1"/>
          </p:cNvSpPr>
          <p:nvPr/>
        </p:nvSpPr>
        <p:spPr bwMode="auto">
          <a:xfrm>
            <a:off x="612140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2" name="Rectangle 612"/>
          <p:cNvSpPr>
            <a:spLocks noChangeArrowheads="1"/>
          </p:cNvSpPr>
          <p:nvPr/>
        </p:nvSpPr>
        <p:spPr bwMode="auto">
          <a:xfrm>
            <a:off x="621665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3" name="Rectangle 613"/>
          <p:cNvSpPr>
            <a:spLocks noChangeArrowheads="1"/>
          </p:cNvSpPr>
          <p:nvPr/>
        </p:nvSpPr>
        <p:spPr bwMode="auto">
          <a:xfrm>
            <a:off x="6313488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4" name="Rectangle 614"/>
          <p:cNvSpPr>
            <a:spLocks noChangeArrowheads="1"/>
          </p:cNvSpPr>
          <p:nvPr/>
        </p:nvSpPr>
        <p:spPr bwMode="auto">
          <a:xfrm>
            <a:off x="641032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5" name="Rectangle 615"/>
          <p:cNvSpPr>
            <a:spLocks noChangeArrowheads="1"/>
          </p:cNvSpPr>
          <p:nvPr/>
        </p:nvSpPr>
        <p:spPr bwMode="auto">
          <a:xfrm>
            <a:off x="650557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6" name="Rectangle 616"/>
          <p:cNvSpPr>
            <a:spLocks noChangeArrowheads="1"/>
          </p:cNvSpPr>
          <p:nvPr/>
        </p:nvSpPr>
        <p:spPr bwMode="auto">
          <a:xfrm>
            <a:off x="6602413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7" name="Rectangle 617"/>
          <p:cNvSpPr>
            <a:spLocks noChangeArrowheads="1"/>
          </p:cNvSpPr>
          <p:nvPr/>
        </p:nvSpPr>
        <p:spPr bwMode="auto">
          <a:xfrm>
            <a:off x="669925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8" name="Rectangle 618"/>
          <p:cNvSpPr>
            <a:spLocks noChangeArrowheads="1"/>
          </p:cNvSpPr>
          <p:nvPr/>
        </p:nvSpPr>
        <p:spPr bwMode="auto">
          <a:xfrm>
            <a:off x="679450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" name="Rectangle 619"/>
          <p:cNvSpPr>
            <a:spLocks noChangeArrowheads="1"/>
          </p:cNvSpPr>
          <p:nvPr/>
        </p:nvSpPr>
        <p:spPr bwMode="auto">
          <a:xfrm>
            <a:off x="6891338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" name="Rectangle 620"/>
          <p:cNvSpPr>
            <a:spLocks noChangeArrowheads="1"/>
          </p:cNvSpPr>
          <p:nvPr/>
        </p:nvSpPr>
        <p:spPr bwMode="auto">
          <a:xfrm>
            <a:off x="698817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" name="Rectangle 621"/>
          <p:cNvSpPr>
            <a:spLocks noChangeArrowheads="1"/>
          </p:cNvSpPr>
          <p:nvPr/>
        </p:nvSpPr>
        <p:spPr bwMode="auto">
          <a:xfrm>
            <a:off x="708342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2" name="Rectangle 622"/>
          <p:cNvSpPr>
            <a:spLocks noChangeArrowheads="1"/>
          </p:cNvSpPr>
          <p:nvPr/>
        </p:nvSpPr>
        <p:spPr bwMode="auto">
          <a:xfrm>
            <a:off x="7180263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3" name="Rectangle 623"/>
          <p:cNvSpPr>
            <a:spLocks noChangeArrowheads="1"/>
          </p:cNvSpPr>
          <p:nvPr/>
        </p:nvSpPr>
        <p:spPr bwMode="auto">
          <a:xfrm>
            <a:off x="727710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4" name="Rectangle 624"/>
          <p:cNvSpPr>
            <a:spLocks noChangeArrowheads="1"/>
          </p:cNvSpPr>
          <p:nvPr/>
        </p:nvSpPr>
        <p:spPr bwMode="auto">
          <a:xfrm>
            <a:off x="7469188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" name="Rectangle 625"/>
          <p:cNvSpPr>
            <a:spLocks noChangeArrowheads="1"/>
          </p:cNvSpPr>
          <p:nvPr/>
        </p:nvSpPr>
        <p:spPr bwMode="auto">
          <a:xfrm>
            <a:off x="756602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6" name="Rectangle 626"/>
          <p:cNvSpPr>
            <a:spLocks noChangeArrowheads="1"/>
          </p:cNvSpPr>
          <p:nvPr/>
        </p:nvSpPr>
        <p:spPr bwMode="auto">
          <a:xfrm>
            <a:off x="766127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" name="Rectangle 627"/>
          <p:cNvSpPr>
            <a:spLocks noChangeArrowheads="1"/>
          </p:cNvSpPr>
          <p:nvPr/>
        </p:nvSpPr>
        <p:spPr bwMode="auto">
          <a:xfrm>
            <a:off x="7758113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" name="Rectangle 628"/>
          <p:cNvSpPr>
            <a:spLocks noChangeArrowheads="1"/>
          </p:cNvSpPr>
          <p:nvPr/>
        </p:nvSpPr>
        <p:spPr bwMode="auto">
          <a:xfrm>
            <a:off x="785495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" name="Rectangle 629"/>
          <p:cNvSpPr>
            <a:spLocks noChangeArrowheads="1"/>
          </p:cNvSpPr>
          <p:nvPr/>
        </p:nvSpPr>
        <p:spPr bwMode="auto">
          <a:xfrm>
            <a:off x="795020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0" name="Rectangle 630"/>
          <p:cNvSpPr>
            <a:spLocks noChangeArrowheads="1"/>
          </p:cNvSpPr>
          <p:nvPr/>
        </p:nvSpPr>
        <p:spPr bwMode="auto">
          <a:xfrm>
            <a:off x="8047038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1" name="Rectangle 631"/>
          <p:cNvSpPr>
            <a:spLocks noChangeArrowheads="1"/>
          </p:cNvSpPr>
          <p:nvPr/>
        </p:nvSpPr>
        <p:spPr bwMode="auto">
          <a:xfrm>
            <a:off x="814387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2" name="Rectangle 632"/>
          <p:cNvSpPr>
            <a:spLocks noChangeArrowheads="1"/>
          </p:cNvSpPr>
          <p:nvPr/>
        </p:nvSpPr>
        <p:spPr bwMode="auto">
          <a:xfrm>
            <a:off x="7372350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3" name="Rectangle 633"/>
          <p:cNvSpPr>
            <a:spLocks noChangeArrowheads="1"/>
          </p:cNvSpPr>
          <p:nvPr/>
        </p:nvSpPr>
        <p:spPr bwMode="auto">
          <a:xfrm>
            <a:off x="5832475" y="1401763"/>
            <a:ext cx="88900" cy="4060825"/>
          </a:xfrm>
          <a:prstGeom prst="rect">
            <a:avLst/>
          </a:prstGeom>
          <a:solidFill>
            <a:schemeClr val="accent2">
              <a:alpha val="33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4" name="Freeform 634"/>
          <p:cNvSpPr>
            <a:spLocks/>
          </p:cNvSpPr>
          <p:nvPr/>
        </p:nvSpPr>
        <p:spPr bwMode="auto">
          <a:xfrm>
            <a:off x="414338" y="3324225"/>
            <a:ext cx="700087" cy="2046288"/>
          </a:xfrm>
          <a:custGeom>
            <a:avLst/>
            <a:gdLst>
              <a:gd name="T0" fmla="*/ 260 w 260"/>
              <a:gd name="T1" fmla="*/ 332 h 332"/>
              <a:gd name="T2" fmla="*/ 0 w 260"/>
              <a:gd name="T3" fmla="*/ 332 h 332"/>
              <a:gd name="T4" fmla="*/ 0 w 260"/>
              <a:gd name="T5" fmla="*/ 0 h 332"/>
              <a:gd name="T6" fmla="*/ 260 w 260"/>
              <a:gd name="T7" fmla="*/ 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332">
                <a:moveTo>
                  <a:pt x="260" y="332"/>
                </a:moveTo>
                <a:lnTo>
                  <a:pt x="0" y="332"/>
                </a:ln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146050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25" name="Group 637"/>
          <p:cNvGrpSpPr>
            <a:grpSpLocks/>
          </p:cNvGrpSpPr>
          <p:nvPr/>
        </p:nvGrpSpPr>
        <p:grpSpPr bwMode="auto">
          <a:xfrm>
            <a:off x="4354513" y="2870200"/>
            <a:ext cx="1347787" cy="2605088"/>
            <a:chOff x="2743" y="1808"/>
            <a:chExt cx="849" cy="1641"/>
          </a:xfrm>
        </p:grpSpPr>
        <p:grpSp>
          <p:nvGrpSpPr>
            <p:cNvPr id="426" name="Group 145"/>
            <p:cNvGrpSpPr>
              <a:grpSpLocks/>
            </p:cNvGrpSpPr>
            <p:nvPr/>
          </p:nvGrpSpPr>
          <p:grpSpPr bwMode="auto">
            <a:xfrm rot="5400000">
              <a:off x="2347" y="2204"/>
              <a:ext cx="1641" cy="849"/>
              <a:chOff x="197" y="1907"/>
              <a:chExt cx="1641" cy="849"/>
            </a:xfrm>
          </p:grpSpPr>
          <p:sp>
            <p:nvSpPr>
              <p:cNvPr id="428" name="Rectangle 146"/>
              <p:cNvSpPr>
                <a:spLocks noChangeArrowheads="1"/>
              </p:cNvSpPr>
              <p:nvPr/>
            </p:nvSpPr>
            <p:spPr bwMode="auto">
              <a:xfrm>
                <a:off x="197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429" name="Group 147"/>
              <p:cNvGrpSpPr>
                <a:grpSpLocks/>
              </p:cNvGrpSpPr>
              <p:nvPr/>
            </p:nvGrpSpPr>
            <p:grpSpPr bwMode="auto">
              <a:xfrm>
                <a:off x="1321" y="2343"/>
                <a:ext cx="143" cy="27"/>
                <a:chOff x="4708" y="2148"/>
                <a:chExt cx="143" cy="27"/>
              </a:xfrm>
            </p:grpSpPr>
            <p:sp>
              <p:nvSpPr>
                <p:cNvPr id="465" name="Oval 148"/>
                <p:cNvSpPr>
                  <a:spLocks noChangeArrowheads="1"/>
                </p:cNvSpPr>
                <p:nvPr/>
              </p:nvSpPr>
              <p:spPr bwMode="auto">
                <a:xfrm>
                  <a:off x="4708" y="2148"/>
                  <a:ext cx="27" cy="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466" name="Oval 149"/>
                <p:cNvSpPr>
                  <a:spLocks noChangeArrowheads="1"/>
                </p:cNvSpPr>
                <p:nvPr/>
              </p:nvSpPr>
              <p:spPr bwMode="auto">
                <a:xfrm>
                  <a:off x="4762" y="2148"/>
                  <a:ext cx="27" cy="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467" name="Oval 150"/>
                <p:cNvSpPr>
                  <a:spLocks noChangeArrowheads="1"/>
                </p:cNvSpPr>
                <p:nvPr/>
              </p:nvSpPr>
              <p:spPr bwMode="auto">
                <a:xfrm>
                  <a:off x="4824" y="2148"/>
                  <a:ext cx="27" cy="27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430" name="Rectangle 151"/>
              <p:cNvSpPr>
                <a:spLocks noChangeArrowheads="1"/>
              </p:cNvSpPr>
              <p:nvPr/>
            </p:nvSpPr>
            <p:spPr bwMode="auto">
              <a:xfrm>
                <a:off x="258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1" name="Rectangle 152"/>
              <p:cNvSpPr>
                <a:spLocks noChangeArrowheads="1"/>
              </p:cNvSpPr>
              <p:nvPr/>
            </p:nvSpPr>
            <p:spPr bwMode="auto">
              <a:xfrm>
                <a:off x="318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2" name="Rectangle 153"/>
              <p:cNvSpPr>
                <a:spLocks noChangeArrowheads="1"/>
              </p:cNvSpPr>
              <p:nvPr/>
            </p:nvSpPr>
            <p:spPr bwMode="auto">
              <a:xfrm>
                <a:off x="378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3" name="Rectangle 154"/>
              <p:cNvSpPr>
                <a:spLocks noChangeArrowheads="1"/>
              </p:cNvSpPr>
              <p:nvPr/>
            </p:nvSpPr>
            <p:spPr bwMode="auto">
              <a:xfrm>
                <a:off x="439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4" name="Rectangle 155"/>
              <p:cNvSpPr>
                <a:spLocks noChangeArrowheads="1"/>
              </p:cNvSpPr>
              <p:nvPr/>
            </p:nvSpPr>
            <p:spPr bwMode="auto">
              <a:xfrm>
                <a:off x="500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5" name="Rectangle 156"/>
              <p:cNvSpPr>
                <a:spLocks noChangeArrowheads="1"/>
              </p:cNvSpPr>
              <p:nvPr/>
            </p:nvSpPr>
            <p:spPr bwMode="auto">
              <a:xfrm>
                <a:off x="560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6" name="Rectangle 157"/>
              <p:cNvSpPr>
                <a:spLocks noChangeArrowheads="1"/>
              </p:cNvSpPr>
              <p:nvPr/>
            </p:nvSpPr>
            <p:spPr bwMode="auto">
              <a:xfrm>
                <a:off x="622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7" name="Rectangle 158"/>
              <p:cNvSpPr>
                <a:spLocks noChangeArrowheads="1"/>
              </p:cNvSpPr>
              <p:nvPr/>
            </p:nvSpPr>
            <p:spPr bwMode="auto">
              <a:xfrm>
                <a:off x="683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8" name="Rectangle 159"/>
              <p:cNvSpPr>
                <a:spLocks noChangeArrowheads="1"/>
              </p:cNvSpPr>
              <p:nvPr/>
            </p:nvSpPr>
            <p:spPr bwMode="auto">
              <a:xfrm>
                <a:off x="743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39" name="Rectangle 160"/>
              <p:cNvSpPr>
                <a:spLocks noChangeArrowheads="1"/>
              </p:cNvSpPr>
              <p:nvPr/>
            </p:nvSpPr>
            <p:spPr bwMode="auto">
              <a:xfrm>
                <a:off x="804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0" name="Rectangle 161"/>
              <p:cNvSpPr>
                <a:spLocks noChangeArrowheads="1"/>
              </p:cNvSpPr>
              <p:nvPr/>
            </p:nvSpPr>
            <p:spPr bwMode="auto">
              <a:xfrm>
                <a:off x="865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1" name="Rectangle 162"/>
              <p:cNvSpPr>
                <a:spLocks noChangeArrowheads="1"/>
              </p:cNvSpPr>
              <p:nvPr/>
            </p:nvSpPr>
            <p:spPr bwMode="auto">
              <a:xfrm>
                <a:off x="925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2" name="Rectangle 163"/>
              <p:cNvSpPr>
                <a:spLocks noChangeArrowheads="1"/>
              </p:cNvSpPr>
              <p:nvPr/>
            </p:nvSpPr>
            <p:spPr bwMode="auto">
              <a:xfrm>
                <a:off x="987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3" name="Rectangle 164"/>
              <p:cNvSpPr>
                <a:spLocks noChangeArrowheads="1"/>
              </p:cNvSpPr>
              <p:nvPr/>
            </p:nvSpPr>
            <p:spPr bwMode="auto">
              <a:xfrm>
                <a:off x="1048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4" name="Rectangle 165"/>
              <p:cNvSpPr>
                <a:spLocks noChangeArrowheads="1"/>
              </p:cNvSpPr>
              <p:nvPr/>
            </p:nvSpPr>
            <p:spPr bwMode="auto">
              <a:xfrm>
                <a:off x="1108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5" name="Rectangle 166"/>
              <p:cNvSpPr>
                <a:spLocks noChangeArrowheads="1"/>
              </p:cNvSpPr>
              <p:nvPr/>
            </p:nvSpPr>
            <p:spPr bwMode="auto">
              <a:xfrm>
                <a:off x="1169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6" name="Rectangle 167"/>
              <p:cNvSpPr>
                <a:spLocks noChangeArrowheads="1"/>
              </p:cNvSpPr>
              <p:nvPr/>
            </p:nvSpPr>
            <p:spPr bwMode="auto">
              <a:xfrm>
                <a:off x="1594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7" name="Rectangle 168"/>
              <p:cNvSpPr>
                <a:spLocks noChangeArrowheads="1"/>
              </p:cNvSpPr>
              <p:nvPr/>
            </p:nvSpPr>
            <p:spPr bwMode="auto">
              <a:xfrm>
                <a:off x="1654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8" name="Rectangle 169"/>
              <p:cNvSpPr>
                <a:spLocks noChangeArrowheads="1"/>
              </p:cNvSpPr>
              <p:nvPr/>
            </p:nvSpPr>
            <p:spPr bwMode="auto">
              <a:xfrm>
                <a:off x="1715" y="1907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49" name="Rectangle 170"/>
              <p:cNvSpPr>
                <a:spLocks noChangeArrowheads="1"/>
              </p:cNvSpPr>
              <p:nvPr/>
            </p:nvSpPr>
            <p:spPr bwMode="auto">
              <a:xfrm>
                <a:off x="1777" y="1907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0" name="Line 171"/>
              <p:cNvSpPr>
                <a:spLocks noChangeShapeType="1"/>
              </p:cNvSpPr>
              <p:nvPr/>
            </p:nvSpPr>
            <p:spPr bwMode="auto">
              <a:xfrm>
                <a:off x="200" y="1963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1" name="Line 172"/>
              <p:cNvSpPr>
                <a:spLocks noChangeShapeType="1"/>
              </p:cNvSpPr>
              <p:nvPr/>
            </p:nvSpPr>
            <p:spPr bwMode="auto">
              <a:xfrm>
                <a:off x="202" y="2015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2" name="Line 173"/>
              <p:cNvSpPr>
                <a:spLocks noChangeShapeType="1"/>
              </p:cNvSpPr>
              <p:nvPr/>
            </p:nvSpPr>
            <p:spPr bwMode="auto">
              <a:xfrm>
                <a:off x="202" y="2068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3" name="Line 174"/>
              <p:cNvSpPr>
                <a:spLocks noChangeShapeType="1"/>
              </p:cNvSpPr>
              <p:nvPr/>
            </p:nvSpPr>
            <p:spPr bwMode="auto">
              <a:xfrm>
                <a:off x="200" y="2121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4" name="Line 175"/>
              <p:cNvSpPr>
                <a:spLocks noChangeShapeType="1"/>
              </p:cNvSpPr>
              <p:nvPr/>
            </p:nvSpPr>
            <p:spPr bwMode="auto">
              <a:xfrm>
                <a:off x="202" y="2174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5" name="Line 176"/>
              <p:cNvSpPr>
                <a:spLocks noChangeShapeType="1"/>
              </p:cNvSpPr>
              <p:nvPr/>
            </p:nvSpPr>
            <p:spPr bwMode="auto">
              <a:xfrm>
                <a:off x="202" y="2227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6" name="Line 177"/>
              <p:cNvSpPr>
                <a:spLocks noChangeShapeType="1"/>
              </p:cNvSpPr>
              <p:nvPr/>
            </p:nvSpPr>
            <p:spPr bwMode="auto">
              <a:xfrm>
                <a:off x="200" y="2280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7" name="Line 178"/>
              <p:cNvSpPr>
                <a:spLocks noChangeShapeType="1"/>
              </p:cNvSpPr>
              <p:nvPr/>
            </p:nvSpPr>
            <p:spPr bwMode="auto">
              <a:xfrm>
                <a:off x="202" y="2333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8" name="Line 179"/>
              <p:cNvSpPr>
                <a:spLocks noChangeShapeType="1"/>
              </p:cNvSpPr>
              <p:nvPr/>
            </p:nvSpPr>
            <p:spPr bwMode="auto">
              <a:xfrm>
                <a:off x="202" y="2385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59" name="Line 180"/>
              <p:cNvSpPr>
                <a:spLocks noChangeShapeType="1"/>
              </p:cNvSpPr>
              <p:nvPr/>
            </p:nvSpPr>
            <p:spPr bwMode="auto">
              <a:xfrm>
                <a:off x="200" y="2438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0" name="Line 181"/>
              <p:cNvSpPr>
                <a:spLocks noChangeShapeType="1"/>
              </p:cNvSpPr>
              <p:nvPr/>
            </p:nvSpPr>
            <p:spPr bwMode="auto">
              <a:xfrm>
                <a:off x="202" y="2491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1" name="Line 182"/>
              <p:cNvSpPr>
                <a:spLocks noChangeShapeType="1"/>
              </p:cNvSpPr>
              <p:nvPr/>
            </p:nvSpPr>
            <p:spPr bwMode="auto">
              <a:xfrm>
                <a:off x="202" y="2544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2" name="Line 183"/>
              <p:cNvSpPr>
                <a:spLocks noChangeShapeType="1"/>
              </p:cNvSpPr>
              <p:nvPr/>
            </p:nvSpPr>
            <p:spPr bwMode="auto">
              <a:xfrm>
                <a:off x="200" y="2597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3" name="Line 184"/>
              <p:cNvSpPr>
                <a:spLocks noChangeShapeType="1"/>
              </p:cNvSpPr>
              <p:nvPr/>
            </p:nvSpPr>
            <p:spPr bwMode="auto">
              <a:xfrm>
                <a:off x="202" y="2650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64" name="Line 185"/>
              <p:cNvSpPr>
                <a:spLocks noChangeShapeType="1"/>
              </p:cNvSpPr>
              <p:nvPr/>
            </p:nvSpPr>
            <p:spPr bwMode="auto">
              <a:xfrm>
                <a:off x="202" y="2703"/>
                <a:ext cx="1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27" name="Text Box 636"/>
            <p:cNvSpPr txBox="1">
              <a:spLocks noChangeArrowheads="1"/>
            </p:cNvSpPr>
            <p:nvPr/>
          </p:nvSpPr>
          <p:spPr bwMode="auto">
            <a:xfrm>
              <a:off x="2847" y="2258"/>
              <a:ext cx="7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</a:t>
              </a:r>
              <a:endParaRPr lang="en-US" sz="4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6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880" y="2362200"/>
            <a:ext cx="2937819" cy="34163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Recall: the dictionary update stage in the      K-SVD is done one atom at a time, updating it using ONLY those examples who use it, while fixing the non-zero supports. 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653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9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1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2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3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4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885B3A-A9D7-4B5F-A8BB-3784439166F8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7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0" y="1536700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Part II - </a:t>
            </a:r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Analysis</a:t>
            </a:r>
            <a:r>
              <a:rPr lang="en-US" sz="48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                                     The Basics of the                         Analysis Model</a:t>
            </a:r>
            <a:endParaRPr lang="en-US" sz="48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5" y="5088476"/>
            <a:ext cx="5774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S. Nam, M.E. Davies, M. Elad, and R. </a:t>
            </a:r>
            <a:r>
              <a:rPr lang="en-US" sz="1400" dirty="0" err="1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"Co-sparse Analysis Modeling - Uniqueness and Algorithms" , ICASSP, May, 2011.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S. Nam, M.E. Davies, M. Elad, and R. </a:t>
            </a:r>
            <a:r>
              <a:rPr lang="en-US" sz="1400" dirty="0" err="1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Gribonval</a:t>
            </a:r>
            <a:r>
              <a:rPr lang="en-US" sz="14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rPr>
              <a:t>, "The Co-sparse Analysis Model and Algorithms" , Submitted to ACHA, June 2011.  </a:t>
            </a:r>
            <a:endParaRPr lang="en-US" sz="14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8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Basics 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66857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d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88361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347793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p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15782314"/>
              </p:ext>
            </p:extLst>
          </p:nvPr>
        </p:nvGraphicFramePr>
        <p:xfrm>
          <a:off x="6867158" y="3706867"/>
          <a:ext cx="581025" cy="644525"/>
        </p:xfrm>
        <a:graphic>
          <a:graphicData uri="http://schemas.openxmlformats.org/presentationml/2006/ole">
            <p:oleObj spid="_x0000_s55340" name="Equation" r:id="rId4" imgW="152280" imgH="152280" progId="Equation.DSMT4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88362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85626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  <a:endParaRPr lang="en-US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88362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13516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87734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1358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15575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69436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6436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1118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6423794"/>
              </p:ext>
            </p:extLst>
          </p:nvPr>
        </p:nvGraphicFramePr>
        <p:xfrm>
          <a:off x="8592045" y="3366563"/>
          <a:ext cx="361950" cy="847725"/>
        </p:xfrm>
        <a:graphic>
          <a:graphicData uri="http://schemas.openxmlformats.org/presentationml/2006/ole">
            <p:oleObj spid="_x0000_s55341" name="Equation" r:id="rId5" imgW="101520" imgH="215640" progId="Equation.DSMT4">
              <p:embed/>
            </p:oleObj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88362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0020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64633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79523341"/>
              </p:ext>
            </p:extLst>
          </p:nvPr>
        </p:nvGraphicFramePr>
        <p:xfrm>
          <a:off x="7856766" y="2628245"/>
          <a:ext cx="279400" cy="661988"/>
        </p:xfrm>
        <a:graphic>
          <a:graphicData uri="http://schemas.openxmlformats.org/presentationml/2006/ole">
            <p:oleObj spid="_x0000_s55342" name="Equation" r:id="rId6" imgW="114120" imgH="215640" progId="Equation.DSMT4">
              <p:embed/>
            </p:oleObj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713078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representation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z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is expected to be sparse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Co-</a:t>
            </a:r>
            <a:r>
              <a:rPr lang="en-US" sz="20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sparsity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:    - the number of zeros in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 algn="l" eaLnBrk="1" hangingPunct="1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Co-Support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 - the rows that are orthogonal to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x</a:t>
            </a:r>
            <a:endParaRPr lang="en-US" sz="2000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If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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is in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Symbol"/>
              </a:rPr>
              <a:t>general position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, then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                                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and thus                               we cannot expect to get a truly sparse analysis                    representation – Is this a problem? No! </a:t>
            </a:r>
          </a:p>
          <a:p>
            <a:pPr marL="347663" indent="-347663"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Notice that in this model we put an emphasis on the zeros        in the analysis representation,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, rather then the non-zeros.         In particular, the values of the non-zeroes in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are not     important to characterize the signal.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35030570"/>
              </p:ext>
            </p:extLst>
          </p:nvPr>
        </p:nvGraphicFramePr>
        <p:xfrm>
          <a:off x="1961091" y="1706653"/>
          <a:ext cx="2351088" cy="531812"/>
        </p:xfrm>
        <a:graphic>
          <a:graphicData uri="http://schemas.openxmlformats.org/presentationml/2006/ole">
            <p:oleObj spid="_x0000_s55343" name="Equation" r:id="rId7" imgW="1143000" imgH="2538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50439" y="1770858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=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64489589"/>
              </p:ext>
            </p:extLst>
          </p:nvPr>
        </p:nvGraphicFramePr>
        <p:xfrm>
          <a:off x="1833031" y="2213372"/>
          <a:ext cx="234950" cy="346075"/>
        </p:xfrm>
        <a:graphic>
          <a:graphicData uri="http://schemas.openxmlformats.org/presentationml/2006/ole">
            <p:oleObj spid="_x0000_s55344" name="Equation" r:id="rId8" imgW="114120" imgH="164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36124513"/>
              </p:ext>
            </p:extLst>
          </p:nvPr>
        </p:nvGraphicFramePr>
        <p:xfrm>
          <a:off x="4025334" y="3621086"/>
          <a:ext cx="974451" cy="323898"/>
        </p:xfrm>
        <a:graphic>
          <a:graphicData uri="http://schemas.openxmlformats.org/presentationml/2006/ole">
            <p:oleObj spid="_x0000_s55345" name="Equation" r:id="rId9" imgW="545760" imgH="177480" progId="Equation.DSMT4">
              <p:embed/>
            </p:oleObj>
          </a:graphicData>
        </a:graphic>
      </p:graphicFrame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3623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45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16609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2598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0713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3327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0183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7193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1348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51697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61029913"/>
              </p:ext>
            </p:extLst>
          </p:nvPr>
        </p:nvGraphicFramePr>
        <p:xfrm>
          <a:off x="2345267" y="3066726"/>
          <a:ext cx="1069975" cy="477838"/>
        </p:xfrm>
        <a:graphic>
          <a:graphicData uri="http://schemas.openxmlformats.org/presentationml/2006/ole">
            <p:oleObj spid="_x0000_s55346" name="Equation" r:id="rId10" imgW="520560" imgH="228600" progId="Equation.DSMT4">
              <p:embed/>
            </p:oleObj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061380" y="3515341"/>
            <a:ext cx="5987370" cy="2486997"/>
            <a:chOff x="3061380" y="3515341"/>
            <a:chExt cx="5987370" cy="2486997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580965497"/>
                </p:ext>
              </p:extLst>
            </p:nvPr>
          </p:nvGraphicFramePr>
          <p:xfrm>
            <a:off x="7262813" y="5584825"/>
            <a:ext cx="1785937" cy="417513"/>
          </p:xfrm>
          <a:graphic>
            <a:graphicData uri="http://schemas.openxmlformats.org/presentationml/2006/ole">
              <p:oleObj spid="_x0000_s55347" name="Equation" r:id="rId11" imgW="1218960" imgH="279360" progId="Equation.DSMT4">
                <p:embed/>
              </p:oleObj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3061380" y="3515341"/>
              <a:ext cx="380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*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997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D05393-61E0-48FB-8544-AE22D8C7AA87}" type="slidenum">
              <a:rPr lang="he-IL" sz="1200" smtClean="0">
                <a:solidFill>
                  <a:schemeClr val="bg1"/>
                </a:solidFill>
                <a:latin typeface="Tahoma" pitchFamily="34" charset="0"/>
              </a:rPr>
              <a:pPr eaLnBrk="1" hangingPunct="1"/>
              <a:t>9</a:t>
            </a:fld>
            <a:endParaRPr lang="en-US" sz="12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2" name="Line 2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152400"/>
            <a:ext cx="9024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Analysis Model – Bayesian View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094" name="Group 133"/>
          <p:cNvGrpSpPr>
            <a:grpSpLocks/>
          </p:cNvGrpSpPr>
          <p:nvPr/>
        </p:nvGrpSpPr>
        <p:grpSpPr bwMode="auto">
          <a:xfrm>
            <a:off x="6515346" y="1175324"/>
            <a:ext cx="1127125" cy="307975"/>
            <a:chOff x="1105" y="2449"/>
            <a:chExt cx="1501" cy="232"/>
          </a:xfrm>
        </p:grpSpPr>
        <p:sp>
          <p:nvSpPr>
            <p:cNvPr id="1142" name="Text Box 134"/>
            <p:cNvSpPr txBox="1">
              <a:spLocks noChangeArrowheads="1"/>
            </p:cNvSpPr>
            <p:nvPr/>
          </p:nvSpPr>
          <p:spPr bwMode="auto">
            <a:xfrm>
              <a:off x="1696" y="2449"/>
              <a:ext cx="301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</a:rPr>
                <a:t>d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43" name="Line 135"/>
            <p:cNvSpPr>
              <a:spLocks noChangeShapeType="1"/>
            </p:cNvSpPr>
            <p:nvPr/>
          </p:nvSpPr>
          <p:spPr bwMode="auto">
            <a:xfrm>
              <a:off x="1105" y="2681"/>
              <a:ext cx="150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" name="Line 136"/>
          <p:cNvSpPr>
            <a:spLocks noChangeShapeType="1"/>
          </p:cNvSpPr>
          <p:nvPr/>
        </p:nvSpPr>
        <p:spPr bwMode="auto">
          <a:xfrm>
            <a:off x="6245453" y="1596828"/>
            <a:ext cx="0" cy="1822451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Text Box 137"/>
          <p:cNvSpPr txBox="1">
            <a:spLocks noChangeArrowheads="1"/>
          </p:cNvSpPr>
          <p:nvPr/>
        </p:nvSpPr>
        <p:spPr bwMode="auto">
          <a:xfrm>
            <a:off x="5970962" y="2356260"/>
            <a:ext cx="44212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</a:rPr>
              <a:t>p</a:t>
            </a:r>
            <a:endParaRPr lang="en-US" sz="1400" dirty="0">
              <a:solidFill>
                <a:schemeClr val="bg1"/>
              </a:solidFill>
              <a:latin typeface="Tahoma" pitchFamily="34" charset="0"/>
            </a:endParaRPr>
          </a:p>
        </p:txBody>
      </p:sp>
      <p:graphicFrame>
        <p:nvGraphicFramePr>
          <p:cNvPr id="103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08546433"/>
              </p:ext>
            </p:extLst>
          </p:nvPr>
        </p:nvGraphicFramePr>
        <p:xfrm>
          <a:off x="6867158" y="3715334"/>
          <a:ext cx="581025" cy="644525"/>
        </p:xfrm>
        <a:graphic>
          <a:graphicData uri="http://schemas.openxmlformats.org/presentationml/2006/ole">
            <p:oleObj spid="_x0000_s39683" name="Equation" r:id="rId4" imgW="152280" imgH="152280" progId="Equation.DSMT4">
              <p:embed/>
            </p:oleObj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12944" y="1596829"/>
            <a:ext cx="1334046" cy="1822450"/>
            <a:chOff x="5904954" y="2276225"/>
            <a:chExt cx="1334046" cy="1822450"/>
          </a:xfrm>
        </p:grpSpPr>
        <p:sp>
          <p:nvSpPr>
            <p:cNvPr id="1097" name="AutoShape 138"/>
            <p:cNvSpPr>
              <a:spLocks noChangeArrowheads="1"/>
            </p:cNvSpPr>
            <p:nvPr/>
          </p:nvSpPr>
          <p:spPr bwMode="auto">
            <a:xfrm>
              <a:off x="5904954" y="2288540"/>
              <a:ext cx="1334046" cy="1805278"/>
            </a:xfrm>
            <a:prstGeom prst="bracketPair">
              <a:avLst>
                <a:gd name="adj" fmla="val 4463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1098" name="Group 140"/>
            <p:cNvGrpSpPr>
              <a:grpSpLocks/>
            </p:cNvGrpSpPr>
            <p:nvPr/>
          </p:nvGrpSpPr>
          <p:grpSpPr bwMode="auto">
            <a:xfrm rot="5400000">
              <a:off x="5659693" y="2623887"/>
              <a:ext cx="1822450" cy="1127125"/>
              <a:chOff x="895" y="1132"/>
              <a:chExt cx="1501" cy="849"/>
            </a:xfrm>
          </p:grpSpPr>
          <p:sp>
            <p:nvSpPr>
              <p:cNvPr id="1100" name="Rectangle 141"/>
              <p:cNvSpPr>
                <a:spLocks noChangeArrowheads="1"/>
              </p:cNvSpPr>
              <p:nvPr/>
            </p:nvSpPr>
            <p:spPr bwMode="auto">
              <a:xfrm>
                <a:off x="8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1" name="Rectangle 142"/>
              <p:cNvSpPr>
                <a:spLocks noChangeArrowheads="1"/>
              </p:cNvSpPr>
              <p:nvPr/>
            </p:nvSpPr>
            <p:spPr bwMode="auto">
              <a:xfrm>
                <a:off x="95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2" name="Rectangle 143"/>
              <p:cNvSpPr>
                <a:spLocks noChangeArrowheads="1"/>
              </p:cNvSpPr>
              <p:nvPr/>
            </p:nvSpPr>
            <p:spPr bwMode="auto">
              <a:xfrm>
                <a:off x="100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3" name="Rectangle 144"/>
              <p:cNvSpPr>
                <a:spLocks noChangeArrowheads="1"/>
              </p:cNvSpPr>
              <p:nvPr/>
            </p:nvSpPr>
            <p:spPr bwMode="auto">
              <a:xfrm>
                <a:off x="106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4" name="Rectangle 145"/>
              <p:cNvSpPr>
                <a:spLocks noChangeArrowheads="1"/>
              </p:cNvSpPr>
              <p:nvPr/>
            </p:nvSpPr>
            <p:spPr bwMode="auto">
              <a:xfrm>
                <a:off x="1117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5" name="Rectangle 146"/>
              <p:cNvSpPr>
                <a:spLocks noChangeArrowheads="1"/>
              </p:cNvSpPr>
              <p:nvPr/>
            </p:nvSpPr>
            <p:spPr bwMode="auto">
              <a:xfrm>
                <a:off x="1173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6" name="Rectangle 147"/>
              <p:cNvSpPr>
                <a:spLocks noChangeArrowheads="1"/>
              </p:cNvSpPr>
              <p:nvPr/>
            </p:nvSpPr>
            <p:spPr bwMode="auto">
              <a:xfrm>
                <a:off x="122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7" name="Rectangle 148"/>
              <p:cNvSpPr>
                <a:spLocks noChangeArrowheads="1"/>
              </p:cNvSpPr>
              <p:nvPr/>
            </p:nvSpPr>
            <p:spPr bwMode="auto">
              <a:xfrm>
                <a:off x="1284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8" name="Rectangle 149"/>
              <p:cNvSpPr>
                <a:spLocks noChangeArrowheads="1"/>
              </p:cNvSpPr>
              <p:nvPr/>
            </p:nvSpPr>
            <p:spPr bwMode="auto">
              <a:xfrm>
                <a:off x="1340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09" name="Rectangle 150"/>
              <p:cNvSpPr>
                <a:spLocks noChangeArrowheads="1"/>
              </p:cNvSpPr>
              <p:nvPr/>
            </p:nvSpPr>
            <p:spPr bwMode="auto">
              <a:xfrm>
                <a:off x="139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0" name="Rectangle 151"/>
              <p:cNvSpPr>
                <a:spLocks noChangeArrowheads="1"/>
              </p:cNvSpPr>
              <p:nvPr/>
            </p:nvSpPr>
            <p:spPr bwMode="auto">
              <a:xfrm>
                <a:off x="14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1" name="Rectangle 152"/>
              <p:cNvSpPr>
                <a:spLocks noChangeArrowheads="1"/>
              </p:cNvSpPr>
              <p:nvPr/>
            </p:nvSpPr>
            <p:spPr bwMode="auto">
              <a:xfrm>
                <a:off x="15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2" name="Rectangle 153"/>
              <p:cNvSpPr>
                <a:spLocks noChangeArrowheads="1"/>
              </p:cNvSpPr>
              <p:nvPr/>
            </p:nvSpPr>
            <p:spPr bwMode="auto">
              <a:xfrm>
                <a:off x="15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3" name="Rectangle 154"/>
              <p:cNvSpPr>
                <a:spLocks noChangeArrowheads="1"/>
              </p:cNvSpPr>
              <p:nvPr/>
            </p:nvSpPr>
            <p:spPr bwMode="auto">
              <a:xfrm>
                <a:off x="16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4" name="Rectangle 155"/>
              <p:cNvSpPr>
                <a:spLocks noChangeArrowheads="1"/>
              </p:cNvSpPr>
              <p:nvPr/>
            </p:nvSpPr>
            <p:spPr bwMode="auto">
              <a:xfrm>
                <a:off x="16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5" name="Rectangle 156"/>
              <p:cNvSpPr>
                <a:spLocks noChangeArrowheads="1"/>
              </p:cNvSpPr>
              <p:nvPr/>
            </p:nvSpPr>
            <p:spPr bwMode="auto">
              <a:xfrm>
                <a:off x="17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6" name="Rectangle 157"/>
              <p:cNvSpPr>
                <a:spLocks noChangeArrowheads="1"/>
              </p:cNvSpPr>
              <p:nvPr/>
            </p:nvSpPr>
            <p:spPr bwMode="auto">
              <a:xfrm>
                <a:off x="1785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7" name="Rectangle 158"/>
              <p:cNvSpPr>
                <a:spLocks noChangeArrowheads="1"/>
              </p:cNvSpPr>
              <p:nvPr/>
            </p:nvSpPr>
            <p:spPr bwMode="auto">
              <a:xfrm>
                <a:off x="1840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8" name="Rectangle 159"/>
              <p:cNvSpPr>
                <a:spLocks noChangeArrowheads="1"/>
              </p:cNvSpPr>
              <p:nvPr/>
            </p:nvSpPr>
            <p:spPr bwMode="auto">
              <a:xfrm>
                <a:off x="1896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19" name="Rectangle 160"/>
              <p:cNvSpPr>
                <a:spLocks noChangeArrowheads="1"/>
              </p:cNvSpPr>
              <p:nvPr/>
            </p:nvSpPr>
            <p:spPr bwMode="auto">
              <a:xfrm>
                <a:off x="1951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0" name="Rectangle 161"/>
              <p:cNvSpPr>
                <a:spLocks noChangeArrowheads="1"/>
              </p:cNvSpPr>
              <p:nvPr/>
            </p:nvSpPr>
            <p:spPr bwMode="auto">
              <a:xfrm>
                <a:off x="2007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1" name="Rectangle 162"/>
              <p:cNvSpPr>
                <a:spLocks noChangeArrowheads="1"/>
              </p:cNvSpPr>
              <p:nvPr/>
            </p:nvSpPr>
            <p:spPr bwMode="auto">
              <a:xfrm>
                <a:off x="2062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2" name="Rectangle 163"/>
              <p:cNvSpPr>
                <a:spLocks noChangeArrowheads="1"/>
              </p:cNvSpPr>
              <p:nvPr/>
            </p:nvSpPr>
            <p:spPr bwMode="auto">
              <a:xfrm>
                <a:off x="2118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3" name="Rectangle 164"/>
              <p:cNvSpPr>
                <a:spLocks noChangeArrowheads="1"/>
              </p:cNvSpPr>
              <p:nvPr/>
            </p:nvSpPr>
            <p:spPr bwMode="auto">
              <a:xfrm>
                <a:off x="2174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4" name="Rectangle 165"/>
              <p:cNvSpPr>
                <a:spLocks noChangeArrowheads="1"/>
              </p:cNvSpPr>
              <p:nvPr/>
            </p:nvSpPr>
            <p:spPr bwMode="auto">
              <a:xfrm>
                <a:off x="2229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5" name="Rectangle 166"/>
              <p:cNvSpPr>
                <a:spLocks noChangeArrowheads="1"/>
              </p:cNvSpPr>
              <p:nvPr/>
            </p:nvSpPr>
            <p:spPr bwMode="auto">
              <a:xfrm>
                <a:off x="2285" y="1132"/>
                <a:ext cx="56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6" name="Rectangle 167"/>
              <p:cNvSpPr>
                <a:spLocks noChangeArrowheads="1"/>
              </p:cNvSpPr>
              <p:nvPr/>
            </p:nvSpPr>
            <p:spPr bwMode="auto">
              <a:xfrm>
                <a:off x="2341" y="1132"/>
                <a:ext cx="55" cy="84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127" name="Line 168"/>
              <p:cNvSpPr>
                <a:spLocks noChangeShapeType="1"/>
              </p:cNvSpPr>
              <p:nvPr/>
            </p:nvSpPr>
            <p:spPr bwMode="auto">
              <a:xfrm>
                <a:off x="898" y="118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169"/>
              <p:cNvSpPr>
                <a:spLocks noChangeShapeType="1"/>
              </p:cNvSpPr>
              <p:nvPr/>
            </p:nvSpPr>
            <p:spPr bwMode="auto">
              <a:xfrm>
                <a:off x="900" y="124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170"/>
              <p:cNvSpPr>
                <a:spLocks noChangeShapeType="1"/>
              </p:cNvSpPr>
              <p:nvPr/>
            </p:nvSpPr>
            <p:spPr bwMode="auto">
              <a:xfrm>
                <a:off x="900" y="129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171"/>
              <p:cNvSpPr>
                <a:spLocks noChangeShapeType="1"/>
              </p:cNvSpPr>
              <p:nvPr/>
            </p:nvSpPr>
            <p:spPr bwMode="auto">
              <a:xfrm>
                <a:off x="898" y="134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Line 172"/>
              <p:cNvSpPr>
                <a:spLocks noChangeShapeType="1"/>
              </p:cNvSpPr>
              <p:nvPr/>
            </p:nvSpPr>
            <p:spPr bwMode="auto">
              <a:xfrm>
                <a:off x="900" y="139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173"/>
              <p:cNvSpPr>
                <a:spLocks noChangeShapeType="1"/>
              </p:cNvSpPr>
              <p:nvPr/>
            </p:nvSpPr>
            <p:spPr bwMode="auto">
              <a:xfrm>
                <a:off x="900" y="145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Line 174"/>
              <p:cNvSpPr>
                <a:spLocks noChangeShapeType="1"/>
              </p:cNvSpPr>
              <p:nvPr/>
            </p:nvSpPr>
            <p:spPr bwMode="auto">
              <a:xfrm>
                <a:off x="898" y="150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175"/>
              <p:cNvSpPr>
                <a:spLocks noChangeShapeType="1"/>
              </p:cNvSpPr>
              <p:nvPr/>
            </p:nvSpPr>
            <p:spPr bwMode="auto">
              <a:xfrm>
                <a:off x="900" y="155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176"/>
              <p:cNvSpPr>
                <a:spLocks noChangeShapeType="1"/>
              </p:cNvSpPr>
              <p:nvPr/>
            </p:nvSpPr>
            <p:spPr bwMode="auto">
              <a:xfrm>
                <a:off x="900" y="1610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77"/>
              <p:cNvSpPr>
                <a:spLocks noChangeShapeType="1"/>
              </p:cNvSpPr>
              <p:nvPr/>
            </p:nvSpPr>
            <p:spPr bwMode="auto">
              <a:xfrm>
                <a:off x="898" y="1663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" name="Line 178"/>
              <p:cNvSpPr>
                <a:spLocks noChangeShapeType="1"/>
              </p:cNvSpPr>
              <p:nvPr/>
            </p:nvSpPr>
            <p:spPr bwMode="auto">
              <a:xfrm>
                <a:off x="900" y="1716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" name="Line 179"/>
              <p:cNvSpPr>
                <a:spLocks noChangeShapeType="1"/>
              </p:cNvSpPr>
              <p:nvPr/>
            </p:nvSpPr>
            <p:spPr bwMode="auto">
              <a:xfrm>
                <a:off x="900" y="1769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" name="Line 180"/>
              <p:cNvSpPr>
                <a:spLocks noChangeShapeType="1"/>
              </p:cNvSpPr>
              <p:nvPr/>
            </p:nvSpPr>
            <p:spPr bwMode="auto">
              <a:xfrm>
                <a:off x="898" y="1822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" name="Line 181"/>
              <p:cNvSpPr>
                <a:spLocks noChangeShapeType="1"/>
              </p:cNvSpPr>
              <p:nvPr/>
            </p:nvSpPr>
            <p:spPr bwMode="auto">
              <a:xfrm>
                <a:off x="900" y="1875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" name="Line 182"/>
              <p:cNvSpPr>
                <a:spLocks noChangeShapeType="1"/>
              </p:cNvSpPr>
              <p:nvPr/>
            </p:nvSpPr>
            <p:spPr bwMode="auto">
              <a:xfrm>
                <a:off x="900" y="1928"/>
                <a:ext cx="1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99" name="Text Box 183"/>
          <p:cNvSpPr txBox="1">
            <a:spLocks noChangeArrowheads="1"/>
          </p:cNvSpPr>
          <p:nvPr/>
        </p:nvSpPr>
        <p:spPr bwMode="auto">
          <a:xfrm>
            <a:off x="6245453" y="3494093"/>
            <a:ext cx="1855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Analysis Dictionary</a:t>
            </a:r>
            <a:endParaRPr lang="en-US" sz="1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0" name="AutoShape 185"/>
          <p:cNvSpPr>
            <a:spLocks noChangeArrowheads="1"/>
          </p:cNvSpPr>
          <p:nvPr/>
        </p:nvSpPr>
        <p:spPr bwMode="auto">
          <a:xfrm>
            <a:off x="8773020" y="1596829"/>
            <a:ext cx="209550" cy="1893888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62" name="Rectangle 187"/>
          <p:cNvSpPr>
            <a:spLocks noChangeArrowheads="1"/>
          </p:cNvSpPr>
          <p:nvPr/>
        </p:nvSpPr>
        <p:spPr bwMode="auto">
          <a:xfrm>
            <a:off x="8843663" y="1621983"/>
            <a:ext cx="67044" cy="112916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3" name="Group 188"/>
          <p:cNvGrpSpPr>
            <a:grpSpLocks/>
          </p:cNvGrpSpPr>
          <p:nvPr/>
        </p:nvGrpSpPr>
        <p:grpSpPr bwMode="auto">
          <a:xfrm>
            <a:off x="8844882" y="1696201"/>
            <a:ext cx="63387" cy="980732"/>
            <a:chOff x="3572" y="2543"/>
            <a:chExt cx="1496" cy="740"/>
          </a:xfrm>
          <a:solidFill>
            <a:schemeClr val="bg1">
              <a:lumMod val="65000"/>
            </a:schemeClr>
          </a:solidFill>
        </p:grpSpPr>
        <p:sp>
          <p:nvSpPr>
            <p:cNvPr id="1079" name="Line 189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190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91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92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93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94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95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96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97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98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99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200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201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202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203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4" name="Rectangle 204"/>
          <p:cNvSpPr>
            <a:spLocks noChangeArrowheads="1"/>
          </p:cNvSpPr>
          <p:nvPr/>
        </p:nvSpPr>
        <p:spPr bwMode="auto">
          <a:xfrm>
            <a:off x="8844882" y="2749825"/>
            <a:ext cx="67044" cy="77398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65" name="Group 205"/>
          <p:cNvGrpSpPr>
            <a:grpSpLocks/>
          </p:cNvGrpSpPr>
          <p:nvPr/>
        </p:nvGrpSpPr>
        <p:grpSpPr bwMode="auto">
          <a:xfrm>
            <a:off x="8848539" y="2824042"/>
            <a:ext cx="56073" cy="629524"/>
            <a:chOff x="2353" y="2448"/>
            <a:chExt cx="79" cy="475"/>
          </a:xfrm>
          <a:solidFill>
            <a:schemeClr val="bg1">
              <a:lumMod val="65000"/>
            </a:schemeClr>
          </a:solidFill>
        </p:grpSpPr>
        <p:sp>
          <p:nvSpPr>
            <p:cNvPr id="1069" name="Line 206"/>
            <p:cNvSpPr>
              <a:spLocks noChangeShapeType="1"/>
            </p:cNvSpPr>
            <p:nvPr/>
          </p:nvSpPr>
          <p:spPr bwMode="auto">
            <a:xfrm>
              <a:off x="2353" y="244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207"/>
            <p:cNvSpPr>
              <a:spLocks noChangeShapeType="1"/>
            </p:cNvSpPr>
            <p:nvPr/>
          </p:nvSpPr>
          <p:spPr bwMode="auto">
            <a:xfrm>
              <a:off x="2353" y="250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208"/>
            <p:cNvSpPr>
              <a:spLocks noChangeShapeType="1"/>
            </p:cNvSpPr>
            <p:nvPr/>
          </p:nvSpPr>
          <p:spPr bwMode="auto">
            <a:xfrm>
              <a:off x="2353" y="255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209"/>
            <p:cNvSpPr>
              <a:spLocks noChangeShapeType="1"/>
            </p:cNvSpPr>
            <p:nvPr/>
          </p:nvSpPr>
          <p:spPr bwMode="auto">
            <a:xfrm>
              <a:off x="2353" y="2606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210"/>
            <p:cNvSpPr>
              <a:spLocks noChangeShapeType="1"/>
            </p:cNvSpPr>
            <p:nvPr/>
          </p:nvSpPr>
          <p:spPr bwMode="auto">
            <a:xfrm>
              <a:off x="2353" y="2659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211"/>
            <p:cNvSpPr>
              <a:spLocks noChangeShapeType="1"/>
            </p:cNvSpPr>
            <p:nvPr/>
          </p:nvSpPr>
          <p:spPr bwMode="auto">
            <a:xfrm>
              <a:off x="2353" y="2712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212"/>
            <p:cNvSpPr>
              <a:spLocks noChangeShapeType="1"/>
            </p:cNvSpPr>
            <p:nvPr/>
          </p:nvSpPr>
          <p:spPr bwMode="auto">
            <a:xfrm>
              <a:off x="2353" y="2765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213"/>
            <p:cNvSpPr>
              <a:spLocks noChangeShapeType="1"/>
            </p:cNvSpPr>
            <p:nvPr/>
          </p:nvSpPr>
          <p:spPr bwMode="auto">
            <a:xfrm>
              <a:off x="2353" y="2818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214"/>
            <p:cNvSpPr>
              <a:spLocks noChangeShapeType="1"/>
            </p:cNvSpPr>
            <p:nvPr/>
          </p:nvSpPr>
          <p:spPr bwMode="auto">
            <a:xfrm>
              <a:off x="2353" y="2870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215"/>
            <p:cNvSpPr>
              <a:spLocks noChangeShapeType="1"/>
            </p:cNvSpPr>
            <p:nvPr/>
          </p:nvSpPr>
          <p:spPr bwMode="auto">
            <a:xfrm>
              <a:off x="2353" y="2923"/>
              <a:ext cx="7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6" name="Rectangle 216"/>
          <p:cNvSpPr>
            <a:spLocks noChangeArrowheads="1"/>
          </p:cNvSpPr>
          <p:nvPr/>
        </p:nvSpPr>
        <p:spPr bwMode="auto">
          <a:xfrm>
            <a:off x="8850977" y="170282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7" name="Rectangle 217"/>
          <p:cNvSpPr>
            <a:spLocks noChangeArrowheads="1"/>
          </p:cNvSpPr>
          <p:nvPr/>
        </p:nvSpPr>
        <p:spPr bwMode="auto">
          <a:xfrm>
            <a:off x="8850977" y="247283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68" name="Rectangle 218"/>
          <p:cNvSpPr>
            <a:spLocks noChangeArrowheads="1"/>
          </p:cNvSpPr>
          <p:nvPr/>
        </p:nvSpPr>
        <p:spPr bwMode="auto">
          <a:xfrm>
            <a:off x="8852602" y="2899585"/>
            <a:ext cx="52861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029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1471347"/>
              </p:ext>
            </p:extLst>
          </p:nvPr>
        </p:nvGraphicFramePr>
        <p:xfrm>
          <a:off x="8592045" y="3375030"/>
          <a:ext cx="361950" cy="847725"/>
        </p:xfrm>
        <a:graphic>
          <a:graphicData uri="http://schemas.openxmlformats.org/presentationml/2006/ole">
            <p:oleObj spid="_x0000_s39684" name="Equation" r:id="rId5" imgW="101520" imgH="215640" progId="Equation.DSMT4">
              <p:embed/>
            </p:oleObj>
          </a:graphicData>
        </a:graphic>
      </p:graphicFrame>
      <p:sp>
        <p:nvSpPr>
          <p:cNvPr id="1041" name="AutoShape 221"/>
          <p:cNvSpPr>
            <a:spLocks noChangeArrowheads="1"/>
          </p:cNvSpPr>
          <p:nvPr/>
        </p:nvSpPr>
        <p:spPr bwMode="auto">
          <a:xfrm>
            <a:off x="7891691" y="1596829"/>
            <a:ext cx="209550" cy="1117600"/>
          </a:xfrm>
          <a:prstGeom prst="bracketPair">
            <a:avLst>
              <a:gd name="adj" fmla="val 16778"/>
            </a:avLst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42" name="Rectangle 222"/>
          <p:cNvSpPr>
            <a:spLocks noChangeArrowheads="1"/>
          </p:cNvSpPr>
          <p:nvPr/>
        </p:nvSpPr>
        <p:spPr bwMode="auto">
          <a:xfrm>
            <a:off x="7966304" y="1598487"/>
            <a:ext cx="66675" cy="1130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043" name="Group 223"/>
          <p:cNvGrpSpPr>
            <a:grpSpLocks/>
          </p:cNvGrpSpPr>
          <p:nvPr/>
        </p:nvGrpSpPr>
        <p:grpSpPr bwMode="auto">
          <a:xfrm>
            <a:off x="7972654" y="1673100"/>
            <a:ext cx="58738" cy="981075"/>
            <a:chOff x="3572" y="2543"/>
            <a:chExt cx="1496" cy="740"/>
          </a:xfrm>
        </p:grpSpPr>
        <p:sp>
          <p:nvSpPr>
            <p:cNvPr id="1045" name="Line 224"/>
            <p:cNvSpPr>
              <a:spLocks noChangeShapeType="1"/>
            </p:cNvSpPr>
            <p:nvPr/>
          </p:nvSpPr>
          <p:spPr bwMode="auto">
            <a:xfrm>
              <a:off x="3572" y="254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225"/>
            <p:cNvSpPr>
              <a:spLocks noChangeShapeType="1"/>
            </p:cNvSpPr>
            <p:nvPr/>
          </p:nvSpPr>
          <p:spPr bwMode="auto">
            <a:xfrm>
              <a:off x="3574" y="259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226"/>
            <p:cNvSpPr>
              <a:spLocks noChangeShapeType="1"/>
            </p:cNvSpPr>
            <p:nvPr/>
          </p:nvSpPr>
          <p:spPr bwMode="auto">
            <a:xfrm>
              <a:off x="3574" y="264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227"/>
            <p:cNvSpPr>
              <a:spLocks noChangeShapeType="1"/>
            </p:cNvSpPr>
            <p:nvPr/>
          </p:nvSpPr>
          <p:spPr bwMode="auto">
            <a:xfrm>
              <a:off x="3572" y="270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8"/>
            <p:cNvSpPr>
              <a:spLocks noChangeShapeType="1"/>
            </p:cNvSpPr>
            <p:nvPr/>
          </p:nvSpPr>
          <p:spPr bwMode="auto">
            <a:xfrm>
              <a:off x="3574" y="275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229"/>
            <p:cNvSpPr>
              <a:spLocks noChangeShapeType="1"/>
            </p:cNvSpPr>
            <p:nvPr/>
          </p:nvSpPr>
          <p:spPr bwMode="auto">
            <a:xfrm>
              <a:off x="3574" y="280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230"/>
            <p:cNvSpPr>
              <a:spLocks noChangeShapeType="1"/>
            </p:cNvSpPr>
            <p:nvPr/>
          </p:nvSpPr>
          <p:spPr bwMode="auto">
            <a:xfrm>
              <a:off x="3572" y="286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31"/>
            <p:cNvSpPr>
              <a:spLocks noChangeShapeType="1"/>
            </p:cNvSpPr>
            <p:nvPr/>
          </p:nvSpPr>
          <p:spPr bwMode="auto">
            <a:xfrm>
              <a:off x="3574" y="291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32"/>
            <p:cNvSpPr>
              <a:spLocks noChangeShapeType="1"/>
            </p:cNvSpPr>
            <p:nvPr/>
          </p:nvSpPr>
          <p:spPr bwMode="auto">
            <a:xfrm>
              <a:off x="3574" y="2965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233"/>
            <p:cNvSpPr>
              <a:spLocks noChangeShapeType="1"/>
            </p:cNvSpPr>
            <p:nvPr/>
          </p:nvSpPr>
          <p:spPr bwMode="auto">
            <a:xfrm>
              <a:off x="3572" y="3018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234"/>
            <p:cNvSpPr>
              <a:spLocks noChangeShapeType="1"/>
            </p:cNvSpPr>
            <p:nvPr/>
          </p:nvSpPr>
          <p:spPr bwMode="auto">
            <a:xfrm>
              <a:off x="3574" y="3071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235"/>
            <p:cNvSpPr>
              <a:spLocks noChangeShapeType="1"/>
            </p:cNvSpPr>
            <p:nvPr/>
          </p:nvSpPr>
          <p:spPr bwMode="auto">
            <a:xfrm>
              <a:off x="3574" y="3124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236"/>
            <p:cNvSpPr>
              <a:spLocks noChangeShapeType="1"/>
            </p:cNvSpPr>
            <p:nvPr/>
          </p:nvSpPr>
          <p:spPr bwMode="auto">
            <a:xfrm>
              <a:off x="3572" y="3177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237"/>
            <p:cNvSpPr>
              <a:spLocks noChangeShapeType="1"/>
            </p:cNvSpPr>
            <p:nvPr/>
          </p:nvSpPr>
          <p:spPr bwMode="auto">
            <a:xfrm>
              <a:off x="3574" y="3230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38"/>
            <p:cNvSpPr>
              <a:spLocks noChangeShapeType="1"/>
            </p:cNvSpPr>
            <p:nvPr/>
          </p:nvSpPr>
          <p:spPr bwMode="auto">
            <a:xfrm>
              <a:off x="3574" y="3283"/>
              <a:ext cx="1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95036002"/>
              </p:ext>
            </p:extLst>
          </p:nvPr>
        </p:nvGraphicFramePr>
        <p:xfrm>
          <a:off x="7856766" y="2636712"/>
          <a:ext cx="279400" cy="661988"/>
        </p:xfrm>
        <a:graphic>
          <a:graphicData uri="http://schemas.openxmlformats.org/presentationml/2006/ole">
            <p:oleObj spid="_x0000_s39685" name="Equation" r:id="rId6" imgW="114120" imgH="215640" progId="Equation.DSMT4">
              <p:embed/>
            </p:oleObj>
          </a:graphicData>
        </a:graphic>
      </p:graphicFrame>
      <p:sp>
        <p:nvSpPr>
          <p:cNvPr id="599284" name="Text Box 244"/>
          <p:cNvSpPr txBox="1">
            <a:spLocks noChangeArrowheads="1"/>
          </p:cNvSpPr>
          <p:nvPr/>
        </p:nvSpPr>
        <p:spPr bwMode="auto">
          <a:xfrm>
            <a:off x="157218" y="1292831"/>
            <a:ext cx="7130785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Analysis signals, just like synthesis ones,                                                               can be generated in a systematic way: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11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0" indent="0" algn="l" eaLnBrk="1" hangingPunct="1">
              <a:spcBef>
                <a:spcPct val="50000"/>
              </a:spcBef>
            </a:pPr>
            <a:endParaRPr lang="en-US" sz="11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Bottom line: an analysis signal </a:t>
            </a:r>
            <a:r>
              <a:rPr lang="en-US" sz="20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x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satisfies: </a:t>
            </a:r>
          </a:p>
          <a:p>
            <a:pPr marL="0" indent="0" algn="l" eaLnBrk="1" hangingPunct="1">
              <a:spcBef>
                <a:spcPct val="50000"/>
              </a:spcBef>
            </a:pPr>
            <a:endParaRPr lang="en-US" sz="18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50439" y="1779325"/>
            <a:ext cx="722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=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23" name="Rectangle 216"/>
          <p:cNvSpPr>
            <a:spLocks noChangeArrowheads="1"/>
          </p:cNvSpPr>
          <p:nvPr/>
        </p:nvSpPr>
        <p:spPr bwMode="auto">
          <a:xfrm>
            <a:off x="8848256" y="1844704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4" name="Rectangle 216"/>
          <p:cNvSpPr>
            <a:spLocks noChangeArrowheads="1"/>
          </p:cNvSpPr>
          <p:nvPr/>
        </p:nvSpPr>
        <p:spPr bwMode="auto">
          <a:xfrm>
            <a:off x="8850977" y="205430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8851209" y="2125076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6" name="Rectangle 216"/>
          <p:cNvSpPr>
            <a:spLocks noChangeArrowheads="1"/>
          </p:cNvSpPr>
          <p:nvPr/>
        </p:nvSpPr>
        <p:spPr bwMode="auto">
          <a:xfrm>
            <a:off x="8851209" y="2334451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9" name="Rectangle 217"/>
          <p:cNvSpPr>
            <a:spLocks noChangeArrowheads="1"/>
          </p:cNvSpPr>
          <p:nvPr/>
        </p:nvSpPr>
        <p:spPr bwMode="auto">
          <a:xfrm>
            <a:off x="8850977" y="261560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8851630" y="3041740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1" name="Rectangle 216"/>
          <p:cNvSpPr>
            <a:spLocks noChangeArrowheads="1"/>
          </p:cNvSpPr>
          <p:nvPr/>
        </p:nvSpPr>
        <p:spPr bwMode="auto">
          <a:xfrm>
            <a:off x="8850789" y="311029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2" name="Rectangle 216"/>
          <p:cNvSpPr>
            <a:spLocks noChangeArrowheads="1"/>
          </p:cNvSpPr>
          <p:nvPr/>
        </p:nvSpPr>
        <p:spPr bwMode="auto">
          <a:xfrm>
            <a:off x="8850789" y="3180403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>
            <a:off x="8853743" y="3321947"/>
            <a:ext cx="53635" cy="556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4" name="Rectangle 216"/>
          <p:cNvSpPr>
            <a:spLocks noChangeArrowheads="1"/>
          </p:cNvSpPr>
          <p:nvPr/>
        </p:nvSpPr>
        <p:spPr bwMode="auto">
          <a:xfrm>
            <a:off x="8850977" y="3460164"/>
            <a:ext cx="53635" cy="556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3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8963" y="6175375"/>
            <a:ext cx="2645304" cy="6826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K-SVD Dictionary-Learning for        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   Analysis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Sparse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Models</a:t>
            </a:r>
          </a:p>
          <a:p>
            <a:pPr eaLnBrk="1" hangingPunct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By: Michael Elad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7874166"/>
              </p:ext>
            </p:extLst>
          </p:nvPr>
        </p:nvGraphicFramePr>
        <p:xfrm>
          <a:off x="619338" y="2132981"/>
          <a:ext cx="5205729" cy="303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129"/>
                <a:gridCol w="1896533"/>
                <a:gridCol w="2142067"/>
              </a:tblGrid>
              <a:tr h="705628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Synthesis Signals 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Analysis Signals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Support: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Choose the           support T (|T|=k)          at random 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Choose the co-support 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 (||=   )  at random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Coef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 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Choose </a:t>
                      </a:r>
                      <a:r>
                        <a:rPr lang="en-US" u="sng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</a:t>
                      </a:r>
                      <a:r>
                        <a:rPr lang="en-US" baseline="-2500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T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 at random 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Choose a random vector </a:t>
                      </a:r>
                      <a:r>
                        <a:rPr lang="en-US" u="sng" dirty="0" smtClean="0">
                          <a:latin typeface="Calibri" pitchFamily="34" charset="0"/>
                          <a:cs typeface="Calibri" pitchFamily="34" charset="0"/>
                        </a:rPr>
                        <a:t>v</a:t>
                      </a:r>
                      <a:endParaRPr lang="en-US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05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Generate: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Synthesize by:</a:t>
                      </a:r>
                    </a:p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     </a:t>
                      </a:r>
                      <a:r>
                        <a:rPr lang="en-US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r>
                        <a:rPr lang="en-US" baseline="-25000" dirty="0" smtClean="0"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  <a:r>
                        <a:rPr lang="en-US" u="sng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</a:t>
                      </a:r>
                      <a:r>
                        <a:rPr lang="en-US" baseline="-2500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T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=</a:t>
                      </a:r>
                      <a:r>
                        <a:rPr lang="en-US" u="sng" baseline="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x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Orhto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u="sng" dirty="0" smtClean="0">
                          <a:latin typeface="Calibri" pitchFamily="34" charset="0"/>
                          <a:cs typeface="Calibri" pitchFamily="34" charset="0"/>
                        </a:rPr>
                        <a:t>v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w.r.t.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="1" baseline="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</a:t>
                      </a:r>
                      <a:r>
                        <a:rPr lang="en-US" b="0" baseline="-2500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</a:t>
                      </a:r>
                      <a:r>
                        <a:rPr lang="en-US" b="0" baseline="0" dirty="0" smtClean="0">
                          <a:latin typeface="Calibri" pitchFamily="34" charset="0"/>
                          <a:cs typeface="Calibri" pitchFamily="34" charset="0"/>
                          <a:sym typeface="Symbol"/>
                        </a:rPr>
                        <a:t>: 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233406"/>
              </p:ext>
            </p:extLst>
          </p:nvPr>
        </p:nvGraphicFramePr>
        <p:xfrm>
          <a:off x="5271150" y="3111200"/>
          <a:ext cx="219731" cy="323658"/>
        </p:xfrm>
        <a:graphic>
          <a:graphicData uri="http://schemas.openxmlformats.org/presentationml/2006/ole">
            <p:oleObj spid="_x0000_s39686" name="Equation" r:id="rId7" imgW="114120" imgH="16488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43568000"/>
              </p:ext>
            </p:extLst>
          </p:nvPr>
        </p:nvGraphicFramePr>
        <p:xfrm>
          <a:off x="3992658" y="4752126"/>
          <a:ext cx="1431396" cy="406295"/>
        </p:xfrm>
        <a:graphic>
          <a:graphicData uri="http://schemas.openxmlformats.org/presentationml/2006/ole">
            <p:oleObj spid="_x0000_s39687" name="Equation" r:id="rId8" imgW="1002960" imgH="279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30251959"/>
              </p:ext>
            </p:extLst>
          </p:nvPr>
        </p:nvGraphicFramePr>
        <p:xfrm>
          <a:off x="4881297" y="5297617"/>
          <a:ext cx="2247691" cy="462516"/>
        </p:xfrm>
        <a:graphic>
          <a:graphicData uri="http://schemas.openxmlformats.org/presentationml/2006/ole">
            <p:oleObj spid="_x0000_s39688" name="Equation" r:id="rId9" imgW="1257120" imgH="2538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49717" y="2870510"/>
            <a:ext cx="5462962" cy="89018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449717" y="3760693"/>
            <a:ext cx="5462962" cy="69924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49717" y="4466868"/>
            <a:ext cx="5462962" cy="74244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284" grpId="0" uiExpand="1" build="p"/>
      <p:bldP spid="6" grpId="0" animBg="1"/>
      <p:bldP spid="128" grpId="0" animBg="1"/>
      <p:bldP spid="1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2|4.9|8.3|9.9|8.9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23805</TotalTime>
  <Words>2342</Words>
  <Application>Microsoft Office PowerPoint</Application>
  <PresentationFormat>On-screen Show (4:3)</PresentationFormat>
  <Paragraphs>429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K-SVD Dictionary-Learning for         Analysis Sparse Models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Representations and the Basis Pursuit Algorithm</dc:title>
  <dc:creator>Michael Elad</dc:creator>
  <cp:lastModifiedBy>Elad</cp:lastModifiedBy>
  <cp:revision>1703</cp:revision>
  <dcterms:created xsi:type="dcterms:W3CDTF">2002-10-21T21:14:30Z</dcterms:created>
  <dcterms:modified xsi:type="dcterms:W3CDTF">2011-06-29T11:20:40Z</dcterms:modified>
</cp:coreProperties>
</file>