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9" r:id="rId3"/>
    <p:sldId id="431" r:id="rId4"/>
    <p:sldId id="401" r:id="rId5"/>
    <p:sldId id="390" r:id="rId6"/>
    <p:sldId id="400" r:id="rId7"/>
    <p:sldId id="392" r:id="rId8"/>
    <p:sldId id="407" r:id="rId9"/>
    <p:sldId id="406" r:id="rId10"/>
    <p:sldId id="428" r:id="rId11"/>
    <p:sldId id="430" r:id="rId12"/>
    <p:sldId id="429" r:id="rId13"/>
    <p:sldId id="403" r:id="rId14"/>
    <p:sldId id="394" r:id="rId15"/>
    <p:sldId id="360" r:id="rId16"/>
    <p:sldId id="260" r:id="rId17"/>
    <p:sldId id="409" r:id="rId18"/>
    <p:sldId id="395" r:id="rId19"/>
    <p:sldId id="396" r:id="rId20"/>
    <p:sldId id="399" r:id="rId21"/>
    <p:sldId id="397" r:id="rId22"/>
    <p:sldId id="404" r:id="rId23"/>
    <p:sldId id="410" r:id="rId24"/>
    <p:sldId id="411" r:id="rId25"/>
    <p:sldId id="425" r:id="rId26"/>
    <p:sldId id="424" r:id="rId27"/>
    <p:sldId id="412" r:id="rId28"/>
    <p:sldId id="432" r:id="rId29"/>
    <p:sldId id="433" r:id="rId30"/>
    <p:sldId id="434" r:id="rId31"/>
    <p:sldId id="435" r:id="rId32"/>
    <p:sldId id="426" r:id="rId33"/>
    <p:sldId id="421" r:id="rId34"/>
    <p:sldId id="423" r:id="rId35"/>
    <p:sldId id="417" r:id="rId36"/>
    <p:sldId id="422" r:id="rId37"/>
    <p:sldId id="405" r:id="rId38"/>
    <p:sldId id="284" r:id="rId39"/>
    <p:sldId id="398" r:id="rId40"/>
    <p:sldId id="427" r:id="rId41"/>
    <p:sldId id="348" r:id="rId42"/>
    <p:sldId id="279" r:id="rId4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4343"/>
    <a:srgbClr val="00CCFF"/>
    <a:srgbClr val="C0F1FC"/>
    <a:srgbClr val="F9F8E5"/>
    <a:srgbClr val="F000DF"/>
    <a:srgbClr val="EEB500"/>
    <a:srgbClr val="FB19B0"/>
    <a:srgbClr val="0099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827" autoAdjust="0"/>
    <p:restoredTop sz="88688" autoAdjust="0"/>
  </p:normalViewPr>
  <p:slideViewPr>
    <p:cSldViewPr snapToGrid="0">
      <p:cViewPr>
        <p:scale>
          <a:sx n="60" d="100"/>
          <a:sy n="60" d="100"/>
        </p:scale>
        <p:origin x="-174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56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08C3CC4B-9C1A-424A-9BF2-840DBB1822FF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12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5527090B-EC8D-4293-BD76-0CA792A5DFAF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87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090B-EC8D-4293-BD76-0CA792A5DFAF}" type="slidenum">
              <a:rPr lang="he-IL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4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12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13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14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15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16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17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18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19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20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21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2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22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23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25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26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27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28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29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30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31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32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3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33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34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35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36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090B-EC8D-4293-BD76-0CA792A5DFAF}" type="slidenum">
              <a:rPr lang="he-IL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866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090B-EC8D-4293-BD76-0CA792A5DFAF}" type="slidenum">
              <a:rPr lang="he-IL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866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090B-EC8D-4293-BD76-0CA792A5DFAF}" type="slidenum">
              <a:rPr lang="he-IL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86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41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090B-EC8D-4293-BD76-0CA792A5DFAF}" type="slidenum">
              <a:rPr lang="he-IL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0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5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6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7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8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10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40822-394F-4B9E-910A-B67DDA6C4510}" type="slidenum">
              <a:rPr lang="he-IL"/>
              <a:pPr/>
              <a:t>11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11A6FB-6119-4722-9915-192792B9C3C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BCCADE-E5E4-4E66-80E7-BD8C8C1D40D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B8DC33-30E5-4A66-A819-C3CE7BE964D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0"/>
          </p:nvPr>
        </p:nvSpPr>
        <p:spPr>
          <a:xfrm>
            <a:off x="588963" y="6175375"/>
            <a:ext cx="4108450" cy="6826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>
          <a:xfrm>
            <a:off x="7113588" y="62388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5E57A7-654A-4DDF-8806-2CDA131B9D3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0"/>
          </p:nvPr>
        </p:nvSpPr>
        <p:spPr>
          <a:xfrm>
            <a:off x="588963" y="6175375"/>
            <a:ext cx="4108450" cy="6826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1"/>
          </p:nvPr>
        </p:nvSpPr>
        <p:spPr>
          <a:xfrm>
            <a:off x="7113588" y="62388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7E2D5F-DFE5-4349-A97B-29AA5B2AC91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362216-FA86-4285-BB53-82D58421658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4CA6B3-D411-423B-9E52-D632D01EE92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80A5E8-F0DD-4AEA-9B93-27CB099D281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01FA51-5648-4D2A-961E-11C9E2C02F8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1A9615-A6D4-4867-B0FF-5D06861E124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4CCFAF-F15C-454D-B6FC-84ED517C5E0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BA3AD7-1E8C-45F6-8D18-513F94BF8E3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F60D33-0857-4FBC-AD35-BD6BFCD9D92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8963" y="6175375"/>
            <a:ext cx="41084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Image Denoising Via Learned Dictionaries                           and Sparse representations</a:t>
            </a:r>
          </a:p>
          <a:p>
            <a:r>
              <a:rPr lang="en-US"/>
              <a:t>By: Michael Elad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3588" y="6238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D94D7684-7736-4CE5-B3C2-64A3B08DCBC0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pic>
        <p:nvPicPr>
          <p:cNvPr id="1040" name="Picture 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25" y="6151563"/>
            <a:ext cx="5238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.png"/><Relationship Id="rId4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4"/>
          <p:cNvSpPr/>
          <p:nvPr/>
        </p:nvSpPr>
        <p:spPr bwMode="auto">
          <a:xfrm>
            <a:off x="261795" y="4119480"/>
            <a:ext cx="2692773" cy="1646706"/>
          </a:xfrm>
          <a:prstGeom prst="round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1125"/>
            <a:ext cx="9144000" cy="207645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SOS</a:t>
            </a:r>
            <a:r>
              <a:rPr lang="en-US" sz="4800" b="1" dirty="0" smtClean="0">
                <a:latin typeface="Calibri" pitchFamily="34" charset="0"/>
                <a:cs typeface="Tahoma" pitchFamily="34" charset="0"/>
              </a:rPr>
              <a:t> Boosting of </a:t>
            </a:r>
            <a:br>
              <a:rPr lang="en-US" sz="4800" b="1" dirty="0" smtClean="0">
                <a:latin typeface="Calibri" pitchFamily="34" charset="0"/>
                <a:cs typeface="Tahoma" pitchFamily="34" charset="0"/>
              </a:rPr>
            </a:br>
            <a:r>
              <a:rPr lang="en-US" sz="4800" b="1" dirty="0" smtClean="0">
                <a:latin typeface="Calibri" pitchFamily="34" charset="0"/>
                <a:cs typeface="Tahoma" pitchFamily="34" charset="0"/>
              </a:rPr>
              <a:t>Image </a:t>
            </a:r>
            <a:r>
              <a:rPr lang="en-US" sz="4800" b="1" dirty="0" err="1" smtClean="0"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4800" b="1" dirty="0" smtClean="0">
                <a:latin typeface="Calibri" pitchFamily="34" charset="0"/>
                <a:cs typeface="Tahoma" pitchFamily="34" charset="0"/>
              </a:rPr>
              <a:t> Algorithms</a:t>
            </a:r>
            <a:endParaRPr lang="en-US" sz="4800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4551" y="207645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236" y="2533255"/>
            <a:ext cx="604428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Michael Elad</a:t>
            </a:r>
            <a:endParaRPr lang="en-US" dirty="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The Computer Science Department</a:t>
            </a: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The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Technion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 – Israel Institute of technology</a:t>
            </a: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Haifa 32000,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Israel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6808" y="6213202"/>
            <a:ext cx="407692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research leading to these results has received funding from the European Research Council under European Union's Seventh Framework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Program,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ERC Grant agreement no.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320649,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by the Intel Collaborative Research Institute for  Computational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Intelligence</a:t>
            </a:r>
            <a:endParaRPr lang="en-US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874" y="6207348"/>
            <a:ext cx="596483" cy="59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8626" name="Picture 2" descr="http://www.baspfrontiers.org/img/logo_BASP_2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7" y="4214170"/>
            <a:ext cx="23812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54568" y="4637297"/>
            <a:ext cx="2665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January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2015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Switzerland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75040" y="1173120"/>
            <a:ext cx="2696660" cy="4555732"/>
            <a:chOff x="7175040" y="1173120"/>
            <a:chExt cx="2696660" cy="4555732"/>
          </a:xfrm>
        </p:grpSpPr>
        <p:sp>
          <p:nvSpPr>
            <p:cNvPr id="4" name="TextBox 3"/>
            <p:cNvSpPr txBox="1"/>
            <p:nvPr/>
          </p:nvSpPr>
          <p:spPr>
            <a:xfrm>
              <a:off x="7759928" y="1173120"/>
              <a:ext cx="9252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*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75040" y="5082521"/>
              <a:ext cx="2696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l"/>
              <a:r>
                <a:rPr lang="en-US" sz="18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* 	Joint work with                  Yaniv Romano</a:t>
              </a:r>
              <a:endParaRPr lang="en-US" sz="18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026" name="Picture 2" descr="https://media.licdn.com/mpr/mpr/shrink_500_500/p/1/005/068/19b/2584444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3" t="9662" r="9910" b="10162"/>
            <a:stretch/>
          </p:blipFill>
          <p:spPr bwMode="auto">
            <a:xfrm>
              <a:off x="7529885" y="3786095"/>
              <a:ext cx="1299546" cy="1294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90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2" algn="l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trengthen -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perate -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ubtract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Boosting</a:t>
            </a:r>
            <a:endParaRPr lang="en-US" sz="3600" b="1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/>
              <a:pPr/>
              <a:t>10</a:t>
            </a:fld>
            <a:endParaRPr lang="en-US"/>
          </a:p>
        </p:txBody>
      </p:sp>
      <p:pic>
        <p:nvPicPr>
          <p:cNvPr id="25" name="Picture 4" descr="E:\Dropbox\consensus\article\siam2\images\denoised\sos\KSVD81_tau\sigma_25_h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0" y="1880269"/>
            <a:ext cx="1663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noiseHous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" y="1883841"/>
            <a:ext cx="1663700" cy="166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48908" y="1210628"/>
            <a:ext cx="8863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3952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q"/>
            </a:pP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Given </a:t>
            </a:r>
            <a:r>
              <a:rPr lang="en-US" altLang="en-US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any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denoiser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, how can we improve its performance?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790678" y="1855169"/>
            <a:ext cx="1301254" cy="72362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Denoise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140025" y="1900227"/>
            <a:ext cx="1932303" cy="586281"/>
            <a:chOff x="1637758" y="7066591"/>
            <a:chExt cx="1932303" cy="586281"/>
          </a:xfrm>
        </p:grpSpPr>
        <p:sp useBgFill="1">
          <p:nvSpPr>
            <p:cNvPr id="77" name="Rectangle 9"/>
            <p:cNvSpPr/>
            <p:nvPr/>
          </p:nvSpPr>
          <p:spPr bwMode="auto">
            <a:xfrm>
              <a:off x="1637758" y="7066591"/>
              <a:ext cx="1651472" cy="586281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Right Arrow 39"/>
            <p:cNvSpPr/>
            <p:nvPr/>
          </p:nvSpPr>
          <p:spPr bwMode="auto">
            <a:xfrm>
              <a:off x="1637758" y="7121097"/>
              <a:ext cx="1932303" cy="51338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8" name="Right Arrow 39"/>
          <p:cNvSpPr/>
          <p:nvPr/>
        </p:nvSpPr>
        <p:spPr bwMode="auto">
          <a:xfrm>
            <a:off x="2110143" y="1954733"/>
            <a:ext cx="1651473" cy="51338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2" algn="l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trengthen -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perate -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ubtract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Boosting</a:t>
            </a:r>
            <a:endParaRPr lang="en-US" sz="3600" b="1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/>
              <a:pPr/>
              <a:t>11</a:t>
            </a:fld>
            <a:endParaRPr lang="en-US"/>
          </a:p>
        </p:txBody>
      </p:sp>
      <p:pic>
        <p:nvPicPr>
          <p:cNvPr id="25" name="Picture 4" descr="E:\Dropbox\consensus\article\siam2\images\denoised\sos\KSVD81_tau\sigma_25_h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0" y="1880269"/>
            <a:ext cx="1663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noiseHous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" y="1883841"/>
            <a:ext cx="1663700" cy="166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48908" y="1210628"/>
            <a:ext cx="8863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3952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q"/>
            </a:pP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Given </a:t>
            </a:r>
            <a:r>
              <a:rPr lang="en-US" altLang="en-US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any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denoiser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, how can we improve its performance?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790678" y="1855169"/>
            <a:ext cx="1301254" cy="72362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Denoise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140025" y="1900227"/>
            <a:ext cx="1932303" cy="586281"/>
            <a:chOff x="1637758" y="7066591"/>
            <a:chExt cx="1932303" cy="586281"/>
          </a:xfrm>
        </p:grpSpPr>
        <p:sp useBgFill="1">
          <p:nvSpPr>
            <p:cNvPr id="77" name="Rectangle 9"/>
            <p:cNvSpPr/>
            <p:nvPr/>
          </p:nvSpPr>
          <p:spPr bwMode="auto">
            <a:xfrm>
              <a:off x="1637758" y="7066591"/>
              <a:ext cx="1651472" cy="586281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Right Arrow 39"/>
            <p:cNvSpPr/>
            <p:nvPr/>
          </p:nvSpPr>
          <p:spPr bwMode="auto">
            <a:xfrm>
              <a:off x="1637758" y="7121097"/>
              <a:ext cx="1932303" cy="51338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90678" y="2861767"/>
            <a:ext cx="4248077" cy="1602358"/>
            <a:chOff x="3790678" y="3017415"/>
            <a:chExt cx="4248077" cy="1602358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3790678" y="3017415"/>
              <a:ext cx="1301254" cy="72362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54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Previous Result</a:t>
              </a: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Rectangle 9"/>
            <p:cNvSpPr/>
            <p:nvPr/>
          </p:nvSpPr>
          <p:spPr bwMode="auto">
            <a:xfrm rot="16200000">
              <a:off x="7468603" y="4049621"/>
              <a:ext cx="900344" cy="2399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ight Arrow 39"/>
            <p:cNvSpPr/>
            <p:nvPr/>
          </p:nvSpPr>
          <p:spPr bwMode="auto">
            <a:xfrm rot="16200000">
              <a:off x="4014129" y="3936380"/>
              <a:ext cx="854352" cy="512434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Rectangle 9"/>
            <p:cNvSpPr/>
            <p:nvPr/>
          </p:nvSpPr>
          <p:spPr bwMode="auto">
            <a:xfrm>
              <a:off x="4572000" y="4379575"/>
              <a:ext cx="3466755" cy="2399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Rectangle 9"/>
            <p:cNvSpPr/>
            <p:nvPr/>
          </p:nvSpPr>
          <p:spPr bwMode="auto">
            <a:xfrm rot="16200000">
              <a:off x="7527317" y="4075288"/>
              <a:ext cx="792000" cy="205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Rectangle 9"/>
            <p:cNvSpPr/>
            <p:nvPr/>
          </p:nvSpPr>
          <p:spPr bwMode="auto">
            <a:xfrm>
              <a:off x="4472414" y="4399031"/>
              <a:ext cx="792000" cy="212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10143" y="1900227"/>
            <a:ext cx="1680535" cy="1440548"/>
            <a:chOff x="2110143" y="2055875"/>
            <a:chExt cx="1680535" cy="1440548"/>
          </a:xfrm>
        </p:grpSpPr>
        <p:grpSp>
          <p:nvGrpSpPr>
            <p:cNvPr id="52" name="Group 51"/>
            <p:cNvGrpSpPr/>
            <p:nvPr/>
          </p:nvGrpSpPr>
          <p:grpSpPr>
            <a:xfrm>
              <a:off x="2110143" y="2055875"/>
              <a:ext cx="1670928" cy="586281"/>
              <a:chOff x="1637758" y="7066591"/>
              <a:chExt cx="1670928" cy="586281"/>
            </a:xfrm>
          </p:grpSpPr>
          <p:sp useBgFill="1">
            <p:nvSpPr>
              <p:cNvPr id="62" name="Rectangle 9"/>
              <p:cNvSpPr/>
              <p:nvPr/>
            </p:nvSpPr>
            <p:spPr bwMode="auto">
              <a:xfrm>
                <a:off x="1657214" y="7066591"/>
                <a:ext cx="1651472" cy="586281"/>
              </a:xfrm>
              <a:prstGeom prst="rect">
                <a:avLst/>
              </a:prstGeom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1637758" y="7119480"/>
                <a:ext cx="1651473" cy="515006"/>
                <a:chOff x="1334234" y="4737647"/>
                <a:chExt cx="1651473" cy="515006"/>
              </a:xfrm>
            </p:grpSpPr>
            <p:sp>
              <p:nvSpPr>
                <p:cNvPr id="64" name="Right Arrow 39"/>
                <p:cNvSpPr/>
                <p:nvPr/>
              </p:nvSpPr>
              <p:spPr bwMode="auto">
                <a:xfrm>
                  <a:off x="2402539" y="4739264"/>
                  <a:ext cx="583168" cy="513389"/>
                </a:xfrm>
                <a:prstGeom prst="right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Right Arrow 39"/>
                <p:cNvSpPr/>
                <p:nvPr/>
              </p:nvSpPr>
              <p:spPr bwMode="auto">
                <a:xfrm>
                  <a:off x="1334234" y="4737647"/>
                  <a:ext cx="555870" cy="512434"/>
                </a:xfrm>
                <a:prstGeom prst="right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אליפסה 84"/>
                <p:cNvSpPr/>
                <p:nvPr/>
              </p:nvSpPr>
              <p:spPr bwMode="auto">
                <a:xfrm>
                  <a:off x="1899859" y="4746022"/>
                  <a:ext cx="482400" cy="4826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67" name="Group 66"/>
                <p:cNvGrpSpPr/>
                <p:nvPr/>
              </p:nvGrpSpPr>
              <p:grpSpPr>
                <a:xfrm>
                  <a:off x="1999978" y="4849830"/>
                  <a:ext cx="285234" cy="296618"/>
                  <a:chOff x="2833134" y="5619222"/>
                  <a:chExt cx="381467" cy="377277"/>
                </a:xfrm>
              </p:grpSpPr>
              <p:sp>
                <p:nvSpPr>
                  <p:cNvPr id="68" name="חיסור 80"/>
                  <p:cNvSpPr/>
                  <p:nvPr/>
                </p:nvSpPr>
                <p:spPr bwMode="auto">
                  <a:xfrm>
                    <a:off x="2833134" y="5619222"/>
                    <a:ext cx="381467" cy="377277"/>
                  </a:xfrm>
                  <a:prstGeom prst="mathMinus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e-IL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חיסור 80"/>
                  <p:cNvSpPr/>
                  <p:nvPr/>
                </p:nvSpPr>
                <p:spPr bwMode="auto">
                  <a:xfrm rot="5400000">
                    <a:off x="2846292" y="5626543"/>
                    <a:ext cx="352749" cy="349677"/>
                  </a:xfrm>
                  <a:prstGeom prst="mathMinus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he-IL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53" name="Rectangle 9"/>
            <p:cNvSpPr/>
            <p:nvPr/>
          </p:nvSpPr>
          <p:spPr bwMode="auto">
            <a:xfrm>
              <a:off x="2807096" y="3256463"/>
              <a:ext cx="983582" cy="2399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ight Arrow 39"/>
            <p:cNvSpPr/>
            <p:nvPr/>
          </p:nvSpPr>
          <p:spPr bwMode="auto">
            <a:xfrm rot="16200000">
              <a:off x="2502532" y="2795812"/>
              <a:ext cx="854352" cy="512434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Rectangle 9"/>
            <p:cNvSpPr/>
            <p:nvPr/>
          </p:nvSpPr>
          <p:spPr bwMode="auto">
            <a:xfrm>
              <a:off x="2835490" y="3283013"/>
              <a:ext cx="792000" cy="201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119871" y="2529513"/>
              <a:ext cx="285234" cy="296618"/>
              <a:chOff x="2853513" y="5577223"/>
              <a:chExt cx="381467" cy="377277"/>
            </a:xfrm>
          </p:grpSpPr>
          <p:sp>
            <p:nvSpPr>
              <p:cNvPr id="60" name="חיסור 80"/>
              <p:cNvSpPr/>
              <p:nvPr/>
            </p:nvSpPr>
            <p:spPr bwMode="auto">
              <a:xfrm>
                <a:off x="2853513" y="5577223"/>
                <a:ext cx="381467" cy="377277"/>
              </a:xfrm>
              <a:prstGeom prst="mathMinus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חיסור 80"/>
              <p:cNvSpPr/>
              <p:nvPr/>
            </p:nvSpPr>
            <p:spPr bwMode="auto">
              <a:xfrm rot="5400000">
                <a:off x="2866674" y="5597467"/>
                <a:ext cx="352749" cy="349678"/>
              </a:xfrm>
              <a:prstGeom prst="mathMinus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382268" y="2842634"/>
              <a:ext cx="285234" cy="296618"/>
              <a:chOff x="2853513" y="5577223"/>
              <a:chExt cx="381467" cy="377277"/>
            </a:xfrm>
          </p:grpSpPr>
          <p:sp>
            <p:nvSpPr>
              <p:cNvPr id="58" name="חיסור 80"/>
              <p:cNvSpPr/>
              <p:nvPr/>
            </p:nvSpPr>
            <p:spPr bwMode="auto">
              <a:xfrm>
                <a:off x="2853513" y="5577223"/>
                <a:ext cx="381467" cy="377277"/>
              </a:xfrm>
              <a:prstGeom prst="mathMinus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חיסור 80"/>
              <p:cNvSpPr/>
              <p:nvPr/>
            </p:nvSpPr>
            <p:spPr bwMode="auto">
              <a:xfrm rot="5400000">
                <a:off x="2866674" y="5597467"/>
                <a:ext cx="352749" cy="349678"/>
              </a:xfrm>
              <a:prstGeom prst="mathMinus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155388" y="3726932"/>
            <a:ext cx="88630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3952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Clr>
                <a:srgbClr val="FFFFFF"/>
              </a:buClr>
              <a:buFont typeface="+mj-lt"/>
              <a:buAutoNum type="romanUcPeriod"/>
            </a:pPr>
            <a:r>
              <a:rPr lang="en-US" alt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Tahoma" pitchFamily="34" charset="0"/>
              </a:rPr>
              <a:t>S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trengthen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the signal</a:t>
            </a:r>
          </a:p>
          <a:p>
            <a:pPr marL="514350" indent="-514350">
              <a:spcBef>
                <a:spcPct val="50000"/>
              </a:spcBef>
              <a:buClr>
                <a:srgbClr val="FFFFFF"/>
              </a:buClr>
              <a:buFont typeface="+mj-lt"/>
              <a:buAutoNum type="romanUcPeriod"/>
            </a:pPr>
            <a:r>
              <a:rPr lang="en-US" alt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Tahoma" pitchFamily="34" charset="0"/>
              </a:rPr>
              <a:t>O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perate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the </a:t>
            </a:r>
            <a:r>
              <a:rPr lang="en-US" alt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denoiser</a:t>
            </a:r>
            <a:endParaRPr lang="en-US" altLang="en-US" dirty="0" smtClean="0">
              <a:solidFill>
                <a:schemeClr val="bg1"/>
              </a:solidFill>
              <a:latin typeface="Calibri" panose="020F0502020204030204" pitchFamily="34" charset="0"/>
              <a:cs typeface="Tahoma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6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9"/>
          <p:cNvSpPr/>
          <p:nvPr/>
        </p:nvSpPr>
        <p:spPr bwMode="auto">
          <a:xfrm>
            <a:off x="5084910" y="3100815"/>
            <a:ext cx="983582" cy="239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2" algn="l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trengthen -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perate -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ubtract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Boosting</a:t>
            </a:r>
            <a:endParaRPr lang="en-US" sz="3600" b="1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/>
              <a:pPr/>
              <a:t>12</a:t>
            </a:fld>
            <a:endParaRPr lang="en-US"/>
          </a:p>
        </p:txBody>
      </p:sp>
      <p:pic>
        <p:nvPicPr>
          <p:cNvPr id="25" name="Picture 4" descr="E:\Dropbox\consensus\article\siam2\images\denoised\sos\KSVD81_tau\sigma_25_h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0" y="1880269"/>
            <a:ext cx="1663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noiseHous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" y="1883841"/>
            <a:ext cx="1663700" cy="166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339483" y="5383707"/>
                <a:ext cx="6404189" cy="57868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0FF00"/>
                </a:solidFill>
              </a:ln>
            </p:spPr>
            <p:txBody>
              <a:bodyPr wrap="none">
                <a:spAutoFit/>
              </a:bodyPr>
              <a:lstStyle/>
              <a:p>
                <a:pPr marL="0" lvl="1" indent="-120650" algn="l">
                  <a:spcBef>
                    <a:spcPct val="50000"/>
                  </a:spcBef>
                  <a:buClr>
                    <a:srgbClr val="FFFFFF"/>
                  </a:buClr>
                </a:pPr>
                <a:r>
                  <a:rPr lang="en-US" altLang="en-US" sz="2800" dirty="0">
                    <a:solidFill>
                      <a:srgbClr val="FFFF00"/>
                    </a:solidFill>
                    <a:latin typeface="Calibri" panose="020F0502020204030204" pitchFamily="34" charset="0"/>
                    <a:cs typeface="Tahoma" pitchFamily="34" charset="0"/>
                  </a:rPr>
                  <a:t>SOS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 formulation: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US" altLang="en-US" sz="2800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  <m:r>
                          <a:rPr lang="en-US" altLang="en-US" sz="2800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+</m:t>
                        </m:r>
                        <m:r>
                          <a:rPr lang="en-US" altLang="en-US" sz="2800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p>
                    </m:sSup>
                    <m:r>
                      <a:rPr lang="en-US" altLang="en-US" sz="2800" i="1" dirty="0">
                        <a:solidFill>
                          <a:schemeClr val="bg1"/>
                        </a:solidFill>
                        <a:latin typeface="Cambria Math"/>
                        <a:cs typeface="Tahoma" pitchFamily="34" charset="0"/>
                      </a:rPr>
                      <m:t>=</m:t>
                    </m:r>
                    <m:r>
                      <a:rPr lang="en-US" altLang="en-US" sz="2800" i="1">
                        <a:solidFill>
                          <a:schemeClr val="bg1"/>
                        </a:solidFill>
                        <a:latin typeface="Cambria Math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altLang="en-US" sz="2800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altLang="en-US" sz="2800" b="1" i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𝐲</m:t>
                        </m:r>
                        <m:r>
                          <a:rPr lang="en-US" altLang="en-US" sz="2800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altLang="en-US" sz="2800" i="1">
                        <a:solidFill>
                          <a:schemeClr val="bg1"/>
                        </a:solidFill>
                        <a:latin typeface="Cambria Math"/>
                        <a:cs typeface="Tahoma" pitchFamily="34" charset="0"/>
                      </a:rPr>
                      <m:t>−</m:t>
                    </m:r>
                    <m:sSup>
                      <m:sSupPr>
                        <m:ctrlPr>
                          <a:rPr lang="en-US" altLang="en-US" sz="2800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US" altLang="en-US" sz="2800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83" y="5383707"/>
                <a:ext cx="6404189" cy="578685"/>
              </a:xfrm>
              <a:prstGeom prst="rect">
                <a:avLst/>
              </a:prstGeom>
              <a:blipFill rotWithShape="1">
                <a:blip r:embed="rId5"/>
                <a:stretch>
                  <a:fillRect l="-1901" t="-3093" b="-23711"/>
                </a:stretch>
              </a:blipFill>
              <a:ln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48908" y="1210628"/>
            <a:ext cx="8863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3952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q"/>
            </a:pP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Given </a:t>
            </a:r>
            <a:r>
              <a:rPr lang="en-US" altLang="en-US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any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denoiser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, how can we improve its performance?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790678" y="1855169"/>
            <a:ext cx="1301254" cy="72362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Denoise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40025" y="1900227"/>
            <a:ext cx="1932303" cy="586281"/>
            <a:chOff x="1637758" y="7066591"/>
            <a:chExt cx="1932303" cy="586281"/>
          </a:xfrm>
        </p:grpSpPr>
        <p:sp useBgFill="1">
          <p:nvSpPr>
            <p:cNvPr id="30" name="Rectangle 9"/>
            <p:cNvSpPr/>
            <p:nvPr/>
          </p:nvSpPr>
          <p:spPr bwMode="auto">
            <a:xfrm>
              <a:off x="1637758" y="7066591"/>
              <a:ext cx="1651472" cy="586281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637758" y="7119480"/>
              <a:ext cx="1932303" cy="515006"/>
              <a:chOff x="1334234" y="4737647"/>
              <a:chExt cx="1932303" cy="515006"/>
            </a:xfrm>
          </p:grpSpPr>
          <p:sp>
            <p:nvSpPr>
              <p:cNvPr id="32" name="Right Arrow 39"/>
              <p:cNvSpPr/>
              <p:nvPr/>
            </p:nvSpPr>
            <p:spPr bwMode="auto">
              <a:xfrm>
                <a:off x="2402537" y="4739264"/>
                <a:ext cx="864000" cy="513389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ight Arrow 39"/>
              <p:cNvSpPr/>
              <p:nvPr/>
            </p:nvSpPr>
            <p:spPr bwMode="auto">
              <a:xfrm>
                <a:off x="1334234" y="4737647"/>
                <a:ext cx="555870" cy="512434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אליפסה 84"/>
              <p:cNvSpPr/>
              <p:nvPr/>
            </p:nvSpPr>
            <p:spPr bwMode="auto">
              <a:xfrm>
                <a:off x="1899859" y="4746022"/>
                <a:ext cx="482400" cy="4826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1999978" y="4849830"/>
                <a:ext cx="285234" cy="296618"/>
                <a:chOff x="2833134" y="5619222"/>
                <a:chExt cx="381467" cy="377277"/>
              </a:xfrm>
            </p:grpSpPr>
            <p:sp>
              <p:nvSpPr>
                <p:cNvPr id="37" name="חיסור 80"/>
                <p:cNvSpPr/>
                <p:nvPr/>
              </p:nvSpPr>
              <p:spPr bwMode="auto">
                <a:xfrm>
                  <a:off x="2833134" y="5619222"/>
                  <a:ext cx="381467" cy="377277"/>
                </a:xfrm>
                <a:prstGeom prst="mathMinus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9" name="חיסור 80"/>
                <p:cNvSpPr/>
                <p:nvPr/>
              </p:nvSpPr>
              <p:spPr bwMode="auto">
                <a:xfrm rot="5400000">
                  <a:off x="2846292" y="5626543"/>
                  <a:ext cx="352749" cy="349677"/>
                </a:xfrm>
                <a:prstGeom prst="mathMinus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2110143" y="1900227"/>
            <a:ext cx="1670928" cy="586281"/>
            <a:chOff x="1637758" y="7066591"/>
            <a:chExt cx="1670928" cy="586281"/>
          </a:xfrm>
        </p:grpSpPr>
        <p:sp useBgFill="1">
          <p:nvSpPr>
            <p:cNvPr id="44" name="Rectangle 9"/>
            <p:cNvSpPr/>
            <p:nvPr/>
          </p:nvSpPr>
          <p:spPr bwMode="auto">
            <a:xfrm>
              <a:off x="1657214" y="7066591"/>
              <a:ext cx="1651472" cy="586281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637758" y="7119480"/>
              <a:ext cx="1651473" cy="515006"/>
              <a:chOff x="1334234" y="4737647"/>
              <a:chExt cx="1651473" cy="515006"/>
            </a:xfrm>
          </p:grpSpPr>
          <p:sp>
            <p:nvSpPr>
              <p:cNvPr id="46" name="Right Arrow 39"/>
              <p:cNvSpPr/>
              <p:nvPr/>
            </p:nvSpPr>
            <p:spPr bwMode="auto">
              <a:xfrm>
                <a:off x="2402539" y="4739264"/>
                <a:ext cx="583168" cy="513389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ight Arrow 39"/>
              <p:cNvSpPr/>
              <p:nvPr/>
            </p:nvSpPr>
            <p:spPr bwMode="auto">
              <a:xfrm>
                <a:off x="1334234" y="4737647"/>
                <a:ext cx="555870" cy="512434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אליפסה 84"/>
              <p:cNvSpPr/>
              <p:nvPr/>
            </p:nvSpPr>
            <p:spPr bwMode="auto">
              <a:xfrm>
                <a:off x="1899859" y="4746022"/>
                <a:ext cx="482400" cy="4826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999978" y="4849830"/>
                <a:ext cx="285234" cy="296618"/>
                <a:chOff x="2833134" y="5619222"/>
                <a:chExt cx="381467" cy="377277"/>
              </a:xfrm>
            </p:grpSpPr>
            <p:sp>
              <p:nvSpPr>
                <p:cNvPr id="50" name="חיסור 80"/>
                <p:cNvSpPr/>
                <p:nvPr/>
              </p:nvSpPr>
              <p:spPr bwMode="auto">
                <a:xfrm>
                  <a:off x="2833134" y="5619222"/>
                  <a:ext cx="381467" cy="377277"/>
                </a:xfrm>
                <a:prstGeom prst="mathMinus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" name="חיסור 80"/>
                <p:cNvSpPr/>
                <p:nvPr/>
              </p:nvSpPr>
              <p:spPr bwMode="auto">
                <a:xfrm rot="5400000">
                  <a:off x="2846292" y="5626543"/>
                  <a:ext cx="352749" cy="349677"/>
                </a:xfrm>
                <a:prstGeom prst="mathMinus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52" name="Rounded Rectangle 51"/>
          <p:cNvSpPr/>
          <p:nvPr/>
        </p:nvSpPr>
        <p:spPr bwMode="auto">
          <a:xfrm>
            <a:off x="3790678" y="2861767"/>
            <a:ext cx="1301254" cy="72362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 Result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angle 9"/>
          <p:cNvSpPr/>
          <p:nvPr/>
        </p:nvSpPr>
        <p:spPr bwMode="auto">
          <a:xfrm rot="16200000">
            <a:off x="7468603" y="3889740"/>
            <a:ext cx="900344" cy="239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Right Arrow 39"/>
          <p:cNvSpPr/>
          <p:nvPr/>
        </p:nvSpPr>
        <p:spPr bwMode="auto">
          <a:xfrm rot="16200000">
            <a:off x="4012131" y="3778496"/>
            <a:ext cx="858347" cy="5124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Rectangle 9"/>
          <p:cNvSpPr/>
          <p:nvPr/>
        </p:nvSpPr>
        <p:spPr bwMode="auto">
          <a:xfrm>
            <a:off x="4572000" y="4223927"/>
            <a:ext cx="3466755" cy="239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Rectangle 9"/>
          <p:cNvSpPr/>
          <p:nvPr/>
        </p:nvSpPr>
        <p:spPr bwMode="auto">
          <a:xfrm rot="16200000">
            <a:off x="7486006" y="3907403"/>
            <a:ext cx="861924" cy="217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Rectangle 9"/>
          <p:cNvSpPr/>
          <p:nvPr/>
        </p:nvSpPr>
        <p:spPr bwMode="auto">
          <a:xfrm>
            <a:off x="4330283" y="4226955"/>
            <a:ext cx="3688959" cy="232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Right Arrow 39"/>
          <p:cNvSpPr/>
          <p:nvPr/>
        </p:nvSpPr>
        <p:spPr bwMode="auto">
          <a:xfrm rot="16200000">
            <a:off x="5500253" y="2636473"/>
            <a:ext cx="893194" cy="5124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Rectangle 9"/>
          <p:cNvSpPr/>
          <p:nvPr/>
        </p:nvSpPr>
        <p:spPr bwMode="auto">
          <a:xfrm>
            <a:off x="2807096" y="3100815"/>
            <a:ext cx="983582" cy="239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Right Arrow 39"/>
          <p:cNvSpPr/>
          <p:nvPr/>
        </p:nvSpPr>
        <p:spPr bwMode="auto">
          <a:xfrm rot="16200000">
            <a:off x="2483330" y="2638180"/>
            <a:ext cx="892756" cy="5124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Rectangle 9"/>
          <p:cNvSpPr/>
          <p:nvPr/>
        </p:nvSpPr>
        <p:spPr bwMode="auto">
          <a:xfrm>
            <a:off x="5091932" y="3108515"/>
            <a:ext cx="970806" cy="2216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Rectangle 9"/>
          <p:cNvSpPr/>
          <p:nvPr/>
        </p:nvSpPr>
        <p:spPr bwMode="auto">
          <a:xfrm>
            <a:off x="2850890" y="3108515"/>
            <a:ext cx="926126" cy="220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119871" y="2373865"/>
            <a:ext cx="285234" cy="296618"/>
            <a:chOff x="2853513" y="5577223"/>
            <a:chExt cx="381467" cy="377277"/>
          </a:xfrm>
        </p:grpSpPr>
        <p:sp>
          <p:nvSpPr>
            <p:cNvPr id="65" name="חיסור 80"/>
            <p:cNvSpPr/>
            <p:nvPr/>
          </p:nvSpPr>
          <p:spPr bwMode="auto">
            <a:xfrm>
              <a:off x="2853513" y="5577223"/>
              <a:ext cx="381467" cy="377277"/>
            </a:xfrm>
            <a:prstGeom prst="mathMinu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6" name="חיסור 80"/>
            <p:cNvSpPr/>
            <p:nvPr/>
          </p:nvSpPr>
          <p:spPr bwMode="auto">
            <a:xfrm rot="5400000">
              <a:off x="2866674" y="5597467"/>
              <a:ext cx="352749" cy="349678"/>
            </a:xfrm>
            <a:prstGeom prst="mathMinu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82268" y="2686986"/>
            <a:ext cx="285234" cy="296618"/>
            <a:chOff x="2853513" y="5577223"/>
            <a:chExt cx="381467" cy="377277"/>
          </a:xfrm>
        </p:grpSpPr>
        <p:sp>
          <p:nvSpPr>
            <p:cNvPr id="68" name="חיסור 80"/>
            <p:cNvSpPr/>
            <p:nvPr/>
          </p:nvSpPr>
          <p:spPr bwMode="auto">
            <a:xfrm>
              <a:off x="2853513" y="5577223"/>
              <a:ext cx="381467" cy="377277"/>
            </a:xfrm>
            <a:prstGeom prst="mathMinu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9" name="חיסור 80"/>
            <p:cNvSpPr/>
            <p:nvPr/>
          </p:nvSpPr>
          <p:spPr bwMode="auto">
            <a:xfrm rot="5400000">
              <a:off x="2866674" y="5597467"/>
              <a:ext cx="352749" cy="349678"/>
            </a:xfrm>
            <a:prstGeom prst="mathMinu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41202" y="2373865"/>
            <a:ext cx="285234" cy="296618"/>
            <a:chOff x="2853513" y="5577223"/>
            <a:chExt cx="381467" cy="377277"/>
          </a:xfrm>
        </p:grpSpPr>
        <p:sp>
          <p:nvSpPr>
            <p:cNvPr id="71" name="חיסור 80"/>
            <p:cNvSpPr/>
            <p:nvPr/>
          </p:nvSpPr>
          <p:spPr bwMode="auto">
            <a:xfrm>
              <a:off x="2853513" y="5577223"/>
              <a:ext cx="381467" cy="377277"/>
            </a:xfrm>
            <a:prstGeom prst="mathMinu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2" name="חיסור 80"/>
            <p:cNvSpPr/>
            <p:nvPr/>
          </p:nvSpPr>
          <p:spPr bwMode="auto">
            <a:xfrm rot="5400000">
              <a:off x="2866674" y="5597467"/>
              <a:ext cx="352749" cy="349678"/>
            </a:xfrm>
            <a:prstGeom prst="mathMinu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74" name="חיסור 80"/>
          <p:cNvSpPr/>
          <p:nvPr/>
        </p:nvSpPr>
        <p:spPr bwMode="auto">
          <a:xfrm>
            <a:off x="5390882" y="2686986"/>
            <a:ext cx="285234" cy="296618"/>
          </a:xfrm>
          <a:prstGeom prst="mathMinu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348470" y="3694469"/>
            <a:ext cx="73952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95288" indent="-3952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>
              <a:spcBef>
                <a:spcPct val="50000"/>
              </a:spcBef>
              <a:buClr>
                <a:srgbClr val="FFFFFF"/>
              </a:buClr>
              <a:buFont typeface="+mj-lt"/>
              <a:buAutoNum type="romanUcPeriod"/>
            </a:pPr>
            <a:r>
              <a:rPr lang="en-US" alt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Tahoma" pitchFamily="34" charset="0"/>
              </a:rPr>
              <a:t>S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trengthen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the signal</a:t>
            </a:r>
          </a:p>
          <a:p>
            <a:pPr marL="514350" indent="-514350">
              <a:spcBef>
                <a:spcPct val="50000"/>
              </a:spcBef>
              <a:buClr>
                <a:srgbClr val="FFFFFF"/>
              </a:buClr>
              <a:buFont typeface="+mj-lt"/>
              <a:buAutoNum type="romanUcPeriod"/>
            </a:pPr>
            <a:r>
              <a:rPr lang="en-US" alt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Tahoma" pitchFamily="34" charset="0"/>
              </a:rPr>
              <a:t>O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perate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the </a:t>
            </a:r>
            <a:r>
              <a:rPr lang="en-US" alt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denoiser</a:t>
            </a:r>
            <a:endParaRPr lang="en-US" altLang="en-US" dirty="0" smtClean="0">
              <a:solidFill>
                <a:schemeClr val="bg1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514350" indent="-514350">
              <a:spcBef>
                <a:spcPct val="50000"/>
              </a:spcBef>
              <a:buClr>
                <a:srgbClr val="FFFFFF"/>
              </a:buClr>
              <a:buFont typeface="+mj-lt"/>
              <a:buAutoNum type="romanUcPeriod"/>
            </a:pPr>
            <a:r>
              <a:rPr lang="en-US" alt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Tahoma" pitchFamily="34" charset="0"/>
              </a:rPr>
              <a:t>S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ubtract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the previous estimation from the outcome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7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2" algn="l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trengthen -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perate -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ubtract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Boosting</a:t>
            </a:r>
            <a:endParaRPr lang="en-US" sz="3600" b="1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15"/>
              <p:cNvSpPr txBox="1">
                <a:spLocks noChangeArrowheads="1"/>
              </p:cNvSpPr>
              <p:nvPr/>
            </p:nvSpPr>
            <p:spPr bwMode="auto">
              <a:xfrm>
                <a:off x="12716" y="1171716"/>
                <a:ext cx="8995092" cy="4493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95288" indent="-395288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785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342900" lvl="1" indent="-342900">
                  <a:spcBef>
                    <a:spcPts val="12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An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improvement is obtained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SNR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𝐲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solidFill>
                                  <a:srgbClr val="FFFF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𝐱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SNR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𝐲</m:t>
                        </m:r>
                      </m:e>
                    </m:d>
                  </m:oMath>
                </a14:m>
                <a:endParaRPr lang="en-US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79450" lvl="2" indent="-342900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In the ideal case,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𝐱</m:t>
                        </m:r>
                      </m:e>
                    </m:acc>
                    <m:r>
                      <a:rPr lang="en-US" b="1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b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, we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get</a:t>
                </a:r>
              </a:p>
              <a:p>
                <a:pPr marL="679450" lvl="2" indent="-342900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endParaRPr lang="en-US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42900" lvl="1" indent="-342900">
                  <a:spcBef>
                    <a:spcPts val="12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We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suggest strengthening the underlying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signal, rather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than </a:t>
                </a:r>
              </a:p>
              <a:p>
                <a:pPr marL="800100" lvl="2" indent="-342900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Adding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residual back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to the noisy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image</a:t>
                </a:r>
              </a:p>
              <a:p>
                <a:pPr marL="1257300" lvl="3" indent="-342900">
                  <a:spcBef>
                    <a:spcPts val="12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solidFill>
                      <a:srgbClr val="FF4343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Twicing</a:t>
                </a:r>
                <a:r>
                  <a:rPr lang="en-US" dirty="0" smtClean="0">
                    <a:solidFill>
                      <a:srgbClr val="FF4343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converges to the noisy image</a:t>
                </a:r>
              </a:p>
              <a:p>
                <a:pPr marL="800100" lvl="2" indent="-342900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Filtering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previous estimate over and over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again</a:t>
                </a:r>
              </a:p>
              <a:p>
                <a:pPr marL="1257300" lvl="3" indent="-342900">
                  <a:spcBef>
                    <a:spcPts val="12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4343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Diffusion could </a:t>
                </a:r>
                <a:r>
                  <a:rPr lang="en-US" dirty="0">
                    <a:solidFill>
                      <a:srgbClr val="FF4343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lead to </a:t>
                </a:r>
                <a:r>
                  <a:rPr lang="en-US" dirty="0" smtClean="0">
                    <a:solidFill>
                      <a:srgbClr val="FF4343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over-smoothing, converging to a piece-wise constant image</a:t>
                </a:r>
              </a:p>
            </p:txBody>
          </p:sp>
        </mc:Choice>
        <mc:Fallback xmlns="">
          <p:sp>
            <p:nvSpPr>
              <p:cNvPr id="42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6" y="1171716"/>
                <a:ext cx="8995092" cy="4493538"/>
              </a:xfrm>
              <a:prstGeom prst="rect">
                <a:avLst/>
              </a:prstGeom>
              <a:blipFill rotWithShape="1">
                <a:blip r:embed="rId3"/>
                <a:stretch>
                  <a:fillRect l="-881" t="-1085" b="-2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95262" y="2215640"/>
                <a:ext cx="34865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SNR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𝐲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𝐱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dirty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2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SNR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62" y="2215640"/>
                <a:ext cx="348653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75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1182" y="1083107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Image </a:t>
            </a:r>
            <a:r>
              <a:rPr lang="en-US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Denoising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A Matrix Formulation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4"/>
              <p:cNvSpPr txBox="1">
                <a:spLocks noChangeArrowheads="1"/>
              </p:cNvSpPr>
              <p:nvPr/>
            </p:nvSpPr>
            <p:spPr bwMode="auto">
              <a:xfrm>
                <a:off x="-2" y="1163101"/>
                <a:ext cx="9032241" cy="4524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In order to study the convergence of the SOS function, we represent the </a:t>
                </a:r>
                <a:r>
                  <a:rPr lang="en-US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denoiser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in its matrix form</a:t>
                </a:r>
              </a:p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:endParaRPr lang="en-US" sz="32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properties of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𝐖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Kernel-based methods (e.g. Bilateral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filter, NLM,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Kernel Regression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) can be approximated as row-stochastic positive definite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matrices </a:t>
                </a:r>
                <a:r>
                  <a:rPr lang="en-US" sz="1800" dirty="0">
                    <a:solidFill>
                      <a:srgbClr val="00B0F0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[</a:t>
                </a:r>
                <a:r>
                  <a:rPr lang="en-US" sz="1800" dirty="0" err="1">
                    <a:solidFill>
                      <a:srgbClr val="00B0F0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Milanfar</a:t>
                </a:r>
                <a:r>
                  <a:rPr lang="en-US" sz="1800" dirty="0">
                    <a:solidFill>
                      <a:srgbClr val="00B0F0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 (’13</a:t>
                </a:r>
                <a:r>
                  <a:rPr lang="en-US" sz="1800" dirty="0" smtClean="0">
                    <a:solidFill>
                      <a:srgbClr val="00B0F0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)]</a:t>
                </a:r>
                <a:endParaRPr lang="en-US" sz="18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257300" lvl="3" indent="-342900" algn="l">
                  <a:spcBef>
                    <a:spcPct val="5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Has eigenvalues in the range [0,…,1] 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rgbClr val="00FF00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What about </a:t>
                </a:r>
                <a:r>
                  <a:rPr lang="en-US" dirty="0" err="1" smtClean="0">
                    <a:solidFill>
                      <a:srgbClr val="00FF00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sparsity</a:t>
                </a:r>
                <a:r>
                  <a:rPr lang="en-US" dirty="0" smtClean="0">
                    <a:solidFill>
                      <a:srgbClr val="00FF00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-based methods?</a:t>
                </a:r>
              </a:p>
            </p:txBody>
          </p:sp>
        </mc:Choice>
        <mc:Fallback xmlns="">
          <p:sp>
            <p:nvSpPr>
              <p:cNvPr id="8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1163101"/>
                <a:ext cx="9032241" cy="4524315"/>
              </a:xfrm>
              <a:prstGeom prst="rect">
                <a:avLst/>
              </a:prstGeom>
              <a:blipFill rotWithShape="1">
                <a:blip r:embed="rId3"/>
                <a:stretch>
                  <a:fillRect l="-877" t="-1078" r="-675" b="-21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14</a:t>
            </a:fld>
            <a:endParaRPr 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78644" y="2083858"/>
                <a:ext cx="27117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spcBef>
                    <a:spcPct val="50000"/>
                  </a:spcBef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𝐱</m:t>
                          </m:r>
                        </m:e>
                      </m:acc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altLang="en-US" sz="2800" i="1" smtClean="0">
                          <a:solidFill>
                            <a:srgbClr val="FFFF00"/>
                          </a:solidFill>
                          <a:latin typeface="Cambria Math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en-US" sz="2800" i="1">
                              <a:solidFill>
                                <a:srgbClr val="FFFF00"/>
                              </a:solidFill>
                              <a:latin typeface="Cambria Math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altLang="en-US" sz="2800" b="1">
                              <a:solidFill>
                                <a:schemeClr val="bg1"/>
                              </a:solidFill>
                              <a:latin typeface="Cambria Math"/>
                              <a:cs typeface="Tahoma" pitchFamily="34" charset="0"/>
                            </a:rPr>
                            <m:t>𝐲</m:t>
                          </m:r>
                        </m:e>
                      </m:d>
                      <m:r>
                        <a:rPr lang="en-US" altLang="en-US" sz="2800" b="1" i="0" smtClean="0">
                          <a:solidFill>
                            <a:schemeClr val="bg1"/>
                          </a:solidFill>
                          <a:latin typeface="Cambria Math"/>
                          <a:cs typeface="Tahoma" pitchFamily="34" charset="0"/>
                        </a:rPr>
                        <m:t>=</m:t>
                      </m:r>
                      <m:r>
                        <a:rPr lang="en-US" sz="2800" b="1" smtClean="0">
                          <a:solidFill>
                            <a:srgbClr val="FF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𝐖</m:t>
                      </m:r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2800" b="1" i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44" y="2083858"/>
                <a:ext cx="271170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1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-26388" y="1085868"/>
                <a:ext cx="7965869" cy="5165901"/>
              </a:xfr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500"/>
                  </a:spcBef>
                  <a:buFont typeface="Wingdings" pitchFamily="2" charset="2"/>
                  <a:buChar char="q"/>
                </a:pPr>
                <a:r>
                  <a:rPr lang="en-US" sz="2400" dirty="0" smtClean="0">
                    <a:latin typeface="Calibri" panose="020F0502020204030204" pitchFamily="34" charset="0"/>
                    <a:cs typeface="Calibri" pitchFamily="34" charset="0"/>
                  </a:rPr>
                  <a:t>We assume the existence of                                                           a dictionary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cs typeface="Calibri" pitchFamily="34" charset="0"/>
                      </a:rPr>
                      <m:t>𝐃</m:t>
                    </m:r>
                    <m:r>
                      <a:rPr lang="en-US" sz="2400" b="0" i="1" smtClean="0">
                        <a:latin typeface="Cambria Math"/>
                        <a:cs typeface="Calibri" pitchFamily="34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itchFamily="34" charset="0"/>
                  </a:rPr>
                  <a:t> whose                                                 columns are the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</a:rPr>
                  <a:t>atom signals</a:t>
                </a:r>
                <a:endParaRPr lang="en-US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0">
                  <a:spcBef>
                    <a:spcPts val="500"/>
                  </a:spcBef>
                  <a:buFont typeface="Wingdings" pitchFamily="2" charset="2"/>
                  <a:buChar char="q"/>
                </a:pPr>
                <a:r>
                  <a:rPr lang="en-US" sz="2400" kern="1200" dirty="0" smtClean="0">
                    <a:latin typeface="Calibri" pitchFamily="34" charset="0"/>
                    <a:cs typeface="Calibri" pitchFamily="34" charset="0"/>
                  </a:rPr>
                  <a:t>Signals are modeled as sparse</a:t>
                </a:r>
                <a:r>
                  <a:rPr lang="en-US" sz="2400" i="1" kern="12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kern="1200" dirty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</a:rPr>
                  <a:t>linear</a:t>
                </a:r>
                <a:r>
                  <a:rPr lang="en-US" sz="2400" kern="12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kern="12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                                           </a:t>
                </a:r>
              </a:p>
              <a:p>
                <a:pPr marL="0" lvl="0" indent="0">
                  <a:spcBef>
                    <a:spcPts val="500"/>
                  </a:spcBef>
                  <a:buNone/>
                </a:pPr>
                <a:r>
                  <a:rPr lang="en-US" sz="2400" kern="12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kern="12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   </a:t>
                </a:r>
                <a:r>
                  <a:rPr lang="en-US" sz="2400" kern="1200" dirty="0" smtClean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</a:rPr>
                  <a:t>combinations</a:t>
                </a:r>
                <a:r>
                  <a:rPr lang="en-US" sz="2400" kern="1200" dirty="0" smtClean="0">
                    <a:latin typeface="Calibri" pitchFamily="34" charset="0"/>
                    <a:cs typeface="Calibri" pitchFamily="34" charset="0"/>
                  </a:rPr>
                  <a:t> of the </a:t>
                </a:r>
                <a:r>
                  <a:rPr lang="en-US" sz="2400" kern="1200" dirty="0">
                    <a:latin typeface="Calibri" pitchFamily="34" charset="0"/>
                    <a:cs typeface="Calibri" pitchFamily="34" charset="0"/>
                  </a:rPr>
                  <a:t>dictionary atoms</a:t>
                </a:r>
                <a:r>
                  <a:rPr lang="en-US" sz="2400" kern="12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lvl="0" indent="0">
                  <a:spcBef>
                    <a:spcPts val="500"/>
                  </a:spcBef>
                  <a:buNone/>
                </a:pPr>
                <a:endParaRPr lang="en-US" sz="1000" i="1" kern="12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lvl="0" indent="0">
                  <a:spcBef>
                    <a:spcPts val="500"/>
                  </a:spcBef>
                  <a:buNone/>
                </a:pPr>
                <a:endParaRPr lang="en-US" sz="1100" i="1" kern="12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400050" lvl="1" indent="0">
                  <a:spcBef>
                    <a:spcPts val="500"/>
                  </a:spcBef>
                  <a:buNone/>
                </a:pPr>
                <a:r>
                  <a:rPr lang="en-US" kern="1200" dirty="0">
                    <a:latin typeface="Calibri" pitchFamily="34" charset="0"/>
                    <a:cs typeface="Calibri" pitchFamily="34" charset="0"/>
                  </a:rPr>
                  <a:t>w</a:t>
                </a:r>
                <a:r>
                  <a:rPr lang="en-US" kern="1200" dirty="0" smtClean="0">
                    <a:latin typeface="Calibri" pitchFamily="34" charset="0"/>
                    <a:cs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</m:bar>
                  </m:oMath>
                </a14:m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is </a:t>
                </a:r>
                <a:r>
                  <a:rPr lang="en-US" dirty="0" smtClean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</a:rPr>
                  <a:t>sparse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, meaning that </a:t>
                </a:r>
                <a:br>
                  <a:rPr lang="en-US" dirty="0" smtClean="0">
                    <a:latin typeface="Calibri" pitchFamily="34" charset="0"/>
                    <a:cs typeface="Calibri" pitchFamily="34" charset="0"/>
                  </a:rPr>
                </a:br>
                <a:r>
                  <a:rPr lang="en-US" kern="1200" dirty="0" smtClean="0">
                    <a:latin typeface="Calibri" pitchFamily="34" charset="0"/>
                    <a:cs typeface="Calibri" pitchFamily="34" charset="0"/>
                  </a:rPr>
                  <a:t>it is assumed </a:t>
                </a:r>
                <a:r>
                  <a:rPr lang="en-US" kern="1200" dirty="0">
                    <a:latin typeface="Calibri" pitchFamily="34" charset="0"/>
                    <a:cs typeface="Calibri" pitchFamily="34" charset="0"/>
                  </a:rPr>
                  <a:t>to contain mostly </a:t>
                </a:r>
                <a:r>
                  <a:rPr lang="en-US" kern="1200" dirty="0" smtClean="0">
                    <a:latin typeface="Calibri" pitchFamily="34" charset="0"/>
                    <a:cs typeface="Calibri" pitchFamily="34" charset="0"/>
                  </a:rPr>
                  <a:t>zeros</a:t>
                </a:r>
                <a:endParaRPr lang="en-US" dirty="0" smtClean="0">
                  <a:latin typeface="Calibri" pitchFamily="34" charset="0"/>
                  <a:cs typeface="Calibri" pitchFamily="34" charset="0"/>
                </a:endParaRPr>
              </a:p>
              <a:p>
                <a:pPr>
                  <a:spcBef>
                    <a:spcPts val="500"/>
                  </a:spcBef>
                  <a:buFont typeface="Wingdings" pitchFamily="2" charset="2"/>
                  <a:buChar char="q"/>
                </a:pP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The computation of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</m:ba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itchFamily="34" charset="0"/>
                  </a:rPr>
                  <a:t> from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</m:e>
                    </m:ba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itchFamily="34" charset="0"/>
                  </a:rPr>
                  <a:t>                                                            (or its or its noisy version) is called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</a:rPr>
                  <a:t>sparse-coding</a:t>
                </a:r>
                <a:endParaRPr lang="en-US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>
                  <a:spcBef>
                    <a:spcPts val="500"/>
                  </a:spcBef>
                  <a:buFont typeface="Wingdings" pitchFamily="2" charset="2"/>
                  <a:buChar char="q"/>
                </a:pP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The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Calibri" pitchFamily="34" charset="0"/>
                    <a:cs typeface="Calibri" pitchFamily="34" charset="0"/>
                  </a:rPr>
                  <a:t>OMP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 is a popular sparse-coding technique,                        especially for low dimensional signals</a:t>
                </a:r>
              </a:p>
            </p:txBody>
          </p:sp>
        </mc:Choice>
        <mc:Fallback xmlns="">
          <p:sp>
            <p:nvSpPr>
              <p:cNvPr id="76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-26388" y="1085868"/>
                <a:ext cx="7965869" cy="5165901"/>
              </a:xfrm>
              <a:blipFill rotWithShape="1">
                <a:blip r:embed="rId3"/>
                <a:stretch>
                  <a:fillRect l="-1072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</a:rPr>
              <a:t>Sparsity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Model – The Basics</a:t>
            </a:r>
            <a:endParaRPr lang="en-US" sz="2000" dirty="0">
              <a:solidFill>
                <a:srgbClr val="3366FF"/>
              </a:solidFill>
              <a:latin typeface="Calibri" pitchFamily="34" charset="0"/>
            </a:endParaRPr>
          </a:p>
        </p:txBody>
      </p:sp>
      <p:graphicFrame>
        <p:nvGraphicFramePr>
          <p:cNvPr id="762" name="Table 7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587677"/>
              </p:ext>
            </p:extLst>
          </p:nvPr>
        </p:nvGraphicFramePr>
        <p:xfrm>
          <a:off x="6162927" y="1352504"/>
          <a:ext cx="1799037" cy="1086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</a:tblGrid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63" name="AutoShape 213"/>
          <p:cNvSpPr>
            <a:spLocks noChangeArrowheads="1"/>
          </p:cNvSpPr>
          <p:nvPr/>
        </p:nvSpPr>
        <p:spPr bwMode="auto">
          <a:xfrm>
            <a:off x="6076742" y="1332425"/>
            <a:ext cx="1971406" cy="1140285"/>
          </a:xfrm>
          <a:prstGeom prst="bracketPair">
            <a:avLst>
              <a:gd name="adj" fmla="val 2296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4" name="TextBox 763"/>
          <p:cNvSpPr txBox="1"/>
          <p:nvPr/>
        </p:nvSpPr>
        <p:spPr>
          <a:xfrm>
            <a:off x="6719545" y="144486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65" name="Picture 2" descr="D:\Ron's Files\My Documents\Thesis\Presentations\Sparse K-SVD\dict 2d example\atom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6625" y="2871127"/>
            <a:ext cx="516302" cy="5163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66" name="Picture 3" descr="D:\Ron's Files\My Documents\Thesis\Presentations\Sparse K-SVD\dict 2d example\atom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7850" y="2871127"/>
            <a:ext cx="516302" cy="5163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67" name="Picture 4" descr="D:\Ron's Files\My Documents\Thesis\Presentations\Sparse K-SVD\dict 2d example\atom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3650" y="2871127"/>
            <a:ext cx="516302" cy="5163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68" name="Picture 8" descr="D:\Ron's Files\My Documents\Thesis\Presentations\Sparse K-SVD\dict 2d example\atom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2348" y="2871127"/>
            <a:ext cx="516302" cy="5163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69" name="Content Placeholder 2"/>
          <p:cNvSpPr txBox="1">
            <a:spLocks/>
          </p:cNvSpPr>
          <p:nvPr/>
        </p:nvSpPr>
        <p:spPr>
          <a:xfrm>
            <a:off x="7733363" y="2656066"/>
            <a:ext cx="457202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cxnSp>
        <p:nvCxnSpPr>
          <p:cNvPr id="770" name="Straight Connector 769"/>
          <p:cNvCxnSpPr>
            <a:endCxn id="765" idx="0"/>
          </p:cNvCxnSpPr>
          <p:nvPr/>
        </p:nvCxnSpPr>
        <p:spPr>
          <a:xfrm rot="5400000">
            <a:off x="5846621" y="2530866"/>
            <a:ext cx="398417" cy="282105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/>
          <p:cNvCxnSpPr>
            <a:endCxn id="766" idx="0"/>
          </p:cNvCxnSpPr>
          <p:nvPr/>
        </p:nvCxnSpPr>
        <p:spPr>
          <a:xfrm rot="16200000" flipH="1">
            <a:off x="6220336" y="2515461"/>
            <a:ext cx="396033" cy="315298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Straight Connector 771"/>
          <p:cNvCxnSpPr>
            <a:endCxn id="767" idx="0"/>
          </p:cNvCxnSpPr>
          <p:nvPr/>
        </p:nvCxnSpPr>
        <p:spPr>
          <a:xfrm>
            <a:off x="6334519" y="2475091"/>
            <a:ext cx="927282" cy="396036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Straight Connector 772"/>
          <p:cNvCxnSpPr>
            <a:endCxn id="768" idx="0"/>
          </p:cNvCxnSpPr>
          <p:nvPr/>
        </p:nvCxnSpPr>
        <p:spPr>
          <a:xfrm>
            <a:off x="7939481" y="2477472"/>
            <a:ext cx="711018" cy="393655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7" name="Table 7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231491"/>
              </p:ext>
            </p:extLst>
          </p:nvPr>
        </p:nvGraphicFramePr>
        <p:xfrm>
          <a:off x="6624284" y="3698879"/>
          <a:ext cx="1532513" cy="1018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  <a:gridCol w="66631"/>
              </a:tblGrid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78" name="AutoShape 213"/>
          <p:cNvSpPr>
            <a:spLocks noChangeArrowheads="1"/>
          </p:cNvSpPr>
          <p:nvPr/>
        </p:nvSpPr>
        <p:spPr bwMode="auto">
          <a:xfrm>
            <a:off x="6548821" y="3670427"/>
            <a:ext cx="1683439" cy="1066799"/>
          </a:xfrm>
          <a:prstGeom prst="bracketPair">
            <a:avLst>
              <a:gd name="adj" fmla="val 2296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79" name="Table 7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312833"/>
              </p:ext>
            </p:extLst>
          </p:nvPr>
        </p:nvGraphicFramePr>
        <p:xfrm>
          <a:off x="8402389" y="3698879"/>
          <a:ext cx="66631" cy="1561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31"/>
              </a:tblGrid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80" name="AutoShape 213"/>
          <p:cNvSpPr>
            <a:spLocks noChangeArrowheads="1"/>
          </p:cNvSpPr>
          <p:nvPr/>
        </p:nvSpPr>
        <p:spPr bwMode="auto">
          <a:xfrm>
            <a:off x="8341172" y="3670426"/>
            <a:ext cx="185742" cy="1589715"/>
          </a:xfrm>
          <a:prstGeom prst="bracketPair">
            <a:avLst>
              <a:gd name="adj" fmla="val 15321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81" name="Table 7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26798"/>
              </p:ext>
            </p:extLst>
          </p:nvPr>
        </p:nvGraphicFramePr>
        <p:xfrm>
          <a:off x="5987027" y="3698879"/>
          <a:ext cx="66631" cy="1018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31"/>
              </a:tblGrid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881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15879" marR="15879" marT="7939" marB="79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82" name="AutoShape 213"/>
          <p:cNvSpPr>
            <a:spLocks noChangeArrowheads="1"/>
          </p:cNvSpPr>
          <p:nvPr/>
        </p:nvSpPr>
        <p:spPr bwMode="auto">
          <a:xfrm>
            <a:off x="5925810" y="3670428"/>
            <a:ext cx="185742" cy="1066799"/>
          </a:xfrm>
          <a:prstGeom prst="bracketPair">
            <a:avLst>
              <a:gd name="adj" fmla="val 15321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7133537" y="3854043"/>
            <a:ext cx="51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</a:t>
            </a:r>
            <a:endParaRPr lang="en-U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4" name="TextBox 783"/>
              <p:cNvSpPr txBox="1"/>
              <p:nvPr/>
            </p:nvSpPr>
            <p:spPr>
              <a:xfrm>
                <a:off x="8547043" y="3878888"/>
                <a:ext cx="514007" cy="607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bar>
                    </m:oMath>
                  </m:oMathPara>
                </a14:m>
                <a:endParaRPr lang="en-US" sz="3100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4" name="TextBox 7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043" y="3878888"/>
                <a:ext cx="514007" cy="6079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5" name="TextBox 784"/>
          <p:cNvSpPr txBox="1"/>
          <p:nvPr/>
        </p:nvSpPr>
        <p:spPr>
          <a:xfrm>
            <a:off x="6062729" y="3878888"/>
            <a:ext cx="514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6" name="TextBox 785"/>
              <p:cNvSpPr txBox="1"/>
              <p:nvPr/>
            </p:nvSpPr>
            <p:spPr>
              <a:xfrm>
                <a:off x="5525059" y="3854396"/>
                <a:ext cx="452790" cy="604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</m:t>
                          </m:r>
                        </m:e>
                      </m:bar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6" name="TextBox 7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059" y="3854396"/>
                <a:ext cx="452790" cy="60471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56878" y="3082843"/>
                <a:ext cx="1398588" cy="543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</m:t>
                          </m:r>
                        </m:e>
                      </m:ba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𝐃</m:t>
                      </m:r>
                      <m:bar>
                        <m:bar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ba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878" y="3082843"/>
                <a:ext cx="1398588" cy="54348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" grpId="0" uiExpand="1" build="p"/>
      <p:bldP spid="763" grpId="0" uiExpand="1" animBg="1"/>
      <p:bldP spid="764" grpId="0" uiExpand="1"/>
      <p:bldP spid="769" grpId="0" uiExpand="1"/>
      <p:bldP spid="778" grpId="0" uiExpand="1" animBg="1"/>
      <p:bldP spid="780" grpId="0" uiExpand="1" animBg="1"/>
      <p:bldP spid="782" grpId="0" uiExpand="1" animBg="1"/>
      <p:bldP spid="783" grpId="0" uiExpand="1"/>
      <p:bldP spid="784" grpId="0" uiExpand="1"/>
      <p:bldP spid="785" grpId="0" uiExpand="1"/>
      <p:bldP spid="786" grpId="0" uiExpand="1"/>
      <p:bldP spid="3" grpId="0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K-SVD Image Denoising   </a:t>
            </a: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</a:rPr>
              <a:t>Elad &amp; </a:t>
            </a:r>
            <a:r>
              <a:rPr lang="en-US" sz="2000" dirty="0" err="1" smtClean="0">
                <a:solidFill>
                  <a:srgbClr val="00B0F0"/>
                </a:solidFill>
                <a:latin typeface="Calibri" pitchFamily="34" charset="0"/>
              </a:rPr>
              <a:t>Aharon</a:t>
            </a: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</a:rPr>
              <a:t> (‘06)]</a:t>
            </a:r>
            <a:endParaRPr lang="en-US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16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4" name="Right Arrow 41"/>
          <p:cNvSpPr/>
          <p:nvPr/>
        </p:nvSpPr>
        <p:spPr bwMode="auto">
          <a:xfrm rot="5400000">
            <a:off x="2922807" y="1850207"/>
            <a:ext cx="1425840" cy="69151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5350" y="1250034"/>
            <a:ext cx="225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Noisy Image</a:t>
            </a:r>
            <a:endParaRPr lang="en-US" sz="2000" b="0" dirty="0">
              <a:solidFill>
                <a:schemeClr val="bg1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1" name="Right Arrow 5"/>
          <p:cNvSpPr/>
          <p:nvPr/>
        </p:nvSpPr>
        <p:spPr bwMode="auto">
          <a:xfrm>
            <a:off x="2560566" y="3115627"/>
            <a:ext cx="351521" cy="32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מלבן 82"/>
          <p:cNvSpPr/>
          <p:nvPr/>
        </p:nvSpPr>
        <p:spPr>
          <a:xfrm>
            <a:off x="2880394" y="3614981"/>
            <a:ext cx="15726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Using OMP</a:t>
            </a:r>
            <a:endParaRPr lang="he-IL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83649" y="1179416"/>
            <a:ext cx="179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Initial Dictionary</a:t>
            </a:r>
            <a:endParaRPr lang="en-US" sz="1600" b="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4" name="Right Arrow 46"/>
          <p:cNvSpPr/>
          <p:nvPr/>
        </p:nvSpPr>
        <p:spPr bwMode="auto">
          <a:xfrm rot="16200000">
            <a:off x="4719482" y="2609584"/>
            <a:ext cx="922019" cy="32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Rectangle 13"/>
          <p:cNvSpPr/>
          <p:nvPr/>
        </p:nvSpPr>
        <p:spPr bwMode="auto">
          <a:xfrm>
            <a:off x="4521281" y="3201303"/>
            <a:ext cx="744831" cy="15054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6" name="Circular Arrow 1"/>
          <p:cNvSpPr/>
          <p:nvPr/>
        </p:nvSpPr>
        <p:spPr bwMode="auto">
          <a:xfrm flipH="1">
            <a:off x="4157834" y="2322034"/>
            <a:ext cx="536027" cy="522288"/>
          </a:xfrm>
          <a:prstGeom prst="circularArrow">
            <a:avLst>
              <a:gd name="adj1" fmla="val 7113"/>
              <a:gd name="adj2" fmla="val 1118979"/>
              <a:gd name="adj3" fmla="val 19832167"/>
              <a:gd name="adj4" fmla="val 2159032"/>
              <a:gd name="adj5" fmla="val 12695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8" name="Picture 2" descr="E:\noisyParr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0" y="1655380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מלבן 82"/>
          <p:cNvSpPr/>
          <p:nvPr/>
        </p:nvSpPr>
        <p:spPr>
          <a:xfrm>
            <a:off x="4411549" y="1249738"/>
            <a:ext cx="15726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Using KSVD</a:t>
            </a:r>
            <a:endParaRPr lang="he-IL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0" name="Rectangle 2"/>
          <p:cNvSpPr/>
          <p:nvPr/>
        </p:nvSpPr>
        <p:spPr bwMode="auto">
          <a:xfrm>
            <a:off x="287797" y="1652532"/>
            <a:ext cx="144595" cy="150813"/>
          </a:xfrm>
          <a:prstGeom prst="rect">
            <a:avLst/>
          </a:prstGeom>
          <a:solidFill>
            <a:srgbClr val="FF000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1" name="Picture 2" descr="E:\noisyParr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4" y="1655374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9"/>
          <p:cNvSpPr/>
          <p:nvPr/>
        </p:nvSpPr>
        <p:spPr bwMode="auto">
          <a:xfrm>
            <a:off x="3481232" y="1801864"/>
            <a:ext cx="960120" cy="3231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" name="Rounded Rectangle 44"/>
          <p:cNvSpPr/>
          <p:nvPr/>
        </p:nvSpPr>
        <p:spPr bwMode="auto">
          <a:xfrm>
            <a:off x="4435001" y="1579825"/>
            <a:ext cx="1478280" cy="71183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Update the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Dictionary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71985" y="4155922"/>
                <a:ext cx="2208105" cy="565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spcBef>
                    <a:spcPct val="50000"/>
                  </a:spcBef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1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𝐩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𝐃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85" y="4155922"/>
                <a:ext cx="2208105" cy="5652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ular Callout 2"/>
          <p:cNvSpPr/>
          <p:nvPr/>
        </p:nvSpPr>
        <p:spPr bwMode="auto">
          <a:xfrm>
            <a:off x="101640" y="4931911"/>
            <a:ext cx="1464507" cy="1011680"/>
          </a:xfrm>
          <a:prstGeom prst="wedgeRoundRectCallout">
            <a:avLst>
              <a:gd name="adj1" fmla="val 18500"/>
              <a:gd name="adj2" fmla="val -73265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Denoised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Patch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9" name="Rounded Rectangular Callout 58"/>
          <p:cNvSpPr/>
          <p:nvPr/>
        </p:nvSpPr>
        <p:spPr bwMode="auto">
          <a:xfrm>
            <a:off x="1656883" y="4931911"/>
            <a:ext cx="1746525" cy="1011680"/>
          </a:xfrm>
          <a:prstGeom prst="wedgeRoundRectCallout">
            <a:avLst>
              <a:gd name="adj1" fmla="val -5964"/>
              <a:gd name="adj2" fmla="val -70277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 linear combination of few atoms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ular Callout 59"/>
              <p:cNvSpPr/>
              <p:nvPr/>
            </p:nvSpPr>
            <p:spPr bwMode="auto">
              <a:xfrm>
                <a:off x="3555230" y="4931911"/>
                <a:ext cx="3487596" cy="1011680"/>
              </a:xfrm>
              <a:prstGeom prst="wedgeRoundRectCallout">
                <a:avLst>
                  <a:gd name="adj1" fmla="val 27032"/>
                  <a:gd name="adj2" fmla="val -70277"/>
                  <a:gd name="adj3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317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kumimoji="0" lang="en-US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kumimoji="0" lang="en-US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kumimoji="0" lang="en-US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kumimoji="0" lang="en-US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𝐃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Tahoma" pitchFamily="34" charset="0"/>
                                              <a:cs typeface="Tahoma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z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𝐑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b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𝐲</m:t>
                                  </m:r>
                                </m:e>
                              </m:d>
                            </m:e>
                            <m:sub>
                              <m:r>
                                <a:rPr kumimoji="0" lang="en-US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0" lang="en-US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kumimoji="0" lang="en-US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Rounded Rectangular Callout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5230" y="4931911"/>
                <a:ext cx="3487596" cy="1011680"/>
              </a:xfrm>
              <a:prstGeom prst="wedgeRoundRectCallout">
                <a:avLst>
                  <a:gd name="adj1" fmla="val 27032"/>
                  <a:gd name="adj2" fmla="val -70277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317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ular Callout 60"/>
              <p:cNvSpPr/>
              <p:nvPr/>
            </p:nvSpPr>
            <p:spPr bwMode="auto">
              <a:xfrm>
                <a:off x="7223371" y="4948113"/>
                <a:ext cx="1764991" cy="1011680"/>
              </a:xfrm>
              <a:prstGeom prst="wedgeRoundRectCallout">
                <a:avLst>
                  <a:gd name="adj1" fmla="val 26474"/>
                  <a:gd name="adj2" fmla="val -48162"/>
                  <a:gd name="adj3" fmla="val 1666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𝐑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2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extracts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sup>
                    </m:sSup>
                  </m:oMath>
                </a14:m>
                <a:r>
                  <a:rPr kumimoji="0" lang="en-US" sz="2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</a:rPr>
                  <a:t> patch from </a:t>
                </a:r>
                <a14:m>
                  <m:oMath xmlns:m="http://schemas.openxmlformats.org/officeDocument/2006/math">
                    <m:r>
                      <a: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/>
                      </a:rPr>
                      <m:t>𝐲</m:t>
                    </m:r>
                  </m:oMath>
                </a14:m>
                <a:endParaRPr kumimoji="0" lang="en-US" sz="2000" b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Rounded Rectangular Callout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3371" y="4948113"/>
                <a:ext cx="1764991" cy="1011680"/>
              </a:xfrm>
              <a:prstGeom prst="wedgeRoundRectCallout">
                <a:avLst>
                  <a:gd name="adj1" fmla="val 26474"/>
                  <a:gd name="adj2" fmla="val -48162"/>
                  <a:gd name="adj3" fmla="val 16667"/>
                </a:avLst>
              </a:prstGeom>
              <a:blipFill rotWithShape="1">
                <a:blip r:embed="rId6"/>
                <a:stretch>
                  <a:fillRect t="-2381" b="-1011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243385" y="4026210"/>
                <a:ext cx="4268413" cy="700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spcBef>
                    <a:spcPct val="50000"/>
                  </a:spcBef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   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𝐃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1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T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sup>
                      </m:sSup>
                      <m:sSubSup>
                        <m:sSubSupPr>
                          <m:ctrlPr>
                            <a:rPr lang="en-US" sz="2800" b="1" i="1">
                              <a:solidFill>
                                <a:srgbClr val="FFC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SupPr>
                        <m:e>
                          <m:r>
                            <a:rPr lang="en-US" sz="2800" b="1">
                              <a:solidFill>
                                <a:srgbClr val="FFC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𝐃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C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FFC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𝐑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FFC0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385" y="4026210"/>
                <a:ext cx="4268413" cy="7003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3"/>
          <p:cNvSpPr/>
          <p:nvPr/>
        </p:nvSpPr>
        <p:spPr bwMode="auto">
          <a:xfrm>
            <a:off x="2941736" y="2918409"/>
            <a:ext cx="1478280" cy="71183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Denoise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each patch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01406 0.31504 L 0.02777 2.96296E-6 L 0.0427 0.31504 L 0.05729 2.96296E-6 L 0.07152 0.31504 L 0.08593 2.96296E-6 L 0.10017 0.31504 L 0.11458 2.96296E-6 L 0.12916 0.31504 L 0.1434 2.96296E-6 L 0.15781 0.31504 L 0.17204 2.96296E-6 L 0.18663 0.31504 L 0.20156 2.96296E-6 L 0.21527 0.31504 L 0.23073 2.96296E-6 " pathEditMode="relative" rAng="0" ptsTypes="FFFFFFFFFFFFFFFFF">
                                      <p:cBhvr>
                                        <p:cTn id="22" dur="3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15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9" grpId="0"/>
      <p:bldP spid="130" grpId="0" animBg="1"/>
      <p:bldP spid="133" grpId="0" animBg="1"/>
      <p:bldP spid="57" grpId="0"/>
      <p:bldP spid="3" grpId="0" animBg="1"/>
      <p:bldP spid="59" grpId="0" animBg="1"/>
      <p:bldP spid="60" grpId="0" animBg="1"/>
      <p:bldP spid="61" grpId="0" animBg="1"/>
      <p:bldP spid="62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K-SVD Image Denoising   </a:t>
            </a: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en-US" sz="2000" dirty="0">
                <a:solidFill>
                  <a:srgbClr val="00B0F0"/>
                </a:solidFill>
                <a:latin typeface="Calibri" pitchFamily="34" charset="0"/>
              </a:rPr>
              <a:t>Elad &amp; </a:t>
            </a:r>
            <a:r>
              <a:rPr lang="en-US" sz="2000" dirty="0" err="1" smtClean="0">
                <a:solidFill>
                  <a:srgbClr val="00B0F0"/>
                </a:solidFill>
                <a:latin typeface="Calibri" pitchFamily="34" charset="0"/>
              </a:rPr>
              <a:t>Aharon</a:t>
            </a: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</a:rPr>
              <a:t> (‘06)]</a:t>
            </a:r>
            <a:endParaRPr lang="en-US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17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4" name="Right Arrow 41"/>
          <p:cNvSpPr/>
          <p:nvPr/>
        </p:nvSpPr>
        <p:spPr bwMode="auto">
          <a:xfrm rot="5400000">
            <a:off x="2922807" y="1850207"/>
            <a:ext cx="1425840" cy="69151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8" name="Picture 3" descr="E:\denoisedParr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29" y="1657189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100"/>
          <p:cNvSpPr/>
          <p:nvPr/>
        </p:nvSpPr>
        <p:spPr bwMode="auto">
          <a:xfrm>
            <a:off x="6470729" y="165344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Rectangle 101"/>
          <p:cNvSpPr/>
          <p:nvPr/>
        </p:nvSpPr>
        <p:spPr bwMode="auto">
          <a:xfrm>
            <a:off x="6470729" y="17232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Rectangle 102"/>
          <p:cNvSpPr/>
          <p:nvPr/>
        </p:nvSpPr>
        <p:spPr bwMode="auto">
          <a:xfrm>
            <a:off x="6470729" y="180584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Rectangle 103"/>
          <p:cNvSpPr/>
          <p:nvPr/>
        </p:nvSpPr>
        <p:spPr bwMode="auto">
          <a:xfrm>
            <a:off x="6470729" y="18756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Rectangle 104"/>
          <p:cNvSpPr/>
          <p:nvPr/>
        </p:nvSpPr>
        <p:spPr bwMode="auto">
          <a:xfrm>
            <a:off x="6470729" y="19518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5" name="Rectangle 105"/>
          <p:cNvSpPr/>
          <p:nvPr/>
        </p:nvSpPr>
        <p:spPr bwMode="auto">
          <a:xfrm>
            <a:off x="6470729" y="202174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6" name="Rectangle 106"/>
          <p:cNvSpPr/>
          <p:nvPr/>
        </p:nvSpPr>
        <p:spPr bwMode="auto">
          <a:xfrm>
            <a:off x="6470729" y="21042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7" name="Rectangle 107"/>
          <p:cNvSpPr/>
          <p:nvPr/>
        </p:nvSpPr>
        <p:spPr bwMode="auto">
          <a:xfrm>
            <a:off x="6470729" y="217414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8" name="Rectangle 108"/>
          <p:cNvSpPr/>
          <p:nvPr/>
        </p:nvSpPr>
        <p:spPr bwMode="auto">
          <a:xfrm>
            <a:off x="6470729" y="225034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9" name="Rectangle 109"/>
          <p:cNvSpPr/>
          <p:nvPr/>
        </p:nvSpPr>
        <p:spPr bwMode="auto">
          <a:xfrm>
            <a:off x="6470729" y="23201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0" name="Rectangle 110"/>
          <p:cNvSpPr/>
          <p:nvPr/>
        </p:nvSpPr>
        <p:spPr bwMode="auto">
          <a:xfrm>
            <a:off x="6470729" y="240274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Rectangle 111"/>
          <p:cNvSpPr/>
          <p:nvPr/>
        </p:nvSpPr>
        <p:spPr bwMode="auto">
          <a:xfrm>
            <a:off x="6470729" y="24725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" name="Rectangle 124"/>
          <p:cNvSpPr/>
          <p:nvPr/>
        </p:nvSpPr>
        <p:spPr bwMode="auto">
          <a:xfrm>
            <a:off x="6470729" y="25487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" name="Rectangle 125"/>
          <p:cNvSpPr/>
          <p:nvPr/>
        </p:nvSpPr>
        <p:spPr bwMode="auto">
          <a:xfrm>
            <a:off x="6470729" y="261864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Rectangle 126"/>
          <p:cNvSpPr/>
          <p:nvPr/>
        </p:nvSpPr>
        <p:spPr bwMode="auto">
          <a:xfrm>
            <a:off x="6470729" y="27011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5" name="Rectangle 127"/>
          <p:cNvSpPr/>
          <p:nvPr/>
        </p:nvSpPr>
        <p:spPr bwMode="auto">
          <a:xfrm>
            <a:off x="6470729" y="277104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" name="Rectangle 128"/>
          <p:cNvSpPr/>
          <p:nvPr/>
        </p:nvSpPr>
        <p:spPr bwMode="auto">
          <a:xfrm>
            <a:off x="6470729" y="284724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7" name="Rectangle 129"/>
          <p:cNvSpPr/>
          <p:nvPr/>
        </p:nvSpPr>
        <p:spPr bwMode="auto">
          <a:xfrm>
            <a:off x="6470729" y="29170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8" name="Rectangle 130"/>
          <p:cNvSpPr/>
          <p:nvPr/>
        </p:nvSpPr>
        <p:spPr bwMode="auto">
          <a:xfrm>
            <a:off x="6470729" y="299964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9" name="Rectangle 131"/>
          <p:cNvSpPr/>
          <p:nvPr/>
        </p:nvSpPr>
        <p:spPr bwMode="auto">
          <a:xfrm>
            <a:off x="6470729" y="30694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0" name="Rectangle 132"/>
          <p:cNvSpPr/>
          <p:nvPr/>
        </p:nvSpPr>
        <p:spPr bwMode="auto">
          <a:xfrm>
            <a:off x="6470729" y="31456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Rectangle 133"/>
          <p:cNvSpPr/>
          <p:nvPr/>
        </p:nvSpPr>
        <p:spPr bwMode="auto">
          <a:xfrm>
            <a:off x="6470729" y="321554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Rectangle 134"/>
          <p:cNvSpPr/>
          <p:nvPr/>
        </p:nvSpPr>
        <p:spPr bwMode="auto">
          <a:xfrm>
            <a:off x="6470729" y="330444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3" name="Rectangle 135"/>
          <p:cNvSpPr/>
          <p:nvPr/>
        </p:nvSpPr>
        <p:spPr bwMode="auto">
          <a:xfrm>
            <a:off x="6470729" y="33742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Rectangle 136"/>
          <p:cNvSpPr/>
          <p:nvPr/>
        </p:nvSpPr>
        <p:spPr bwMode="auto">
          <a:xfrm>
            <a:off x="6470729" y="344414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5" name="Rectangle 137"/>
          <p:cNvSpPr/>
          <p:nvPr/>
        </p:nvSpPr>
        <p:spPr bwMode="auto">
          <a:xfrm>
            <a:off x="6470729" y="35266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6" name="Rectangle 138"/>
          <p:cNvSpPr/>
          <p:nvPr/>
        </p:nvSpPr>
        <p:spPr bwMode="auto">
          <a:xfrm>
            <a:off x="6470729" y="3615597"/>
            <a:ext cx="2268220" cy="301625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5350" y="1250034"/>
            <a:ext cx="225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Noisy Image</a:t>
            </a:r>
            <a:endParaRPr lang="en-US" sz="2000" b="0" dirty="0">
              <a:solidFill>
                <a:schemeClr val="bg1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268427" y="1246398"/>
            <a:ext cx="2675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Reconstructed Image</a:t>
            </a:r>
            <a:endParaRPr lang="en-US" sz="2000" b="0" dirty="0">
              <a:solidFill>
                <a:schemeClr val="bg1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" name="Rounded Rectangle 3"/>
          <p:cNvSpPr/>
          <p:nvPr/>
        </p:nvSpPr>
        <p:spPr bwMode="auto">
          <a:xfrm>
            <a:off x="2941736" y="2918409"/>
            <a:ext cx="1478280" cy="71183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Denoise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each patch</a:t>
            </a:r>
          </a:p>
        </p:txBody>
      </p:sp>
      <p:sp>
        <p:nvSpPr>
          <p:cNvPr id="121" name="Right Arrow 5"/>
          <p:cNvSpPr/>
          <p:nvPr/>
        </p:nvSpPr>
        <p:spPr bwMode="auto">
          <a:xfrm>
            <a:off x="2560566" y="3115627"/>
            <a:ext cx="351521" cy="32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מלבן 82"/>
          <p:cNvSpPr/>
          <p:nvPr/>
        </p:nvSpPr>
        <p:spPr>
          <a:xfrm>
            <a:off x="2880394" y="3614981"/>
            <a:ext cx="15726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Using OMP</a:t>
            </a:r>
            <a:endParaRPr lang="he-IL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83649" y="1179416"/>
            <a:ext cx="179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Initial Dictionary</a:t>
            </a:r>
            <a:endParaRPr lang="en-US" sz="1600" b="0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4" name="Right Arrow 46"/>
          <p:cNvSpPr/>
          <p:nvPr/>
        </p:nvSpPr>
        <p:spPr bwMode="auto">
          <a:xfrm rot="16200000">
            <a:off x="4719482" y="2609584"/>
            <a:ext cx="922019" cy="32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Rectangle 13"/>
          <p:cNvSpPr/>
          <p:nvPr/>
        </p:nvSpPr>
        <p:spPr bwMode="auto">
          <a:xfrm>
            <a:off x="4521281" y="3201303"/>
            <a:ext cx="744831" cy="15054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6" name="Circular Arrow 1"/>
          <p:cNvSpPr/>
          <p:nvPr/>
        </p:nvSpPr>
        <p:spPr bwMode="auto">
          <a:xfrm flipH="1">
            <a:off x="4157834" y="2322034"/>
            <a:ext cx="536027" cy="522288"/>
          </a:xfrm>
          <a:prstGeom prst="circularArrow">
            <a:avLst>
              <a:gd name="adj1" fmla="val 7113"/>
              <a:gd name="adj2" fmla="val 1118979"/>
              <a:gd name="adj3" fmla="val 19832167"/>
              <a:gd name="adj4" fmla="val 2159032"/>
              <a:gd name="adj5" fmla="val 12695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7" name="Right Arrow 39"/>
          <p:cNvSpPr/>
          <p:nvPr/>
        </p:nvSpPr>
        <p:spPr bwMode="auto">
          <a:xfrm>
            <a:off x="4515171" y="3118255"/>
            <a:ext cx="1844040" cy="32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8" name="Picture 2" descr="E:\noisyParr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0" y="1655380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מלבן 82"/>
          <p:cNvSpPr/>
          <p:nvPr/>
        </p:nvSpPr>
        <p:spPr>
          <a:xfrm>
            <a:off x="4411549" y="1249738"/>
            <a:ext cx="15726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Using KSVD</a:t>
            </a:r>
            <a:endParaRPr lang="he-IL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0" name="Rectangle 2"/>
          <p:cNvSpPr/>
          <p:nvPr/>
        </p:nvSpPr>
        <p:spPr bwMode="auto">
          <a:xfrm>
            <a:off x="287797" y="1652532"/>
            <a:ext cx="144595" cy="150813"/>
          </a:xfrm>
          <a:prstGeom prst="rect">
            <a:avLst/>
          </a:prstGeom>
          <a:solidFill>
            <a:srgbClr val="FF000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1" name="Picture 2" descr="E:\noisyParr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4" y="1655374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9"/>
          <p:cNvSpPr/>
          <p:nvPr/>
        </p:nvSpPr>
        <p:spPr bwMode="auto">
          <a:xfrm>
            <a:off x="3481232" y="1801864"/>
            <a:ext cx="960120" cy="3231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" name="Rounded Rectangle 44"/>
          <p:cNvSpPr/>
          <p:nvPr/>
        </p:nvSpPr>
        <p:spPr bwMode="auto">
          <a:xfrm>
            <a:off x="4435001" y="1579825"/>
            <a:ext cx="1478280" cy="71183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Update the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Dictionary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23829" y="4729874"/>
                <a:ext cx="866884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sz="2800" dirty="0" smtClean="0">
                    <a:solidFill>
                      <a:schemeClr val="bg1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𝜇</m:t>
                            </m:r>
                            <m:r>
                              <a:rPr lang="en-US" sz="2800" b="1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𝐈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𝜇</m:t>
                        </m:r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𝐈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T</m:t>
                                </m:r>
                              </m:sup>
                            </m:sSubSup>
                          </m:e>
                        </m:nary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FFC0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b="1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𝐃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>
                                        <a:solidFill>
                                          <a:srgbClr val="FFC000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𝐃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SupPr>
                          <m:e>
                            <m:r>
                              <a:rPr lang="en-US" sz="2800" b="1">
                                <a:solidFill>
                                  <a:srgbClr val="FFC0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C0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T</m:t>
                            </m:r>
                          </m:sup>
                        </m:sSubSup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rgbClr val="FFC0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C0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2800" b="1" i="0" smtClean="0">
                        <a:solidFill>
                          <a:srgbClr val="FFC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𝐲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29" y="4729874"/>
                <a:ext cx="8668847" cy="7540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58470" y="5478755"/>
                <a:ext cx="11898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spcBef>
                    <a:spcPct val="50000"/>
                  </a:spcBef>
                  <a:buClr>
                    <a:schemeClr val="bg1"/>
                  </a:buClr>
                </a:pPr>
                <a:r>
                  <a:rPr lang="en-US" sz="2800" dirty="0" smtClean="0">
                    <a:solidFill>
                      <a:schemeClr val="bg1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𝐖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𝐲</m:t>
                    </m:r>
                  </m:oMath>
                </a14:m>
                <a:endPara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70" y="5478755"/>
                <a:ext cx="118987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3174" y="4136073"/>
                <a:ext cx="5926894" cy="66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𝐱</m:t>
                        </m:r>
                      </m:e>
                    </m:acc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𝜇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𝐱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𝐲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1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800" i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/>
                                                <a:ea typeface="Tahoma" pitchFamily="34" charset="0"/>
                                                <a:cs typeface="Tahoma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b="1">
                                                <a:solidFill>
                                                  <a:srgbClr val="FFC000"/>
                                                </a:solidFill>
                                                <a:latin typeface="Cambria Math"/>
                                                <a:ea typeface="Tahoma" pitchFamily="34" charset="0"/>
                                                <a:cs typeface="Tahoma" pitchFamily="34" charset="0"/>
                                              </a:rPr>
                                              <m:t>𝐩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  <m:t>𝐑</m:t>
                                        </m:r>
                                      </m:e>
                                      <m:sub>
                                        <m:r>
                                          <a:rPr lang="en-US" sz="2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Tahoma" pitchFamily="34" charset="0"/>
                                            <a:cs typeface="Tahoma" pitchFamily="34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Tahoma" pitchFamily="34" charset="0"/>
                                        <a:cs typeface="Tahoma" pitchFamily="34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74" y="4136073"/>
                <a:ext cx="5926894" cy="6663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15" dur="20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21" dur="20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27" dur="200" spd="-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33" dur="200" spd="-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39" dur="2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"/>
                            </p:stCondLst>
                            <p:childTnLst>
                              <p:par>
                                <p:cTn id="4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45" dur="200" spd="-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51" dur="200" spd="-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"/>
                            </p:stCondLst>
                            <p:childTnLst>
                              <p:par>
                                <p:cTn id="5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4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57" dur="2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0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400"/>
                            </p:stCondLst>
                            <p:childTnLst>
                              <p:par>
                                <p:cTn id="6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63" dur="200" spd="-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6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00"/>
                            </p:stCondLst>
                            <p:childTnLst>
                              <p:par>
                                <p:cTn id="6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69" dur="200" spd="-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2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00"/>
                            </p:stCondLst>
                            <p:childTnLst>
                              <p:par>
                                <p:cTn id="74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75" dur="200" spd="-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00"/>
                            </p:stCondLst>
                            <p:childTnLst>
                              <p:par>
                                <p:cTn id="77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92 L 0.25 0.00092 " pathEditMode="relative" rAng="0" ptsTypes="AA">
                                      <p:cBhvr>
                                        <p:cTn id="7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"/>
                            </p:stCondLst>
                            <p:childTnLst>
                              <p:par>
                                <p:cTn id="8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81" dur="200" spd="-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800"/>
                            </p:stCondLst>
                            <p:childTnLst>
                              <p:par>
                                <p:cTn id="8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4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3.05556E-6 2.96296E-6 " pathEditMode="relative" rAng="0" ptsTypes="AA">
                                      <p:cBhvr>
                                        <p:cTn id="87" dur="200" spd="-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00"/>
                            </p:stCondLst>
                            <p:childTnLst>
                              <p:par>
                                <p:cTn id="8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0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8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-8546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K-SVD: A Matrix Formulation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4"/>
              <p:cNvSpPr txBox="1">
                <a:spLocks noChangeArrowheads="1"/>
              </p:cNvSpPr>
              <p:nvPr/>
            </p:nvSpPr>
            <p:spPr bwMode="auto">
              <a:xfrm>
                <a:off x="-2" y="1163101"/>
                <a:ext cx="9032241" cy="4879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𝐖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is a </a:t>
                </a:r>
                <a:r>
                  <a:rPr lang="en-US" sz="2200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sum of projection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matrices, and has the following properties:</a:t>
                </a:r>
                <a:endPara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800100" lvl="2" indent="-342900" algn="l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Symmetric,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T</m:t>
                        </m:r>
                      </m:sup>
                    </m:sSup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𝐖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(by assuming periodic boundary condition)</a:t>
                </a:r>
                <a:endPara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800100" lvl="2" indent="-342900" algn="l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Positive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definite,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𝐖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≻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800100" lvl="2" indent="-342900" algn="l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Minimal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𝜆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𝐖</m:t>
                        </m:r>
                      </m:e>
                    </m:d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≥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𝜇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𝜇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𝑛</m:t>
                        </m:r>
                      </m:den>
                    </m:f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0</m:t>
                    </m:r>
                  </m:oMath>
                </a14:m>
                <a:endParaRPr lang="en-US" sz="2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257300" lvl="3" indent="-342900" algn="l">
                  <a:spcBef>
                    <a:spcPts val="6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bg1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is the global averaging constant, and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is the patch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size</a:t>
                </a:r>
                <a:endPara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800100" lvl="2" indent="-342900" algn="l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200" b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𝐖</m:t>
                    </m:r>
                    <m:bar>
                      <m:bar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barPr>
                      <m:e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bar>
                    <m:r>
                      <a:rPr lang="en-US" sz="2200" b="1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bar>
                      <m:bar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barPr>
                      <m:e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ba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, thus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𝜆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=1 is eigenvalue corresponding to the eigenvector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barPr>
                      <m:e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bar>
                  </m:oMath>
                </a14:m>
                <a:endPara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800100" lvl="2" indent="-342900" algn="l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spectral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2200" b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𝐖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,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𝜆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𝐖</m:t>
                        </m:r>
                      </m:e>
                    </m:d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200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</m:oMath>
                </a14:m>
                <a:endParaRPr lang="en-US" sz="2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257300" lvl="3" indent="-342900" algn="l">
                  <a:spcBef>
                    <a:spcPts val="12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𝐖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may have negative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entries, which violates </a:t>
                </a:r>
                <a:r>
                  <a:rPr lang="en-US" sz="2200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classic definition of row-</a:t>
                </a:r>
                <a:r>
                  <a:rPr lang="en-US" sz="2200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stochasticness</a:t>
                </a:r>
                <a:endPara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800100" lvl="2" indent="-342900" algn="l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sz="2200" dirty="0" smtClean="0">
                    <a:solidFill>
                      <a:srgbClr val="00FF00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spectral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200" i="1">
                                <a:solidFill>
                                  <a:srgbClr val="00FF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2200" b="1">
                                <a:solidFill>
                                  <a:srgbClr val="00FF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𝐖</m:t>
                            </m:r>
                            <m:r>
                              <a:rPr lang="en-US" sz="2200" b="1">
                                <a:solidFill>
                                  <a:srgbClr val="00FF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en-US" sz="2200" b="1">
                                <a:solidFill>
                                  <a:srgbClr val="00FF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𝐈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rgbClr val="00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≤ </m:t>
                    </m:r>
                    <m:r>
                      <a:rPr lang="en-US" sz="2200" i="1">
                        <a:solidFill>
                          <a:srgbClr val="00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en-US" sz="2200" i="1">
                        <a:solidFill>
                          <a:srgbClr val="00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2200" i="1">
                        <a:solidFill>
                          <a:srgbClr val="00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𝑐</m:t>
                    </m:r>
                    <m:r>
                      <a:rPr lang="en-US" sz="2200" i="1">
                        <a:solidFill>
                          <a:srgbClr val="00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2200" i="1">
                        <a:solidFill>
                          <a:srgbClr val="00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</m:oMath>
                </a14:m>
                <a:endParaRPr lang="en-US" sz="2200" dirty="0">
                  <a:solidFill>
                    <a:srgbClr val="00FF00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1163101"/>
                <a:ext cx="9032241" cy="4879413"/>
              </a:xfrm>
              <a:prstGeom prst="rect">
                <a:avLst/>
              </a:prstGeom>
              <a:blipFill rotWithShape="1">
                <a:blip r:embed="rId3"/>
                <a:stretch>
                  <a:fillRect l="-675" t="-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18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Convergence Study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4"/>
              <p:cNvSpPr txBox="1">
                <a:spLocks noChangeArrowheads="1"/>
              </p:cNvSpPr>
              <p:nvPr/>
            </p:nvSpPr>
            <p:spPr bwMode="auto">
              <a:xfrm>
                <a:off x="-2" y="2009135"/>
                <a:ext cx="9144001" cy="3795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Given:</a:t>
                </a:r>
                <a:endParaRPr lang="en-US" b="0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– the </a:t>
                </a:r>
                <a:r>
                  <a:rPr lang="en-US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denoised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image that obtained for a 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𝑘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𝐖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,…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 – A series of filter-matrices</a:t>
                </a:r>
                <a:endParaRPr lang="en-US" b="0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</a:t>
                </a:r>
                <a:r>
                  <a:rPr lang="en-US" dirty="0" smtClean="0">
                    <a:solidFill>
                      <a:srgbClr val="FFFF00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i="1">
                                <a:solidFill>
                                  <a:srgbClr val="FFFF00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solidFill>
                                  <a:srgbClr val="FFFF00"/>
                                </a:solidFill>
                                <a:latin typeface="Cambria Math"/>
                                <a:cs typeface="Tahoma" pitchFamily="34" charset="0"/>
                              </a:rPr>
                              <m:t>x</m:t>
                            </m:r>
                          </m:e>
                        </m:acc>
                      </m:e>
                      <m:sup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</m:sup>
                    </m:sSup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cs typeface="Tahoma" pitchFamily="34" charset="0"/>
                      </a:rPr>
                      <m:t>−</m:t>
                    </m:r>
                    <m:sSup>
                      <m:sSupPr>
                        <m:ctrlP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i="1">
                                <a:solidFill>
                                  <a:srgbClr val="FFFF00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solidFill>
                                  <a:srgbClr val="FFFF00"/>
                                </a:solidFill>
                                <a:latin typeface="Cambria Math"/>
                                <a:cs typeface="Tahoma" pitchFamily="34" charset="0"/>
                              </a:rPr>
                              <m:t>x</m:t>
                            </m:r>
                          </m:e>
                        </m:acc>
                      </m:e>
                      <m:sup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of the recursive function is expressed by</a:t>
                </a:r>
              </a:p>
              <a:p>
                <a:pPr marL="0" lvl="1" algn="l">
                  <a:spcBef>
                    <a:spcPct val="50000"/>
                  </a:spcBef>
                  <a:buClr>
                    <a:schemeClr val="bg1"/>
                  </a:buClr>
                </a:pPr>
                <a:endParaRPr lang="en-US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By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CC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CCFF"/>
                            </a:solidFill>
                            <a:latin typeface="Cambria Math"/>
                          </a:rPr>
                          <m:t>𝐖</m:t>
                        </m:r>
                      </m:e>
                      <m:sub>
                        <m:r>
                          <a:rPr lang="en-US" i="1">
                            <a:solidFill>
                              <a:srgbClr val="00CC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00CC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CC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CCFF"/>
                            </a:solidFill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a:rPr lang="en-US" i="1">
                            <a:solidFill>
                              <a:srgbClr val="00CCFF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from a certain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(which comes up in practice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):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:endParaRPr lang="en-US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2009135"/>
                <a:ext cx="9144001" cy="3795463"/>
              </a:xfrm>
              <a:prstGeom prst="rect">
                <a:avLst/>
              </a:prstGeom>
              <a:blipFill rotWithShape="1">
                <a:blip r:embed="rId3"/>
                <a:stretch>
                  <a:fillRect l="-867" t="-1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19</a:t>
            </a:fld>
            <a:endParaRPr 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2528" y="4160311"/>
                <a:ext cx="77777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CC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CC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rgbClr val="00CCFF"/>
                                  </a:solidFill>
                                  <a:latin typeface="Cambria Math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CCFF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CCFF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CC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rgbClr val="00CCFF"/>
                                  </a:solidFill>
                                  <a:latin typeface="Cambria Math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CCFF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i="1">
                              <a:solidFill>
                                <a:srgbClr val="00CC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rgbClr val="00CCFF"/>
                              </a:solidFill>
                              <a:latin typeface="Cambria Math"/>
                            </a:rPr>
                            <m:t>𝐲</m:t>
                          </m:r>
                          <m:r>
                            <a:rPr lang="en-US" sz="2800" i="1">
                              <a:solidFill>
                                <a:srgbClr val="00CCFF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00CCFF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solidFill>
                                        <a:srgbClr val="00CCFF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>
                                      <a:solidFill>
                                        <a:srgbClr val="00CCFF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00CCFF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en-US" sz="2800" i="1" dirty="0" smtClean="0">
                  <a:solidFill>
                    <a:schemeClr val="bg1"/>
                  </a:solidFill>
                  <a:latin typeface="Cambria Math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28" y="4160311"/>
                <a:ext cx="777771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73848" y="1369584"/>
                <a:ext cx="6034024" cy="50917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00FF00"/>
                </a:solidFill>
              </a:ln>
            </p:spPr>
            <p:txBody>
              <a:bodyPr wrap="none">
                <a:spAutoFit/>
              </a:bodyPr>
              <a:lstStyle/>
              <a:p>
                <a:pPr marL="0" lvl="1" indent="-120650" algn="l">
                  <a:spcBef>
                    <a:spcPct val="50000"/>
                  </a:spcBef>
                  <a:buClr>
                    <a:srgbClr val="FFFFFF"/>
                  </a:buClr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SOS formulation: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x</m:t>
                            </m:r>
                          </m:e>
                        </m:acc>
                      </m:e>
                      <m:sup>
                        <m:r>
                          <a:rPr lang="en-US" altLang="en-US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</m:sup>
                    </m:sSup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/>
                        <a:cs typeface="Tahoma" pitchFamily="34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b="1" i="0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𝐖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i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y</m:t>
                        </m:r>
                        <m:r>
                          <a:rPr lang="en-US" altLang="en-US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x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  <m:r>
                              <a:rPr lang="en-US" alt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en-US" alt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altLang="en-US" i="1">
                        <a:solidFill>
                          <a:schemeClr val="bg1"/>
                        </a:solidFill>
                        <a:latin typeface="Cambria Math"/>
                        <a:cs typeface="Tahoma" pitchFamily="34" charset="0"/>
                      </a:rPr>
                      <m:t>−</m:t>
                    </m:r>
                    <m:sSup>
                      <m:sSupPr>
                        <m:ctrlPr>
                          <a:rPr lang="en-US" altLang="en-US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x</m:t>
                            </m:r>
                          </m:e>
                        </m:acc>
                      </m:e>
                      <m:sup>
                        <m:r>
                          <a:rPr lang="en-US" altLang="en-US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  <m:r>
                          <a:rPr lang="en-US" alt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−</m:t>
                        </m:r>
                        <m:r>
                          <a:rPr lang="en-US" alt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48" y="1369584"/>
                <a:ext cx="6034024" cy="509178"/>
              </a:xfrm>
              <a:prstGeom prst="rect">
                <a:avLst/>
              </a:prstGeom>
              <a:blipFill rotWithShape="1">
                <a:blip r:embed="rId5"/>
                <a:stretch>
                  <a:fillRect l="-1411" t="-2353" b="-22353"/>
                </a:stretch>
              </a:blipFill>
              <a:ln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77872" y="5289688"/>
                <a:ext cx="29882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𝐖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872" y="5289688"/>
                <a:ext cx="298825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Leading Image Denoising Methods </a:t>
            </a:r>
            <a:endParaRPr lang="en-US" sz="2000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/>
              <a:pPr/>
              <a:t>2</a:t>
            </a:fld>
            <a:endParaRPr lang="en-US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48908" y="1210628"/>
            <a:ext cx="8863012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3952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FFFFFF"/>
              </a:buClr>
            </a:pP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Are built upon powerful patch-based (local) image models:</a:t>
            </a:r>
          </a:p>
          <a:p>
            <a:pPr marL="269875" indent="-269875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Non-Local </a:t>
            </a: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Means (NLM): self-similarity within natural images</a:t>
            </a:r>
          </a:p>
          <a:p>
            <a:pPr marL="269875" indent="-269875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K-SVD: sparse representation modeling of image patches</a:t>
            </a: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269875" indent="-269875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BM3D: combines 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a sparsity prior </a:t>
            </a: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and non local self-similarity</a:t>
            </a:r>
          </a:p>
          <a:p>
            <a:pPr marL="269875" indent="-269875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Kernel-regression: offers a local directional filter</a:t>
            </a:r>
          </a:p>
          <a:p>
            <a:pPr marL="269875" indent="-269875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EPLL: exploits a GMM model of the image patches</a:t>
            </a:r>
          </a:p>
          <a:p>
            <a:pPr marL="269875" indent="-269875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9098" y="4492556"/>
            <a:ext cx="8091376" cy="1392717"/>
            <a:chOff x="732118" y="4405488"/>
            <a:chExt cx="6455815" cy="939357"/>
          </a:xfrm>
        </p:grpSpPr>
        <p:sp>
          <p:nvSpPr>
            <p:cNvPr id="7" name="Rounded Rectangle 44"/>
            <p:cNvSpPr/>
            <p:nvPr/>
          </p:nvSpPr>
          <p:spPr bwMode="auto">
            <a:xfrm>
              <a:off x="805653" y="4405488"/>
              <a:ext cx="6273526" cy="93935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2118" y="4471097"/>
              <a:ext cx="6455815" cy="8095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FFFF"/>
                </a:buClr>
              </a:pPr>
              <a:r>
                <a: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Today we present a </a:t>
              </a:r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way to improve various </a:t>
              </a:r>
              <a:r>
                <a: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such                               state-of-the-art image denoising methods, simply </a:t>
              </a:r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by applying </a:t>
              </a:r>
              <a:r>
                <a: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the original algorithm as </a:t>
              </a:r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a “black-box</a:t>
              </a:r>
              <a:r>
                <a: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” </a:t>
              </a:r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several </a:t>
              </a:r>
              <a:r>
                <a: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times</a:t>
              </a:r>
              <a:endPara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Convergence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4"/>
              <p:cNvSpPr txBox="1">
                <a:spLocks noChangeArrowheads="1"/>
              </p:cNvSpPr>
              <p:nvPr/>
            </p:nvSpPr>
            <p:spPr bwMode="auto">
              <a:xfrm>
                <a:off x="-1" y="1211439"/>
                <a:ext cx="8949448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SOS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recursive function </a:t>
                </a:r>
                <a:r>
                  <a:rPr lang="en-US" dirty="0" smtClean="0">
                    <a:solidFill>
                      <a:srgbClr val="FFFF00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converges </a:t>
                </a:r>
                <a:r>
                  <a:rPr lang="en-US" dirty="0">
                    <a:solidFill>
                      <a:srgbClr val="FFFF00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𝐖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𝐈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1</m:t>
                    </m:r>
                  </m:oMath>
                </a14:m>
                <a:endParaRPr lang="en-US" i="1" dirty="0" smtClean="0">
                  <a:solidFill>
                    <a:schemeClr val="bg1"/>
                  </a:solidFill>
                  <a:latin typeface="Cambria Math"/>
                  <a:ea typeface="Tahoma" pitchFamily="34" charset="0"/>
                  <a:cs typeface="Tahoma" pitchFamily="34" charset="0"/>
                </a:endParaRP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Holds both for kernel-based (Bilateral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filter, NLM, Kernel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Regression), and </a:t>
                </a:r>
                <a:r>
                  <a:rPr lang="en-US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sparsity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-based methods (K-SVD).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:endParaRPr lang="en-US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211439"/>
                <a:ext cx="8949448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886" t="-25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20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3324" y="2749225"/>
            <a:ext cx="7086464" cy="1647870"/>
            <a:chOff x="953324" y="3512521"/>
            <a:chExt cx="7086464" cy="1647870"/>
          </a:xfrm>
        </p:grpSpPr>
        <p:grpSp>
          <p:nvGrpSpPr>
            <p:cNvPr id="13" name="Group 12"/>
            <p:cNvGrpSpPr/>
            <p:nvPr/>
          </p:nvGrpSpPr>
          <p:grpSpPr>
            <a:xfrm>
              <a:off x="953324" y="3512521"/>
              <a:ext cx="7086464" cy="1647870"/>
              <a:chOff x="725149" y="4485910"/>
              <a:chExt cx="6455815" cy="1111453"/>
            </a:xfrm>
          </p:grpSpPr>
          <p:sp>
            <p:nvSpPr>
              <p:cNvPr id="14" name="Rounded Rectangle 44"/>
              <p:cNvSpPr/>
              <p:nvPr/>
            </p:nvSpPr>
            <p:spPr bwMode="auto">
              <a:xfrm>
                <a:off x="814515" y="4485910"/>
                <a:ext cx="6273526" cy="1111453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 w="28575" cap="flat" cmpd="sng" algn="ctr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25149" y="4602212"/>
                <a:ext cx="6455815" cy="5604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For most </a:t>
                </a:r>
                <a:r>
                  <a:rPr lang="en-US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denoising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algorithms the SOS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boosting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is “guaranteed”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to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converge to 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193767" y="4515952"/>
                  <a:ext cx="2601674" cy="46166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lvl="1" indent="-120650" algn="l">
                    <a:spcBef>
                      <a:spcPct val="50000"/>
                    </a:spcBef>
                    <a:buClr>
                      <a:srgbClr val="FFFFFF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x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en-US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i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2</m:t>
                                </m:r>
                                <m:r>
                                  <a:rPr lang="en-US" altLang="en-US" b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𝐈</m:t>
                                </m:r>
                                <m:r>
                                  <a:rPr lang="en-US" altLang="en-US" b="1" dirty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altLang="en-US" b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𝐖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en-US" altLang="en-US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1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y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3767" y="4515952"/>
                  <a:ext cx="260167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4000" b="-10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57711" y="5424749"/>
                <a:ext cx="6034024" cy="509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lvl="1" indent="-120650" algn="l">
                  <a:spcBef>
                    <a:spcPct val="50000"/>
                  </a:spcBef>
                  <a:buClr>
                    <a:srgbClr val="FFFFFF"/>
                  </a:buClr>
                </a:pPr>
                <a:r>
                  <a:rPr lang="en-US" alt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Tahoma" pitchFamily="34" charset="0"/>
                  </a:rPr>
                  <a:t>SOS formulation: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Tahoma" pitchFamily="34" charset="0"/>
                              </a:rPr>
                              <m:t>x</m:t>
                            </m:r>
                          </m:e>
                        </m:acc>
                      </m:e>
                      <m:sup>
                        <m:r>
                          <a:rPr lang="en-US" alt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</m:sup>
                    </m:sSup>
                    <m:r>
                      <a:rPr lang="en-US" alt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cs typeface="Tahoma" pitchFamily="34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ahoma" pitchFamily="34" charset="0"/>
                          </a:rPr>
                          <m:t>𝐖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ahoma" pitchFamily="34" charset="0"/>
                          </a:rPr>
                          <m:t>y</m:t>
                        </m:r>
                        <m:r>
                          <a:rPr lang="en-US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ahoma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x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  <m:r>
                              <a:rPr lang="en-US" alt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en-US" alt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Tahoma" pitchFamily="34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alt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cs typeface="Tahoma" pitchFamily="34" charset="0"/>
                      </a:rPr>
                      <m:t>−</m:t>
                    </m:r>
                    <m:sSup>
                      <m:sSupPr>
                        <m:ctrlPr>
                          <a:rPr lang="en-US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cs typeface="Tahoma" pitchFamily="34" charset="0"/>
                              </a:rPr>
                              <m:t>x</m:t>
                            </m:r>
                          </m:e>
                        </m:acc>
                      </m:e>
                      <m:sup>
                        <m:r>
                          <a:rPr lang="en-US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  <m:r>
                          <a:rPr lang="en-US" alt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ahoma" pitchFamily="34" charset="0"/>
                          </a:rPr>
                          <m:t>−</m:t>
                        </m:r>
                        <m:r>
                          <a:rPr lang="en-US" alt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711" y="5424749"/>
                <a:ext cx="6034024" cy="509178"/>
              </a:xfrm>
              <a:prstGeom prst="rect">
                <a:avLst/>
              </a:prstGeom>
              <a:blipFill rotWithShape="1">
                <a:blip r:embed="rId5"/>
                <a:stretch>
                  <a:fillRect l="-1515" t="-3614" b="-240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5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Generalization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4"/>
              <p:cNvSpPr txBox="1">
                <a:spLocks noChangeArrowheads="1"/>
              </p:cNvSpPr>
              <p:nvPr/>
            </p:nvSpPr>
            <p:spPr bwMode="auto">
              <a:xfrm>
                <a:off x="-1" y="1215763"/>
                <a:ext cx="8744762" cy="4893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We introduce 2 parameters that modify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steady-state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outcome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requirements for convergence (the eigenvalues range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rate of convergence</a:t>
                </a:r>
              </a:p>
              <a:p>
                <a:pPr lvl="1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, expressed by</a:t>
                </a:r>
              </a:p>
              <a:p>
                <a:pPr lvl="2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endPara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2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2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Controls the signal emphasis</a:t>
                </a:r>
              </a:p>
              <a:p>
                <a:pPr lvl="2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Affects the steady-state outcome</a:t>
                </a:r>
              </a:p>
            </p:txBody>
          </p:sp>
        </mc:Choice>
        <mc:Fallback xmlns="">
          <p:sp>
            <p:nvSpPr>
              <p:cNvPr id="8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215763"/>
                <a:ext cx="8744762" cy="4893647"/>
              </a:xfrm>
              <a:prstGeom prst="rect">
                <a:avLst/>
              </a:prstGeom>
              <a:blipFill rotWithShape="1">
                <a:blip r:embed="rId3"/>
                <a:stretch>
                  <a:fillRect l="-906" t="-9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21</a:t>
            </a:fld>
            <a:endParaRPr 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31452" y="4084295"/>
                <a:ext cx="4890891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spcBef>
                    <a:spcPct val="50000"/>
                  </a:spcBef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𝐲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𝜌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  <a:cs typeface="Tahoma" pitchFamily="34" charset="0"/>
                            </a:rPr>
                            <m:t>𝜌</m:t>
                          </m:r>
                          <m:acc>
                            <m:accPr>
                              <m:chr m:val="̂"/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1" i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452" y="4084295"/>
                <a:ext cx="4890891" cy="6481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Generalization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4"/>
              <p:cNvSpPr txBox="1">
                <a:spLocks noChangeArrowheads="1"/>
              </p:cNvSpPr>
              <p:nvPr/>
            </p:nvSpPr>
            <p:spPr bwMode="auto">
              <a:xfrm>
                <a:off x="-1" y="1215763"/>
                <a:ext cx="8744762" cy="4811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1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second parameter,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, controls the rate-of-convergence</a:t>
                </a:r>
              </a:p>
              <a:p>
                <a:pPr lvl="2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steady state outcome is given by</a:t>
                </a:r>
              </a:p>
              <a:p>
                <a:pPr lvl="2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2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Multiplying both sides by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, and adding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b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∗</m:t>
                            </m:r>
                          </m:sup>
                        </m:sSup>
                        <m:r>
                          <a:rPr lang="en-US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b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to the RHS (does not effect the steady state result)</a:t>
                </a:r>
              </a:p>
              <a:p>
                <a:pPr lvl="2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endParaRPr lang="en-US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2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Rearranging the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equation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above, and replacing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leading to the generalized SOS recursive function: </a:t>
                </a:r>
              </a:p>
              <a:p>
                <a:pPr marL="457200" lvl="2" algn="l">
                  <a:spcBef>
                    <a:spcPct val="50000"/>
                  </a:spcBef>
                  <a:buClr>
                    <a:schemeClr val="bg1"/>
                  </a:buClr>
                </a:pPr>
                <a:endParaRPr lang="en-US" sz="1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2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endParaRPr lang="en-US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215763"/>
                <a:ext cx="8744762" cy="4811125"/>
              </a:xfrm>
              <a:prstGeom prst="rect">
                <a:avLst/>
              </a:prstGeom>
              <a:blipFill rotWithShape="1">
                <a:blip r:embed="rId3"/>
                <a:stretch>
                  <a:fillRect l="-906" t="-1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22</a:t>
            </a:fld>
            <a:endParaRPr 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88515" y="2229609"/>
                <a:ext cx="43347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spcBef>
                    <a:spcPct val="50000"/>
                  </a:spcBef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𝐲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𝜌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𝜌</m:t>
                          </m:r>
                          <m:acc>
                            <m:accPr>
                              <m:chr m:val="̂"/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1" i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515" y="2229609"/>
                <a:ext cx="433471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36602" y="3710565"/>
                <a:ext cx="66708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spcBef>
                    <a:spcPct val="50000"/>
                  </a:spcBef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𝜏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𝜏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𝐲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𝜌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𝜏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𝜌</m:t>
                          </m:r>
                          <m:acc>
                            <m:accPr>
                              <m:chr m:val="̂"/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320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602" y="3710565"/>
                <a:ext cx="667080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00668" y="5225833"/>
                <a:ext cx="7007688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spcBef>
                    <a:spcPct val="50000"/>
                  </a:spcBef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FF00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𝜏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𝐲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  <a:cs typeface="Tahoma" pitchFamily="34" charset="0"/>
                                </a:rPr>
                                <m:t>𝜌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𝜏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𝜌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𝜏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1" i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68" y="5225833"/>
                <a:ext cx="7007688" cy="6481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Generalization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4"/>
              <p:cNvSpPr txBox="1">
                <a:spLocks noChangeArrowheads="1"/>
              </p:cNvSpPr>
              <p:nvPr/>
            </p:nvSpPr>
            <p:spPr bwMode="auto">
              <a:xfrm>
                <a:off x="-1" y="1128211"/>
                <a:ext cx="8744762" cy="4146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1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By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𝐖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, the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en-US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x</m:t>
                            </m:r>
                          </m:e>
                        </m:acc>
                      </m:e>
                      <m:sup>
                        <m:r>
                          <a:rPr lang="en-US" altLang="en-US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</m:sup>
                    </m:sSup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/>
                        <a:cs typeface="Tahoma" pitchFamily="34" charset="0"/>
                      </a:rPr>
                      <m:t>−</m:t>
                    </m:r>
                    <m:sSup>
                      <m:sSupPr>
                        <m:ctrlPr>
                          <a:rPr lang="en-US" altLang="en-US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x</m:t>
                            </m:r>
                          </m:e>
                        </m:acc>
                      </m:e>
                      <m:sup>
                        <m:r>
                          <a:rPr lang="en-US" altLang="en-US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∗</m:t>
                        </m:r>
                      </m:sup>
                    </m:sSup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is given by</a:t>
                </a:r>
              </a:p>
              <a:p>
                <a:pPr lvl="1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endParaRPr lang="en-US" sz="28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2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As a result,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𝜌</m:t>
                    </m:r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𝜏</m:t>
                    </m:r>
                    <m:r>
                      <a:rPr lang="en-US" i="1">
                        <a:solidFill>
                          <a:srgbClr val="00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control the rate-of-convergence</a:t>
                </a:r>
              </a:p>
              <a:p>
                <a:pPr lvl="1" indent="-457200" algn="l">
                  <a:spcBef>
                    <a:spcPts val="6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We suggest a closed-form expression for the optimal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i="1">
                        <a:solidFill>
                          <a:srgbClr val="00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) setting</a:t>
                </a:r>
              </a:p>
              <a:p>
                <a:pPr lvl="2" indent="-4572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, what                                                                                             is the best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FF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𝜏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,                                                                                           leading to                                                                                                       the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fastest                                                                                                           convergence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128211"/>
                <a:ext cx="8744762" cy="4146135"/>
              </a:xfrm>
              <a:prstGeom prst="rect">
                <a:avLst/>
              </a:prstGeom>
              <a:blipFill rotWithShape="1">
                <a:blip r:embed="rId3"/>
                <a:stretch>
                  <a:fillRect l="-906" t="-1029" r="-11916" b="-2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23</a:t>
            </a:fld>
            <a:endParaRPr 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77695" y="1661144"/>
                <a:ext cx="61496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𝜏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𝜏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𝜌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𝜏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95" y="1661144"/>
                <a:ext cx="614969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411751" y="3271614"/>
            <a:ext cx="5577313" cy="3176465"/>
            <a:chOff x="3498631" y="2850630"/>
            <a:chExt cx="5577313" cy="3176465"/>
          </a:xfrm>
        </p:grpSpPr>
        <p:pic>
          <p:nvPicPr>
            <p:cNvPr id="53760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520" y="3238744"/>
              <a:ext cx="5274424" cy="248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219473" y="5565430"/>
                  <a:ext cx="43851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𝜌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9473" y="5565430"/>
                  <a:ext cx="43851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778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3498631" y="4054399"/>
                  <a:ext cx="40927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𝜏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8631" y="4054399"/>
                  <a:ext cx="40927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3803426" y="2850630"/>
              <a:ext cx="527251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900" dirty="0" smtClean="0">
                  <a:latin typeface="Calibri" panose="020F0502020204030204" pitchFamily="34" charset="0"/>
                </a:rPr>
                <a:t>Largest eigenvalue of the error’s transition matrix</a:t>
              </a:r>
              <a:endParaRPr lang="en-US" sz="19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6460" y="992221"/>
            <a:ext cx="8735438" cy="428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8000" b="1" dirty="0" smtClean="0">
                <a:solidFill>
                  <a:schemeClr val="bg1"/>
                </a:solidFill>
                <a:latin typeface="Calibri" pitchFamily="34" charset="0"/>
              </a:rPr>
              <a:t>Experiments</a:t>
            </a:r>
            <a:endParaRPr lang="en-US" sz="5400" dirty="0">
              <a:solidFill>
                <a:srgbClr val="3366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Verifying the Convergence Study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4"/>
              <p:cNvSpPr txBox="1">
                <a:spLocks noChangeArrowheads="1"/>
              </p:cNvSpPr>
              <p:nvPr/>
            </p:nvSpPr>
            <p:spPr bwMode="auto">
              <a:xfrm>
                <a:off x="-2" y="1137939"/>
                <a:ext cx="9017541" cy="4124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lvl="1" indent="-342900" algn="l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We apply the K-SVD on the noisy </a:t>
                </a:r>
                <a:r>
                  <a:rPr lang="en-US" dirty="0" smtClean="0">
                    <a:solidFill>
                      <a:schemeClr val="bg1"/>
                    </a:solidFill>
                    <a:latin typeface="Courier New" panose="02070309020205020404" pitchFamily="49" charset="0"/>
                    <a:ea typeface="Tahoma" pitchFamily="34" charset="0"/>
                    <a:cs typeface="Courier New" panose="02070309020205020404" pitchFamily="49" charset="0"/>
                  </a:rPr>
                  <a:t>House</a:t>
                </a: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 image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𝜎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25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, with a fixed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𝐖</m:t>
                    </m:r>
                  </m:oMath>
                </a14:m>
                <a:endParaRPr lang="en-US" b="1" dirty="0" smtClean="0">
                  <a:solidFill>
                    <a:schemeClr val="bg1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800100" lvl="2" indent="-342900" algn="l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𝝉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 is the outcome of our                                                                       closed-form expression,                                                                               achieving the                                                                                      fastest convergence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𝜸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 is our analytic expression                                                                               that bounds the error                                                                                  (largest eigenvalue of                                                                                        the error’s transition matrix)</a:t>
                </a:r>
              </a:p>
            </p:txBody>
          </p:sp>
        </mc:Choice>
        <mc:Fallback xmlns="">
          <p:sp>
            <p:nvSpPr>
              <p:cNvPr id="8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" y="1137939"/>
                <a:ext cx="9017541" cy="4124206"/>
              </a:xfrm>
              <a:prstGeom prst="rect">
                <a:avLst/>
              </a:prstGeom>
              <a:blipFill rotWithShape="1">
                <a:blip r:embed="rId3"/>
                <a:stretch>
                  <a:fillRect l="-879" t="-1479" r="-8925" b="-25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25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536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b="3937"/>
          <a:stretch/>
        </p:blipFill>
        <p:spPr bwMode="auto">
          <a:xfrm>
            <a:off x="5097445" y="2110910"/>
            <a:ext cx="3613623" cy="358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 rot="16200000">
                <a:off x="4160883" y="3705608"/>
                <a:ext cx="13336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 dirty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60883" y="3705608"/>
                <a:ext cx="1333635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5152" b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921038" y="5713463"/>
            <a:ext cx="1966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Iteration number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Convergence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4"/>
              <p:cNvSpPr txBox="1">
                <a:spLocks noChangeArrowheads="1"/>
              </p:cNvSpPr>
              <p:nvPr/>
            </p:nvSpPr>
            <p:spPr bwMode="auto">
              <a:xfrm>
                <a:off x="-1" y="1137939"/>
                <a:ext cx="8744762" cy="9848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lvl="1" indent="-342900" algn="l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We apply the K-SVD on noisy House image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25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, with a fixed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𝐖</m:t>
                    </m:r>
                  </m:oMath>
                </a14:m>
                <a:endParaRPr lang="en-US" b="1" dirty="0">
                  <a:solidFill>
                    <a:schemeClr val="bg1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800100" lvl="2" indent="-342900" algn="l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Converges faster and improves the PSNR</a:t>
                </a:r>
                <a:endParaRPr lang="en-US" dirty="0">
                  <a:solidFill>
                    <a:schemeClr val="bg1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137939"/>
                <a:ext cx="8744762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906" t="-4969" b="-136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26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53657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b="3937"/>
          <a:stretch/>
        </p:blipFill>
        <p:spPr bwMode="auto">
          <a:xfrm>
            <a:off x="807238" y="2110910"/>
            <a:ext cx="3604248" cy="35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 rot="16200000">
                <a:off x="-371260" y="3702850"/>
                <a:ext cx="1948482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PSNR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 [dB]</a:t>
                </a:r>
                <a:endParaRPr lang="en-US" sz="2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71260" y="3702850"/>
                <a:ext cx="1948482" cy="405624"/>
              </a:xfrm>
              <a:prstGeom prst="rect">
                <a:avLst/>
              </a:prstGeom>
              <a:blipFill rotWithShape="1">
                <a:blip r:embed="rId5"/>
                <a:stretch>
                  <a:fillRect l="-6061" t="-3125" r="-27273" b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626144" y="5710215"/>
            <a:ext cx="1966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Iteration number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b="3937"/>
          <a:stretch/>
        </p:blipFill>
        <p:spPr bwMode="auto">
          <a:xfrm>
            <a:off x="5097445" y="2110910"/>
            <a:ext cx="3613623" cy="358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 rot="16200000">
                <a:off x="4160883" y="3705608"/>
                <a:ext cx="13336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 dirty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60883" y="3705608"/>
                <a:ext cx="1333635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5152" b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921038" y="5713463"/>
            <a:ext cx="1966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Iteration number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Results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4"/>
              <p:cNvSpPr txBox="1">
                <a:spLocks noChangeArrowheads="1"/>
              </p:cNvSpPr>
              <p:nvPr/>
            </p:nvSpPr>
            <p:spPr bwMode="auto">
              <a:xfrm>
                <a:off x="-1" y="1137939"/>
                <a:ext cx="8939720" cy="4164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lvl="1" indent="-342900" algn="l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We successfully boost several state-of-the-art </a:t>
                </a:r>
                <a:r>
                  <a:rPr lang="en-US" dirty="0" err="1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denoising</a:t>
                </a:r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algorithms:</a:t>
                </a:r>
              </a:p>
              <a:p>
                <a:pPr marL="800100" lvl="2" indent="-342900" algn="l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K-SVD</a:t>
                </a:r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, NLM,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BM3D, and EPLL</a:t>
                </a:r>
              </a:p>
              <a:p>
                <a:pPr marL="800100" lvl="2" indent="-342900" algn="l">
                  <a:spcBef>
                    <a:spcPts val="12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Without </a:t>
                </a:r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any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modifications, simply by applying the </a:t>
                </a:r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original</a:t>
                </a: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 software as a “black-box”</a:t>
                </a:r>
              </a:p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We manually tuned two parameters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𝜌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– signal emphasis factor 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– noise level, which is an input </a:t>
                </a:r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to the </a:t>
                </a:r>
                <a:r>
                  <a:rPr lang="en-US" dirty="0" err="1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denoiser</a:t>
                </a: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1257300" lvl="3" indent="-342900" algn="l">
                  <a:spcBef>
                    <a:spcPct val="5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Since the </a:t>
                </a:r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noise level of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𝐲</m:t>
                    </m:r>
                    <m:r>
                      <a:rPr lang="en-US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𝜌</m:t>
                        </m:r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 is higher than the one of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𝐲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137939"/>
                <a:ext cx="8939720" cy="4164794"/>
              </a:xfrm>
              <a:prstGeom prst="rect">
                <a:avLst/>
              </a:prstGeom>
              <a:blipFill rotWithShape="1">
                <a:blip r:embed="rId3"/>
                <a:stretch>
                  <a:fillRect l="-887" t="-1171" r="-341" b="-10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27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Quantitative Comparison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Text Box 34"/>
          <p:cNvSpPr txBox="1">
            <a:spLocks noChangeArrowheads="1"/>
          </p:cNvSpPr>
          <p:nvPr/>
        </p:nvSpPr>
        <p:spPr bwMode="auto">
          <a:xfrm>
            <a:off x="-1" y="1137939"/>
            <a:ext cx="8744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1" indent="-342900" algn="l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Average PSNR* over 5 images (higher is better):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28</a:t>
            </a:fld>
            <a:endParaRPr 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650763"/>
                  </p:ext>
                </p:extLst>
              </p:nvPr>
            </p:nvGraphicFramePr>
            <p:xfrm>
              <a:off x="583658" y="1601288"/>
              <a:ext cx="7918316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9579"/>
                    <a:gridCol w="1979579"/>
                    <a:gridCol w="1979579"/>
                    <a:gridCol w="1979579"/>
                  </a:tblGrid>
                  <a:tr h="378481">
                    <a:tc gridSpan="4"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K-SVD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81265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original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with SOS</a:t>
                          </a:r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Boosting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35.12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35.25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32.04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32.26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31.02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31.28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27.20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27.97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0.77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75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24.57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25.83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1.26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23.11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23.92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0.81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8118894"/>
                  </p:ext>
                </p:extLst>
              </p:nvPr>
            </p:nvGraphicFramePr>
            <p:xfrm>
              <a:off x="583658" y="1601288"/>
              <a:ext cx="7918316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9579"/>
                    <a:gridCol w="1979579"/>
                    <a:gridCol w="1979579"/>
                    <a:gridCol w="1979579"/>
                  </a:tblGrid>
                  <a:tr h="457200">
                    <a:tc gridSpan="4"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K-SVD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8" t="-61481" r="-299692" b="-35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original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with SOS</a:t>
                          </a:r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Boosting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35.12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35.25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32.04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32.26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31.02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31.28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27.20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27.97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0.77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75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24.57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25.83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1.26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23.11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23.92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0.81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4"/>
              <p:cNvSpPr txBox="1">
                <a:spLocks noChangeArrowheads="1"/>
              </p:cNvSpPr>
              <p:nvPr/>
            </p:nvSpPr>
            <p:spPr bwMode="auto">
              <a:xfrm>
                <a:off x="12086" y="5659069"/>
                <a:ext cx="3769598" cy="453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lvl="1" algn="l">
                  <a:spcBef>
                    <a:spcPct val="50000"/>
                  </a:spcBef>
                </a:pPr>
                <a:r>
                  <a:rPr lang="en-US" sz="2000" b="0" dirty="0" smtClean="0">
                    <a:solidFill>
                      <a:schemeClr val="bg1"/>
                    </a:solidFill>
                    <a:ea typeface="Tahoma" pitchFamily="34" charset="0"/>
                    <a:cs typeface="Tahoma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PSNR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20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log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255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MSE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86" y="5659069"/>
                <a:ext cx="3769598" cy="453714"/>
              </a:xfrm>
              <a:prstGeom prst="rect">
                <a:avLst/>
              </a:prstGeom>
              <a:blipFill rotWithShape="1">
                <a:blip r:embed="rId4"/>
                <a:stretch>
                  <a:fillRect l="-1780" t="-94667" b="-15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00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Quantitative Comparison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Text Box 34"/>
          <p:cNvSpPr txBox="1">
            <a:spLocks noChangeArrowheads="1"/>
          </p:cNvSpPr>
          <p:nvPr/>
        </p:nvSpPr>
        <p:spPr bwMode="auto">
          <a:xfrm>
            <a:off x="-1" y="1137939"/>
            <a:ext cx="8744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1" indent="-342900" algn="l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Average PSNR* over 5 images (higher is better):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29</a:t>
            </a:fld>
            <a:endParaRPr 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4318492"/>
                  </p:ext>
                </p:extLst>
              </p:nvPr>
            </p:nvGraphicFramePr>
            <p:xfrm>
              <a:off x="583658" y="1601288"/>
              <a:ext cx="7918316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9579"/>
                    <a:gridCol w="1979579"/>
                    <a:gridCol w="1979579"/>
                    <a:gridCol w="1979579"/>
                  </a:tblGrid>
                  <a:tr h="378481">
                    <a:tc gridSpan="4"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NLM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81265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original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with SOS</a:t>
                          </a:r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Boosting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33.97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34.41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0.44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31.10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31.44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29.93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30.34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0.41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26.43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26.73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0.30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75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24.11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24.67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0.56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22.67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23.03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45044"/>
                  </p:ext>
                </p:extLst>
              </p:nvPr>
            </p:nvGraphicFramePr>
            <p:xfrm>
              <a:off x="583658" y="1601288"/>
              <a:ext cx="7918316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9579"/>
                    <a:gridCol w="1979579"/>
                    <a:gridCol w="1979579"/>
                    <a:gridCol w="1979579"/>
                  </a:tblGrid>
                  <a:tr h="457200">
                    <a:tc gridSpan="4"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NLM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8" t="-61481" r="-299692" b="-35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original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with SOS</a:t>
                          </a:r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Boosting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33.97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34.41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0.44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31.10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31.44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29.93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30.34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0.41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26.43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26.73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0.30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75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24.11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24.67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0.56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22.67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23.03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4"/>
              <p:cNvSpPr txBox="1">
                <a:spLocks noChangeArrowheads="1"/>
              </p:cNvSpPr>
              <p:nvPr/>
            </p:nvSpPr>
            <p:spPr bwMode="auto">
              <a:xfrm>
                <a:off x="12086" y="5659069"/>
                <a:ext cx="3769598" cy="453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lvl="1" algn="l">
                  <a:spcBef>
                    <a:spcPct val="50000"/>
                  </a:spcBef>
                </a:pPr>
                <a:r>
                  <a:rPr lang="en-US" sz="2000" b="0" dirty="0" smtClean="0">
                    <a:solidFill>
                      <a:schemeClr val="bg1"/>
                    </a:solidFill>
                    <a:ea typeface="Tahoma" pitchFamily="34" charset="0"/>
                    <a:cs typeface="Tahoma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PSNR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20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log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255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MSE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86" y="5659069"/>
                <a:ext cx="3769598" cy="453714"/>
              </a:xfrm>
              <a:prstGeom prst="rect">
                <a:avLst/>
              </a:prstGeom>
              <a:blipFill rotWithShape="1">
                <a:blip r:embed="rId4"/>
                <a:stretch>
                  <a:fillRect l="-1780" t="-94667" b="-15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4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Leading Image Denoising Methods </a:t>
            </a:r>
            <a:endParaRPr lang="en-US" sz="2000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/>
              <a:pPr/>
              <a:t>3</a:t>
            </a:fld>
            <a:endParaRPr lang="en-US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48908" y="1210628"/>
            <a:ext cx="8863012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3952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FFFFFF"/>
              </a:buClr>
            </a:pP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Are built upon powerful patch-based (local) image models:</a:t>
            </a:r>
          </a:p>
          <a:p>
            <a:pPr marL="269875" indent="-269875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Non-Local </a:t>
            </a: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Means (NLM): self-similarity within natural images</a:t>
            </a:r>
          </a:p>
          <a:p>
            <a:pPr marL="269875" indent="-269875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K-SVD: sparse representation modeling of image patches</a:t>
            </a: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269875" indent="-269875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BM3D: combines </a:t>
            </a: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a sparsity prior </a:t>
            </a: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and non local self-similarity</a:t>
            </a:r>
          </a:p>
          <a:p>
            <a:pPr marL="269875" indent="-269875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Kernel-regression: offers a local directional filter</a:t>
            </a:r>
          </a:p>
          <a:p>
            <a:pPr marL="269875" indent="-269875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EPLL: exploits a GMM model of the image patches</a:t>
            </a:r>
          </a:p>
          <a:p>
            <a:pPr marL="269875" indent="-269875">
              <a:spcBef>
                <a:spcPts val="600"/>
              </a:spcBef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9098" y="4492556"/>
            <a:ext cx="8091376" cy="1392717"/>
            <a:chOff x="732118" y="4405488"/>
            <a:chExt cx="6455815" cy="939357"/>
          </a:xfrm>
        </p:grpSpPr>
        <p:sp>
          <p:nvSpPr>
            <p:cNvPr id="7" name="Rounded Rectangle 44"/>
            <p:cNvSpPr/>
            <p:nvPr/>
          </p:nvSpPr>
          <p:spPr bwMode="auto">
            <a:xfrm>
              <a:off x="805653" y="4405488"/>
              <a:ext cx="6273526" cy="93935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2118" y="4471097"/>
              <a:ext cx="6455815" cy="8095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FFFF"/>
                </a:buClr>
              </a:pPr>
              <a:r>
                <a: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Today we present a </a:t>
              </a:r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way to improve various </a:t>
              </a:r>
              <a:r>
                <a: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such                               state-of-the-art image denoising methods, simply </a:t>
              </a:r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by applying </a:t>
              </a:r>
              <a:r>
                <a: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the original algorithm as </a:t>
              </a:r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a “black-box</a:t>
              </a:r>
              <a:r>
                <a: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” </a:t>
              </a:r>
              <a:r>
                <a: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several </a:t>
              </a:r>
              <a:r>
                <a: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rPr>
                <a:t>times</a:t>
              </a:r>
              <a:endPara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6135" y="1662955"/>
            <a:ext cx="8208031" cy="2673350"/>
            <a:chOff x="236135" y="1662955"/>
            <a:chExt cx="8208031" cy="26733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35" y="1662955"/>
              <a:ext cx="8208031" cy="267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194564" y="2019632"/>
              <a:ext cx="2315091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Calibri" panose="020F0502020204030204" pitchFamily="34" charset="0"/>
                  <a:cs typeface="Tahoma" pitchFamily="34" charset="0"/>
                </a:rPr>
                <a:t>Search: </a:t>
              </a:r>
              <a:r>
                <a:rPr lang="en-US" sz="18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Tahoma" pitchFamily="34" charset="0"/>
                </a:rPr>
                <a:t>“Image </a:t>
              </a:r>
              <a:r>
                <a:rPr lang="en-US" sz="1800" dirty="0">
                  <a:solidFill>
                    <a:srgbClr val="FF0000"/>
                  </a:solidFill>
                  <a:latin typeface="Calibri" panose="020F0502020204030204" pitchFamily="34" charset="0"/>
                  <a:cs typeface="Tahoma" pitchFamily="34" charset="0"/>
                </a:rPr>
                <a:t>and </a:t>
              </a:r>
              <a:r>
                <a:rPr lang="en-US" sz="18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Tahoma" pitchFamily="34" charset="0"/>
                </a:rPr>
                <a:t>Denoising</a:t>
              </a:r>
              <a:r>
                <a:rPr lang="en-US" sz="18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Tahoma" pitchFamily="34" charset="0"/>
                </a:rPr>
                <a:t>” </a:t>
              </a:r>
              <a:r>
                <a:rPr lang="en-US" sz="1800" dirty="0">
                  <a:solidFill>
                    <a:srgbClr val="FF0000"/>
                  </a:solidFill>
                  <a:latin typeface="Calibri" panose="020F0502020204030204" pitchFamily="34" charset="0"/>
                  <a:cs typeface="Tahoma" pitchFamily="34" charset="0"/>
                </a:rPr>
                <a:t>in ISI Web-of-Science</a:t>
              </a:r>
              <a:endParaRPr lang="he-IL" sz="1800" dirty="0">
                <a:solidFill>
                  <a:srgbClr val="FF0000"/>
                </a:solidFill>
                <a:latin typeface="Calibri" panose="020F0502020204030204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0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Quantitative Comparison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Text Box 34"/>
          <p:cNvSpPr txBox="1">
            <a:spLocks noChangeArrowheads="1"/>
          </p:cNvSpPr>
          <p:nvPr/>
        </p:nvSpPr>
        <p:spPr bwMode="auto">
          <a:xfrm>
            <a:off x="-1" y="1137939"/>
            <a:ext cx="8744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1" indent="-342900" algn="l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Average PSNR* over 5 images (higher is better):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30</a:t>
            </a:fld>
            <a:endParaRPr 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549243"/>
                  </p:ext>
                </p:extLst>
              </p:nvPr>
            </p:nvGraphicFramePr>
            <p:xfrm>
              <a:off x="583658" y="1601288"/>
              <a:ext cx="7918316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9579"/>
                    <a:gridCol w="1979579"/>
                    <a:gridCol w="1979579"/>
                    <a:gridCol w="1979579"/>
                  </a:tblGrid>
                  <a:tr h="378481">
                    <a:tc gridSpan="4"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BM3D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81265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original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with SOS</a:t>
                          </a:r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Boosting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35.40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35.41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32.56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32.58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31.58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31.61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28.51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28.58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75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26.58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26.69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24.99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25.13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6345807"/>
                  </p:ext>
                </p:extLst>
              </p:nvPr>
            </p:nvGraphicFramePr>
            <p:xfrm>
              <a:off x="583658" y="1601288"/>
              <a:ext cx="7918316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9579"/>
                    <a:gridCol w="1979579"/>
                    <a:gridCol w="1979579"/>
                    <a:gridCol w="1979579"/>
                  </a:tblGrid>
                  <a:tr h="457200">
                    <a:tc gridSpan="4"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BM3D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8" t="-61481" r="-299692" b="-35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original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with SOS</a:t>
                          </a:r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Boosting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35.40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35.41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32.56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32.58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31.58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31.61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28.51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28.58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75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26.58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26.69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24.99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25.13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4"/>
              <p:cNvSpPr txBox="1">
                <a:spLocks noChangeArrowheads="1"/>
              </p:cNvSpPr>
              <p:nvPr/>
            </p:nvSpPr>
            <p:spPr bwMode="auto">
              <a:xfrm>
                <a:off x="12086" y="5659069"/>
                <a:ext cx="3769598" cy="453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lvl="1" algn="l">
                  <a:spcBef>
                    <a:spcPct val="50000"/>
                  </a:spcBef>
                </a:pPr>
                <a:r>
                  <a:rPr lang="en-US" sz="2000" b="0" dirty="0" smtClean="0">
                    <a:solidFill>
                      <a:schemeClr val="bg1"/>
                    </a:solidFill>
                    <a:ea typeface="Tahoma" pitchFamily="34" charset="0"/>
                    <a:cs typeface="Tahoma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PSNR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20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log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255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MSE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86" y="5659069"/>
                <a:ext cx="3769598" cy="453714"/>
              </a:xfrm>
              <a:prstGeom prst="rect">
                <a:avLst/>
              </a:prstGeom>
              <a:blipFill rotWithShape="1">
                <a:blip r:embed="rId4"/>
                <a:stretch>
                  <a:fillRect l="-1780" t="-94667" b="-15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4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Quantitative Comparison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Text Box 34"/>
          <p:cNvSpPr txBox="1">
            <a:spLocks noChangeArrowheads="1"/>
          </p:cNvSpPr>
          <p:nvPr/>
        </p:nvSpPr>
        <p:spPr bwMode="auto">
          <a:xfrm>
            <a:off x="-1" y="1137939"/>
            <a:ext cx="8744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1" indent="-342900" algn="l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Average PSNR* over 5 images (higher is better):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31</a:t>
            </a:fld>
            <a:endParaRPr 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893240"/>
                  </p:ext>
                </p:extLst>
              </p:nvPr>
            </p:nvGraphicFramePr>
            <p:xfrm>
              <a:off x="583658" y="1601288"/>
              <a:ext cx="7918316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9579"/>
                    <a:gridCol w="1979579"/>
                    <a:gridCol w="1979579"/>
                    <a:gridCol w="1979579"/>
                  </a:tblGrid>
                  <a:tr h="378481">
                    <a:tc gridSpan="4"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EPLL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81265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original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with SOS</a:t>
                          </a:r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Boosting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35.02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35.15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32.01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32.26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0.25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30.97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31.23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27.74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28.04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0.30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75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25.74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26.06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24.20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24.47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5925167"/>
                  </p:ext>
                </p:extLst>
              </p:nvPr>
            </p:nvGraphicFramePr>
            <p:xfrm>
              <a:off x="583658" y="1601288"/>
              <a:ext cx="7918316" cy="402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9579"/>
                    <a:gridCol w="1979579"/>
                    <a:gridCol w="1979579"/>
                    <a:gridCol w="1979579"/>
                  </a:tblGrid>
                  <a:tr h="457200">
                    <a:tc gridSpan="4"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EPLL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8" t="-61481" r="-299692" b="-35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original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PSNR with SOS</a:t>
                          </a:r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Avg.</a:t>
                          </a:r>
                          <a:r>
                            <a:rPr lang="en-US" sz="2400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 Boosting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35.02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35.15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32.01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32.26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0.25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30.97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31.23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27.74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28.04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0.30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75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25.74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26.06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24.20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24.47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4"/>
              <p:cNvSpPr txBox="1">
                <a:spLocks noChangeArrowheads="1"/>
              </p:cNvSpPr>
              <p:nvPr/>
            </p:nvSpPr>
            <p:spPr bwMode="auto">
              <a:xfrm>
                <a:off x="12086" y="5659069"/>
                <a:ext cx="3769598" cy="453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lvl="1" algn="l">
                  <a:spcBef>
                    <a:spcPct val="50000"/>
                  </a:spcBef>
                </a:pPr>
                <a:r>
                  <a:rPr lang="en-US" sz="2000" b="0" dirty="0" smtClean="0">
                    <a:solidFill>
                      <a:schemeClr val="bg1"/>
                    </a:solidFill>
                    <a:ea typeface="Tahoma" pitchFamily="34" charset="0"/>
                    <a:cs typeface="Tahoma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PSNR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20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log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255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MSE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86" y="5659069"/>
                <a:ext cx="3769598" cy="453714"/>
              </a:xfrm>
              <a:prstGeom prst="rect">
                <a:avLst/>
              </a:prstGeom>
              <a:blipFill rotWithShape="1">
                <a:blip r:embed="rId4"/>
                <a:stretch>
                  <a:fillRect l="-1780" t="-94667" b="-15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82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Quantitative Comparison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Text Box 34"/>
          <p:cNvSpPr txBox="1">
            <a:spLocks noChangeArrowheads="1"/>
          </p:cNvSpPr>
          <p:nvPr/>
        </p:nvSpPr>
        <p:spPr bwMode="auto">
          <a:xfrm>
            <a:off x="-1" y="1137939"/>
            <a:ext cx="8744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1" indent="-342900" algn="l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Average boosting in PSNR* over 5 images (higher is better):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32</a:t>
            </a:fld>
            <a:endParaRPr 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4"/>
              <p:cNvSpPr txBox="1">
                <a:spLocks noChangeArrowheads="1"/>
              </p:cNvSpPr>
              <p:nvPr/>
            </p:nvSpPr>
            <p:spPr bwMode="auto">
              <a:xfrm>
                <a:off x="12086" y="5620157"/>
                <a:ext cx="3769598" cy="453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lvl="1" algn="l">
                  <a:spcBef>
                    <a:spcPct val="50000"/>
                  </a:spcBef>
                </a:pPr>
                <a:r>
                  <a:rPr lang="en-US" sz="2000" b="0" dirty="0" smtClean="0">
                    <a:solidFill>
                      <a:schemeClr val="bg1"/>
                    </a:solidFill>
                    <a:ea typeface="Tahoma" pitchFamily="34" charset="0"/>
                    <a:cs typeface="Tahoma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PSNR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20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log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255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  <m:t>MSE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86" y="5620157"/>
                <a:ext cx="3769598" cy="453714"/>
              </a:xfrm>
              <a:prstGeom prst="rect">
                <a:avLst/>
              </a:prstGeom>
              <a:blipFill rotWithShape="1">
                <a:blip r:embed="rId3"/>
                <a:stretch>
                  <a:fillRect l="-1780" t="-95946" b="-1554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359330"/>
                  </p:ext>
                </p:extLst>
              </p:nvPr>
            </p:nvGraphicFramePr>
            <p:xfrm>
              <a:off x="583658" y="1688840"/>
              <a:ext cx="7918315" cy="38816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3663"/>
                    <a:gridCol w="1583663"/>
                    <a:gridCol w="1583663"/>
                    <a:gridCol w="1583663"/>
                    <a:gridCol w="1583663"/>
                  </a:tblGrid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Noise </a:t>
                          </a:r>
                          <a:r>
                            <a:rPr lang="en-US" sz="2400" dirty="0" err="1" smtClean="0">
                              <a:latin typeface="Calibri" panose="020F0502020204030204" pitchFamily="34" charset="0"/>
                            </a:rPr>
                            <a:t>std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Improved Methods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</a:tr>
                  <a:tr h="681265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𝝈</m:t>
                                </m:r>
                              </m:oMath>
                            </m:oMathPara>
                          </a14:m>
                          <a:endParaRPr lang="en-US" sz="2400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K-SVD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NLM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BM3D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EPLL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0.44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0.25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0.41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0.77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0.30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0.30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75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1.26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0.56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8481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0.81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359330"/>
                  </p:ext>
                </p:extLst>
              </p:nvPr>
            </p:nvGraphicFramePr>
            <p:xfrm>
              <a:off x="583658" y="1688840"/>
              <a:ext cx="7918315" cy="38816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3663"/>
                    <a:gridCol w="1583663"/>
                    <a:gridCol w="1583663"/>
                    <a:gridCol w="1583663"/>
                    <a:gridCol w="1583663"/>
                  </a:tblGrid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Noise </a:t>
                          </a:r>
                          <a:r>
                            <a:rPr lang="en-US" sz="2400" dirty="0" err="1" smtClean="0">
                              <a:latin typeface="Calibri" panose="020F0502020204030204" pitchFamily="34" charset="0"/>
                            </a:rPr>
                            <a:t>std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Improved Methods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rtl="0"/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</a:tr>
                  <a:tr h="681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85" t="-74107" r="-399615" b="-422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K-SVD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NLM</a:t>
                          </a: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BM3D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EPLL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0.44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0.25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0.41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0.03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50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0.77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0.30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0.07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0.30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75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1.26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0.56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0.32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100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0.81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0.36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0.14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400" b="1" dirty="0" smtClean="0">
                              <a:latin typeface="Calibri" panose="020F0502020204030204" pitchFamily="34" charset="0"/>
                            </a:rPr>
                            <a:t>0.27</a:t>
                          </a:r>
                          <a:endParaRPr lang="en-US" sz="2400" b="1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Visual Comparison: K-SVD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33</a:t>
            </a:fld>
            <a:endParaRPr 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4"/>
              <p:cNvSpPr txBox="1">
                <a:spLocks noChangeArrowheads="1"/>
              </p:cNvSpPr>
              <p:nvPr/>
            </p:nvSpPr>
            <p:spPr bwMode="auto">
              <a:xfrm>
                <a:off x="-1" y="1137939"/>
                <a:ext cx="874476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Original K-SVD results,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25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137939"/>
                <a:ext cx="874476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906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6" descr="E:\Dropbox\consensus\article\siam2\images\denoised\orig\KSVD81_tau\sigma_25_hi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72" y="1632648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367071" y="5490983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29.06dB</a:t>
            </a:r>
            <a:endParaRPr lang="en-US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Visual Comparison: K-SVD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34</a:t>
            </a:fld>
            <a:endParaRPr 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4"/>
              <p:cNvSpPr txBox="1">
                <a:spLocks noChangeArrowheads="1"/>
              </p:cNvSpPr>
              <p:nvPr/>
            </p:nvSpPr>
            <p:spPr bwMode="auto">
              <a:xfrm>
                <a:off x="-1" y="1137939"/>
                <a:ext cx="874476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FFFF00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SOS</a:t>
                </a:r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K-SVD results,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25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137939"/>
                <a:ext cx="874476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906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E:\Dropbox\consensus\article\siam2\images\denoised\sos\KSVD81\sigma_25_hi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71" y="1632648"/>
            <a:ext cx="432000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7071" y="5490983"/>
            <a:ext cx="1212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 smtClean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29.41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dB</a:t>
            </a:r>
            <a:endParaRPr lang="en-US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Visual Comparison: EPLL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35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532483" name="Picture 3" descr="E:\Dropbox\consensus\article\siam2\images\denoised\orig\EPLL\sigma_25_fore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94" y="2403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Dropbox\consensus\article\siam2\images\denoised\orig\EPLL\sigma_25_ho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00" y="2403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4"/>
              <p:cNvSpPr txBox="1">
                <a:spLocks noChangeArrowheads="1"/>
              </p:cNvSpPr>
              <p:nvPr/>
            </p:nvSpPr>
            <p:spPr bwMode="auto">
              <a:xfrm>
                <a:off x="-1" y="1137939"/>
                <a:ext cx="874476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Original EPLL results,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25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137939"/>
                <a:ext cx="874476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906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98373" y="1941535"/>
            <a:ext cx="114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Forman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64999" y="4856687"/>
            <a:ext cx="1212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32.44dB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84021" y="1938287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House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65399" y="4853439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32.07dB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9283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Visual Comparison: EPLL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36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533506" name="Picture 2" descr="E:\Dropbox\consensus\article\siam2\images\denoised\sos\EPLL\sigma_25_fore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00" y="2403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508" name="Picture 4" descr="E:\Dropbox\consensus\article\siam2\images\denoised\sos\EPLL\sigma_25_ho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00" y="2403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4"/>
              <p:cNvSpPr txBox="1">
                <a:spLocks noChangeArrowheads="1"/>
              </p:cNvSpPr>
              <p:nvPr/>
            </p:nvSpPr>
            <p:spPr bwMode="auto">
              <a:xfrm>
                <a:off x="-1" y="1137939"/>
                <a:ext cx="874476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rgbClr val="FFFF00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SOS</a:t>
                </a: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 EPLL results,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25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137939"/>
                <a:ext cx="874476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906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998373" y="1941535"/>
            <a:ext cx="114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Forman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64999" y="4856687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32.78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dB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884021" y="1938287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House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65399" y="4853439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32.38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dB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6460" y="992221"/>
            <a:ext cx="8735438" cy="428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8000" b="1" dirty="0" smtClean="0">
                <a:solidFill>
                  <a:schemeClr val="bg1"/>
                </a:solidFill>
                <a:latin typeface="Calibri" pitchFamily="34" charset="0"/>
              </a:rPr>
              <a:t>Reducing the </a:t>
            </a:r>
          </a:p>
          <a:p>
            <a:r>
              <a:rPr lang="en-US" sz="8000" b="1" dirty="0" smtClean="0">
                <a:solidFill>
                  <a:schemeClr val="bg1"/>
                </a:solidFill>
                <a:latin typeface="Calibri" pitchFamily="34" charset="0"/>
              </a:rPr>
              <a:t>“Local-Global” Gap</a:t>
            </a:r>
            <a:endParaRPr lang="en-US" sz="5400" dirty="0">
              <a:solidFill>
                <a:srgbClr val="3366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-38607" y="1179830"/>
            <a:ext cx="83265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l"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It turns out that the SOS boosting treats a major shortcoming of many patch-based methods:</a:t>
            </a:r>
          </a:p>
          <a:p>
            <a:pPr marL="814388" lvl="1" indent="-357188" algn="l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cs typeface="Tahoma" pitchFamily="34" charset="0"/>
              </a:rPr>
              <a:t>Local processing of patches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VS. </a:t>
            </a:r>
            <a:r>
              <a:rPr lang="en-US" dirty="0" smtClean="0">
                <a:solidFill>
                  <a:srgbClr val="00FF00"/>
                </a:solidFill>
                <a:latin typeface="Calibri" panose="020F0502020204030204" pitchFamily="34" charset="0"/>
                <a:cs typeface="Tahoma" pitchFamily="34" charset="0"/>
              </a:rPr>
              <a:t>the global need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in a whole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denoised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result</a:t>
            </a:r>
          </a:p>
          <a:p>
            <a:pPr marL="357188" indent="-357188" algn="l"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define the local disagreements by</a:t>
            </a:r>
            <a:endParaRPr lang="en-US" dirty="0" smtClean="0">
              <a:solidFill>
                <a:schemeClr val="accent3"/>
              </a:solidFill>
              <a:latin typeface="Calibri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76" name="Rectangle 639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Reaching a Consensus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857323" y="3525420"/>
            <a:ext cx="2743200" cy="847735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independent </a:t>
            </a:r>
            <a:r>
              <a:rPr lang="en-US" sz="2200" dirty="0" err="1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denoised</a:t>
            </a:r>
            <a:r>
              <a:rPr lang="en-US" sz="2200" dirty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patch</a:t>
            </a:r>
          </a:p>
        </p:txBody>
      </p:sp>
      <p:sp>
        <p:nvSpPr>
          <p:cNvPr id="78" name="Rounded Rectangle 77"/>
          <p:cNvSpPr/>
          <p:nvPr/>
        </p:nvSpPr>
        <p:spPr bwMode="auto">
          <a:xfrm>
            <a:off x="193896" y="3503894"/>
            <a:ext cx="2008284" cy="850392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Disagreement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patch</a:t>
            </a:r>
          </a:p>
        </p:txBody>
      </p:sp>
      <p:sp>
        <p:nvSpPr>
          <p:cNvPr id="79" name="מלבן 21"/>
          <p:cNvSpPr/>
          <p:nvPr/>
        </p:nvSpPr>
        <p:spPr>
          <a:xfrm>
            <a:off x="-44519" y="4490915"/>
            <a:ext cx="90694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l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The disagreements</a:t>
            </a:r>
          </a:p>
          <a:p>
            <a:pPr marL="814388" lvl="1" indent="-357188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Naturally exist since each noisy patch is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denoised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 independently</a:t>
            </a:r>
          </a:p>
          <a:p>
            <a:pPr marL="814388" lvl="1" indent="-357188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based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intermediate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2" name="שווה 37"/>
          <p:cNvSpPr/>
          <p:nvPr/>
        </p:nvSpPr>
        <p:spPr bwMode="auto">
          <a:xfrm>
            <a:off x="2271678" y="3679154"/>
            <a:ext cx="457939" cy="499872"/>
          </a:xfrm>
          <a:prstGeom prst="mathEqual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3" name="חיסור 36"/>
          <p:cNvSpPr/>
          <p:nvPr/>
        </p:nvSpPr>
        <p:spPr bwMode="auto">
          <a:xfrm>
            <a:off x="5657298" y="3662062"/>
            <a:ext cx="466485" cy="573024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1" name="Rounded Rectangle 160"/>
          <p:cNvSpPr/>
          <p:nvPr/>
        </p:nvSpPr>
        <p:spPr bwMode="auto">
          <a:xfrm>
            <a:off x="6164843" y="3523992"/>
            <a:ext cx="2743200" cy="84916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Globally averaged patch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5E57A7-654A-4DDF-8806-2CDA131B9D37}" type="slidenum">
              <a:rPr lang="he-IL" smtClean="0">
                <a:latin typeface="Calibri" pitchFamily="34" charset="0"/>
              </a:rPr>
              <a:pPr/>
              <a:t>38</a:t>
            </a:fld>
            <a:endParaRPr lang="en-US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8" grpId="0" animBg="1"/>
      <p:bldP spid="79" grpId="0"/>
      <p:bldP spid="82" grpId="0" animBg="1"/>
      <p:bldP spid="83" grpId="0" animBg="1"/>
      <p:bldP spid="1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76" name="Rectangle 639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“Sharing the Disagreement”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5E57A7-654A-4DDF-8806-2CDA131B9D37}" type="slidenum">
              <a:rPr lang="he-IL" smtClean="0">
                <a:latin typeface="Calibri" pitchFamily="34" charset="0"/>
              </a:rPr>
              <a:pPr/>
              <a:t>39</a:t>
            </a:fld>
            <a:endParaRPr lang="en-US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0371" y="1182587"/>
            <a:ext cx="917464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l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Inspired by the “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Consensus and Sharing”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problem from game-theory:</a:t>
            </a:r>
            <a:endParaRPr lang="en-US" dirty="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  <a:p>
            <a:pPr marL="814388" lvl="1" indent="-357188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There are several agents, each one of them aims to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minimize 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its individual cost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(i.e.,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representing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the noisy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patch sparsely)</a:t>
            </a:r>
            <a:endParaRPr lang="en-US" dirty="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  <a:p>
            <a:pPr marL="814388" lvl="1" indent="-357188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These agents affect a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hared objective term, describing </a:t>
            </a:r>
            <a:r>
              <a:rPr lang="en-US" dirty="0">
                <a:solidFill>
                  <a:srgbClr val="00FF00"/>
                </a:solidFill>
                <a:latin typeface="Calibri" pitchFamily="34" charset="0"/>
                <a:cs typeface="Tahoma" pitchFamily="34" charset="0"/>
              </a:rPr>
              <a:t>the overall </a:t>
            </a:r>
            <a:r>
              <a:rPr lang="en-US" dirty="0" smtClean="0">
                <a:solidFill>
                  <a:srgbClr val="00FF00"/>
                </a:solidFill>
                <a:latin typeface="Calibri" pitchFamily="34" charset="0"/>
                <a:cs typeface="Tahoma" pitchFamily="34" charset="0"/>
              </a:rPr>
              <a:t>goal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 (i.e., obtaining the globally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denoised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 image)</a:t>
            </a:r>
          </a:p>
          <a:p>
            <a:pPr marL="357188" indent="-357188" algn="l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Imitating this concept, we suggest sharing the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disagreements</a:t>
            </a:r>
            <a:endParaRPr lang="en-US" dirty="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352755" y="3938931"/>
            <a:ext cx="1669013" cy="525671"/>
            <a:chOff x="-1469182" y="7059361"/>
            <a:chExt cx="1669013" cy="525671"/>
          </a:xfrm>
        </p:grpSpPr>
        <p:sp useBgFill="1">
          <p:nvSpPr>
            <p:cNvPr id="52" name="Rectangle 9"/>
            <p:cNvSpPr/>
            <p:nvPr/>
          </p:nvSpPr>
          <p:spPr bwMode="auto">
            <a:xfrm>
              <a:off x="-1469182" y="7059361"/>
              <a:ext cx="1669013" cy="520972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Right Arrow 39"/>
            <p:cNvSpPr/>
            <p:nvPr/>
          </p:nvSpPr>
          <p:spPr bwMode="auto">
            <a:xfrm>
              <a:off x="-1469182" y="7074396"/>
              <a:ext cx="1656555" cy="51063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6" name="Rounded Rectangle 55"/>
          <p:cNvSpPr/>
          <p:nvPr/>
        </p:nvSpPr>
        <p:spPr bwMode="auto">
          <a:xfrm>
            <a:off x="213361" y="5112658"/>
            <a:ext cx="1026249" cy="738074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Noisy image</a:t>
            </a:r>
            <a:endParaRPr lang="en-US" sz="2000" dirty="0">
              <a:solidFill>
                <a:schemeClr val="bg1"/>
              </a:solidFill>
              <a:latin typeface="Calibri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3083644" y="4899417"/>
            <a:ext cx="1816197" cy="777667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17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Disagreement per-patch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3093804" y="3797196"/>
            <a:ext cx="1785717" cy="76893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Patch-based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denoising</a:t>
            </a:r>
            <a:endParaRPr lang="en-US" sz="2000" dirty="0">
              <a:solidFill>
                <a:schemeClr val="bg1"/>
              </a:solidFill>
              <a:latin typeface="Calibri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8018160" y="3804081"/>
            <a:ext cx="1014080" cy="753507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Est. Image</a:t>
            </a:r>
          </a:p>
        </p:txBody>
      </p:sp>
      <p:sp>
        <p:nvSpPr>
          <p:cNvPr id="60" name="Right Arrow 39"/>
          <p:cNvSpPr/>
          <p:nvPr/>
        </p:nvSpPr>
        <p:spPr bwMode="auto">
          <a:xfrm>
            <a:off x="4930909" y="3923256"/>
            <a:ext cx="1230789" cy="5124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Right Arrow 39"/>
          <p:cNvSpPr/>
          <p:nvPr/>
        </p:nvSpPr>
        <p:spPr bwMode="auto">
          <a:xfrm rot="10800000">
            <a:off x="4930910" y="5032033"/>
            <a:ext cx="452928" cy="5124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Rectangle 9"/>
          <p:cNvSpPr/>
          <p:nvPr/>
        </p:nvSpPr>
        <p:spPr bwMode="auto">
          <a:xfrm>
            <a:off x="2048045" y="5169884"/>
            <a:ext cx="954319" cy="239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142241" y="3817322"/>
            <a:ext cx="1137354" cy="72362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Noisy patches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6197276" y="3802093"/>
            <a:ext cx="982777" cy="76893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Patch Avg.</a:t>
            </a:r>
          </a:p>
        </p:txBody>
      </p:sp>
      <p:sp>
        <p:nvSpPr>
          <p:cNvPr id="65" name="Right Arrow 39"/>
          <p:cNvSpPr/>
          <p:nvPr/>
        </p:nvSpPr>
        <p:spPr bwMode="auto">
          <a:xfrm>
            <a:off x="7274560" y="3932333"/>
            <a:ext cx="701499" cy="5124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Rectangle 9"/>
          <p:cNvSpPr/>
          <p:nvPr/>
        </p:nvSpPr>
        <p:spPr bwMode="auto">
          <a:xfrm rot="16200000">
            <a:off x="7040571" y="4681941"/>
            <a:ext cx="900344" cy="239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אליפסה 84"/>
          <p:cNvSpPr/>
          <p:nvPr/>
        </p:nvSpPr>
        <p:spPr bwMode="auto">
          <a:xfrm>
            <a:off x="5431040" y="5017038"/>
            <a:ext cx="482400" cy="482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8" name="Right Arrow 39"/>
          <p:cNvSpPr/>
          <p:nvPr/>
        </p:nvSpPr>
        <p:spPr bwMode="auto">
          <a:xfrm rot="5400000">
            <a:off x="5357655" y="4413304"/>
            <a:ext cx="632323" cy="5124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Right Arrow 39"/>
          <p:cNvSpPr/>
          <p:nvPr/>
        </p:nvSpPr>
        <p:spPr bwMode="auto">
          <a:xfrm rot="10800000">
            <a:off x="5947889" y="5002121"/>
            <a:ext cx="1662830" cy="5124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52798" y="3899459"/>
            <a:ext cx="1656555" cy="586281"/>
            <a:chOff x="1637758" y="7066591"/>
            <a:chExt cx="1656555" cy="586281"/>
          </a:xfrm>
        </p:grpSpPr>
        <p:sp useBgFill="1">
          <p:nvSpPr>
            <p:cNvPr id="71" name="Rectangle 9"/>
            <p:cNvSpPr/>
            <p:nvPr/>
          </p:nvSpPr>
          <p:spPr bwMode="auto">
            <a:xfrm>
              <a:off x="1637758" y="7066591"/>
              <a:ext cx="1651472" cy="586281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637758" y="7119480"/>
              <a:ext cx="1656555" cy="515006"/>
              <a:chOff x="1334234" y="4737647"/>
              <a:chExt cx="1656555" cy="515006"/>
            </a:xfrm>
          </p:grpSpPr>
          <p:sp>
            <p:nvSpPr>
              <p:cNvPr id="73" name="Right Arrow 39"/>
              <p:cNvSpPr/>
              <p:nvPr/>
            </p:nvSpPr>
            <p:spPr bwMode="auto">
              <a:xfrm>
                <a:off x="2402539" y="4739264"/>
                <a:ext cx="588250" cy="513389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Right Arrow 39"/>
              <p:cNvSpPr/>
              <p:nvPr/>
            </p:nvSpPr>
            <p:spPr bwMode="auto">
              <a:xfrm>
                <a:off x="1334234" y="4737647"/>
                <a:ext cx="555870" cy="512434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אליפסה 84"/>
              <p:cNvSpPr/>
              <p:nvPr/>
            </p:nvSpPr>
            <p:spPr bwMode="auto">
              <a:xfrm>
                <a:off x="1899859" y="4746022"/>
                <a:ext cx="482400" cy="4826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1999978" y="4849830"/>
                <a:ext cx="285234" cy="296618"/>
                <a:chOff x="2833134" y="5619222"/>
                <a:chExt cx="381467" cy="377277"/>
              </a:xfrm>
            </p:grpSpPr>
            <p:sp>
              <p:nvSpPr>
                <p:cNvPr id="78" name="חיסור 80"/>
                <p:cNvSpPr/>
                <p:nvPr/>
              </p:nvSpPr>
              <p:spPr bwMode="auto">
                <a:xfrm>
                  <a:off x="2833134" y="5619222"/>
                  <a:ext cx="381467" cy="377277"/>
                </a:xfrm>
                <a:prstGeom prst="mathMinus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0" name="חיסור 80"/>
                <p:cNvSpPr/>
                <p:nvPr/>
              </p:nvSpPr>
              <p:spPr bwMode="auto">
                <a:xfrm rot="5400000">
                  <a:off x="2846292" y="5626543"/>
                  <a:ext cx="352749" cy="349677"/>
                </a:xfrm>
                <a:prstGeom prst="mathMinus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he-IL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81" name="Right Arrow 39"/>
          <p:cNvSpPr/>
          <p:nvPr/>
        </p:nvSpPr>
        <p:spPr bwMode="auto">
          <a:xfrm rot="16200000">
            <a:off x="490143" y="4560754"/>
            <a:ext cx="467908" cy="5124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חיסור 80"/>
          <p:cNvSpPr/>
          <p:nvPr/>
        </p:nvSpPr>
        <p:spPr bwMode="auto">
          <a:xfrm>
            <a:off x="6242529" y="4776057"/>
            <a:ext cx="285234" cy="296618"/>
          </a:xfrm>
          <a:prstGeom prst="mathMinu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909714" y="4509850"/>
            <a:ext cx="285234" cy="296618"/>
            <a:chOff x="2853513" y="5577223"/>
            <a:chExt cx="381467" cy="377277"/>
          </a:xfrm>
        </p:grpSpPr>
        <p:sp>
          <p:nvSpPr>
            <p:cNvPr id="84" name="חיסור 80"/>
            <p:cNvSpPr/>
            <p:nvPr/>
          </p:nvSpPr>
          <p:spPr bwMode="auto">
            <a:xfrm>
              <a:off x="2853513" y="5577223"/>
              <a:ext cx="381467" cy="377277"/>
            </a:xfrm>
            <a:prstGeom prst="mathMinu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9" name="חיסור 80"/>
            <p:cNvSpPr/>
            <p:nvPr/>
          </p:nvSpPr>
          <p:spPr bwMode="auto">
            <a:xfrm rot="5400000">
              <a:off x="2866674" y="5597467"/>
              <a:ext cx="352749" cy="349678"/>
            </a:xfrm>
            <a:prstGeom prst="mathMinu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529167" y="5118754"/>
            <a:ext cx="285234" cy="296618"/>
            <a:chOff x="2853513" y="5590146"/>
            <a:chExt cx="381467" cy="377277"/>
          </a:xfrm>
        </p:grpSpPr>
        <p:sp>
          <p:nvSpPr>
            <p:cNvPr id="95" name="חיסור 80"/>
            <p:cNvSpPr/>
            <p:nvPr/>
          </p:nvSpPr>
          <p:spPr bwMode="auto">
            <a:xfrm>
              <a:off x="2853513" y="5590146"/>
              <a:ext cx="381467" cy="377277"/>
            </a:xfrm>
            <a:prstGeom prst="mathMinu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6" name="חיסור 80"/>
            <p:cNvSpPr/>
            <p:nvPr/>
          </p:nvSpPr>
          <p:spPr bwMode="auto">
            <a:xfrm rot="5400000">
              <a:off x="2866674" y="5597467"/>
              <a:ext cx="352749" cy="349678"/>
            </a:xfrm>
            <a:prstGeom prst="mathMinu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04" name="Right Arrow 39"/>
          <p:cNvSpPr/>
          <p:nvPr/>
        </p:nvSpPr>
        <p:spPr bwMode="auto">
          <a:xfrm rot="16200000">
            <a:off x="1691882" y="4681568"/>
            <a:ext cx="946007" cy="5124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5" name="חיסור 80"/>
          <p:cNvSpPr/>
          <p:nvPr/>
        </p:nvSpPr>
        <p:spPr bwMode="auto">
          <a:xfrm>
            <a:off x="1633864" y="4666122"/>
            <a:ext cx="285234" cy="296618"/>
          </a:xfrm>
          <a:prstGeom prst="mathMinu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389209" y="4374637"/>
            <a:ext cx="285234" cy="296620"/>
            <a:chOff x="2853513" y="5590146"/>
            <a:chExt cx="381467" cy="377277"/>
          </a:xfrm>
        </p:grpSpPr>
        <p:sp>
          <p:nvSpPr>
            <p:cNvPr id="107" name="חיסור 80"/>
            <p:cNvSpPr/>
            <p:nvPr/>
          </p:nvSpPr>
          <p:spPr bwMode="auto">
            <a:xfrm>
              <a:off x="2853513" y="5590146"/>
              <a:ext cx="381467" cy="377277"/>
            </a:xfrm>
            <a:prstGeom prst="mathMinu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8" name="חיסור 80"/>
            <p:cNvSpPr/>
            <p:nvPr/>
          </p:nvSpPr>
          <p:spPr bwMode="auto">
            <a:xfrm rot="5400000">
              <a:off x="2866675" y="5597468"/>
              <a:ext cx="352749" cy="349677"/>
            </a:xfrm>
            <a:prstGeom prst="mathMinus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09" name="Rectangle 9"/>
          <p:cNvSpPr/>
          <p:nvPr/>
        </p:nvSpPr>
        <p:spPr bwMode="auto">
          <a:xfrm rot="16200000">
            <a:off x="7054285" y="4802400"/>
            <a:ext cx="878400" cy="201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0" name="Rectangle 9"/>
          <p:cNvSpPr/>
          <p:nvPr/>
        </p:nvSpPr>
        <p:spPr bwMode="auto">
          <a:xfrm rot="10800000">
            <a:off x="2079373" y="5188546"/>
            <a:ext cx="886968" cy="210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81" grpId="0" animBg="1"/>
      <p:bldP spid="82" grpId="0" animBg="1"/>
      <p:bldP spid="104" grpId="0" animBg="1"/>
      <p:bldP spid="105" grpId="0" animBg="1"/>
      <p:bldP spid="109" grpId="0" animBg="1"/>
      <p:bldP spid="1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05059" y="2642679"/>
            <a:ext cx="595332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8000" b="1" dirty="0" smtClean="0">
                <a:solidFill>
                  <a:schemeClr val="bg1"/>
                </a:solidFill>
                <a:latin typeface="Calibri" pitchFamily="34" charset="0"/>
              </a:rPr>
              <a:t>Background</a:t>
            </a:r>
            <a:endParaRPr lang="en-US" sz="5400" dirty="0">
              <a:solidFill>
                <a:srgbClr val="3366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76" name="Rectangle 639"/>
          <p:cNvSpPr>
            <a:spLocks noChangeArrowheads="1"/>
          </p:cNvSpPr>
          <p:nvPr/>
        </p:nvSpPr>
        <p:spPr bwMode="auto">
          <a:xfrm>
            <a:off x="0" y="152400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Connection to SOS Boosting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מלבן 21"/>
              <p:cNvSpPr/>
              <p:nvPr/>
            </p:nvSpPr>
            <p:spPr>
              <a:xfrm>
                <a:off x="-44520" y="1178963"/>
                <a:ext cx="9069457" cy="3593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7188" indent="-357188" algn="l">
                  <a:spcBef>
                    <a:spcPts val="600"/>
                  </a:spcBef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cs typeface="Tahoma" pitchFamily="34" charset="0"/>
                  </a:rPr>
                  <a:t>Interestingly, for a fixed filter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  <a:cs typeface="Tahoma" pitchFamily="34" charset="0"/>
                      </a:rPr>
                      <m:t>𝐖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cs typeface="Tahoma" pitchFamily="34" charset="0"/>
                  </a:rPr>
                  <a:t>, “sharing the disagreement” and the SOS boosting are equivalent</a:t>
                </a:r>
              </a:p>
              <a:p>
                <a:pPr marL="357188" indent="-357188" algn="l">
                  <a:spcBef>
                    <a:spcPts val="600"/>
                  </a:spcBef>
                  <a:buFont typeface="Wingdings" pitchFamily="2" charset="2"/>
                  <a:buChar char="q"/>
                </a:pPr>
                <a:endParaRPr lang="en-US" sz="1050" dirty="0" smtClean="0">
                  <a:solidFill>
                    <a:schemeClr val="bg1"/>
                  </a:solidFill>
                  <a:latin typeface="Calibri" pitchFamily="34" charset="0"/>
                  <a:cs typeface="Tahoma" pitchFamily="34" charset="0"/>
                </a:endParaRPr>
              </a:p>
              <a:p>
                <a:pPr algn="l">
                  <a:spcBef>
                    <a:spcPts val="600"/>
                  </a:spcBef>
                </a:pPr>
                <a:endParaRPr lang="en-US" dirty="0" smtClean="0">
                  <a:solidFill>
                    <a:schemeClr val="bg1"/>
                  </a:solidFill>
                  <a:latin typeface="Calibri" pitchFamily="34" charset="0"/>
                  <a:cs typeface="Tahoma" pitchFamily="34" charset="0"/>
                </a:endParaRPr>
              </a:p>
              <a:p>
                <a:pPr marL="357188" indent="-357188" algn="l">
                  <a:spcBef>
                    <a:spcPts val="600"/>
                  </a:spcBef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cs typeface="Tahoma" pitchFamily="34" charset="0"/>
                  </a:rPr>
                  <a:t>The connection to the SOS is far from trivial because</a:t>
                </a:r>
              </a:p>
              <a:p>
                <a:pPr marL="814388" lvl="1" indent="-357188" algn="l"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cs typeface="Tahoma" pitchFamily="34" charset="0"/>
                  </a:rPr>
                  <a:t>The SOS is blind to the intermediate results (the independent </a:t>
                </a:r>
                <a:r>
                  <a:rPr lang="en-US" dirty="0" err="1" smtClean="0">
                    <a:solidFill>
                      <a:schemeClr val="bg1"/>
                    </a:solidFill>
                    <a:latin typeface="Calibri" pitchFamily="34" charset="0"/>
                    <a:cs typeface="Tahoma" pitchFamily="34" charset="0"/>
                  </a:rPr>
                  <a:t>denoised</a:t>
                </a: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cs typeface="Tahoma" pitchFamily="34" charset="0"/>
                  </a:rPr>
                  <a:t> patches, before patch-averaging)</a:t>
                </a:r>
              </a:p>
              <a:p>
                <a:pPr marL="814388" lvl="1" indent="-357188" algn="l"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cs typeface="Tahoma" pitchFamily="34" charset="0"/>
                  </a:rPr>
                  <a:t>The intermediate results </a:t>
                </a:r>
                <a:r>
                  <a:rPr lang="en-US" dirty="0">
                    <a:solidFill>
                      <a:schemeClr val="bg1"/>
                    </a:solidFill>
                    <a:latin typeface="Calibri" pitchFamily="34" charset="0"/>
                    <a:cs typeface="Tahoma" pitchFamily="34" charset="0"/>
                  </a:rPr>
                  <a:t>are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itchFamily="34" charset="0"/>
                    <a:cs typeface="Tahoma" pitchFamily="34" charset="0"/>
                  </a:rPr>
                  <a:t>crucial for “sharing the disagreement” approach</a:t>
                </a:r>
              </a:p>
            </p:txBody>
          </p:sp>
        </mc:Choice>
        <mc:Fallback xmlns="">
          <p:sp>
            <p:nvSpPr>
              <p:cNvPr id="79" name="מלבן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520" y="1178963"/>
                <a:ext cx="9069457" cy="3593291"/>
              </a:xfrm>
              <a:prstGeom prst="rect">
                <a:avLst/>
              </a:prstGeom>
              <a:blipFill rotWithShape="1">
                <a:blip r:embed="rId3"/>
                <a:stretch>
                  <a:fillRect l="-941" t="-1356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5E57A7-654A-4DDF-8806-2CDA131B9D37}" type="slidenum">
              <a:rPr lang="he-IL" smtClean="0">
                <a:latin typeface="Calibri" pitchFamily="34" charset="0"/>
              </a:rPr>
              <a:pPr/>
              <a:t>40</a:t>
            </a:fld>
            <a:endParaRPr lang="en-US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981351" y="2002570"/>
                <a:ext cx="4577087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spcBef>
                    <a:spcPct val="50000"/>
                  </a:spcBef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𝐖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𝐲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1" i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351" y="2002570"/>
                <a:ext cx="4577087" cy="6481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1012511" y="4902723"/>
            <a:ext cx="6886365" cy="963074"/>
            <a:chOff x="805653" y="4767442"/>
            <a:chExt cx="6273526" cy="649574"/>
          </a:xfrm>
        </p:grpSpPr>
        <p:sp>
          <p:nvSpPr>
            <p:cNvPr id="50" name="Rounded Rectangle 44"/>
            <p:cNvSpPr/>
            <p:nvPr/>
          </p:nvSpPr>
          <p:spPr bwMode="auto">
            <a:xfrm>
              <a:off x="805653" y="4767442"/>
              <a:ext cx="6273526" cy="64957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32812" y="4770643"/>
              <a:ext cx="5618472" cy="6435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rPr>
                <a:t>The SOS boosting reduces the Local/Global gap</a:t>
              </a:r>
              <a:endParaRPr lang="en-US" sz="2800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3107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>
              <a:latin typeface="Calibri" panose="020F0502020204030204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Conclusions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4"/>
              <p:cNvSpPr txBox="1">
                <a:spLocks noChangeArrowheads="1"/>
              </p:cNvSpPr>
              <p:nvPr/>
            </p:nvSpPr>
            <p:spPr bwMode="auto">
              <a:xfrm>
                <a:off x="-38913" y="1176851"/>
                <a:ext cx="8744762" cy="4339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lvl="1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SOS boosting algorithm: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Easy to use</a:t>
                </a:r>
              </a:p>
              <a:p>
                <a:pPr marL="1257300" lvl="3" indent="-342900" algn="l">
                  <a:spcBef>
                    <a:spcPct val="5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In practice,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we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treat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the </a:t>
                </a:r>
                <a:r>
                  <a:rPr lang="en-US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denoiser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as a “black-box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”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Applicable to a wide range of </a:t>
                </a:r>
                <a:r>
                  <a:rPr lang="en-US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denoising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algorithms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Guaranteed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to converge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for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most </a:t>
                </a:r>
                <a:r>
                  <a:rPr lang="en-US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denoising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algorithms</a:t>
                </a:r>
                <a:endParaRPr lang="en-US" dirty="0"/>
              </a:p>
              <a:p>
                <a:pPr marL="1257300" lvl="3" indent="-342900" algn="l">
                  <a:spcBef>
                    <a:spcPct val="5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Thus, has a </a:t>
                </a: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straightforward </a:t>
                </a: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stopping criterion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Reduces the local-global gap</a:t>
                </a:r>
              </a:p>
              <a:p>
                <a:pPr marL="800100" lvl="2" indent="-342900" algn="l">
                  <a:spcBef>
                    <a:spcPct val="500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Improves the state-of-the-art methods</a:t>
                </a:r>
              </a:p>
            </p:txBody>
          </p:sp>
        </mc:Choice>
        <mc:Fallback xmlns="">
          <p:sp>
            <p:nvSpPr>
              <p:cNvPr id="81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8913" y="1176851"/>
                <a:ext cx="8744762" cy="4339650"/>
              </a:xfrm>
              <a:prstGeom prst="rect">
                <a:avLst/>
              </a:prstGeom>
              <a:blipFill rotWithShape="1">
                <a:blip r:embed="rId3"/>
                <a:stretch>
                  <a:fillRect l="-976" t="-1124" b="-22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>
                <a:latin typeface="Calibri" panose="020F0502020204030204" pitchFamily="34" charset="0"/>
              </a:rPr>
              <a:pPr/>
              <a:t>41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481849" y="579385"/>
            <a:ext cx="80711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ct val="50000"/>
              </a:spcBef>
            </a:pPr>
            <a:r>
              <a:rPr lang="en-US" sz="4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Thank You For Your Attention</a:t>
            </a:r>
            <a:r>
              <a:rPr lang="en-US" sz="4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            &amp;                                </a:t>
            </a:r>
            <a:r>
              <a:rPr lang="en-US" sz="4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Thanks </a:t>
            </a:r>
            <a:r>
              <a:rPr lang="en-US" sz="4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T</a:t>
            </a:r>
            <a:r>
              <a:rPr lang="en-US" sz="4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o the Organizer of                    BASP </a:t>
            </a:r>
            <a:r>
              <a:rPr lang="en-US" sz="4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Frontiers </a:t>
            </a:r>
            <a:r>
              <a:rPr lang="en-US" sz="4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                     </a:t>
            </a:r>
            <a:r>
              <a:rPr lang="en-US" sz="4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Yves </a:t>
            </a:r>
            <a:r>
              <a:rPr lang="en-US" sz="4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Wiaux</a:t>
            </a:r>
            <a:endParaRPr lang="en-US" sz="4400" dirty="0">
              <a:solidFill>
                <a:srgbClr val="FFFF0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5E57A7-654A-4DDF-8806-2CDA131B9D37}" type="slidenum">
              <a:rPr lang="he-IL" smtClean="0"/>
              <a:pPr/>
              <a:t>42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 descr="Yves Wia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82" y="4092944"/>
            <a:ext cx="1285876" cy="17145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Boosting Methods for Denoising</a:t>
            </a:r>
            <a:endParaRPr lang="en-US" sz="2000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/>
              <a:pPr/>
              <a:t>5</a:t>
            </a:fld>
            <a:endParaRPr lang="en-US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48908" y="1210628"/>
            <a:ext cx="88630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5288" indent="-3952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q"/>
            </a:pP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Improved results can be achieved by processing the </a:t>
            </a:r>
            <a:r>
              <a:rPr lang="en-US" altLang="en-US" dirty="0" smtClean="0">
                <a:solidFill>
                  <a:srgbClr val="00FF00"/>
                </a:solidFill>
                <a:latin typeface="Calibri" panose="020F0502020204030204" pitchFamily="34" charset="0"/>
                <a:cs typeface="Tahoma" pitchFamily="34" charset="0"/>
              </a:rPr>
              <a:t>residual/method-noise</a:t>
            </a:r>
            <a:r>
              <a:rPr lang="en-US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Tahoma" pitchFamily="34" charset="0"/>
              </a:rPr>
              <a:t> image:</a:t>
            </a:r>
          </a:p>
        </p:txBody>
      </p:sp>
      <p:grpSp>
        <p:nvGrpSpPr>
          <p:cNvPr id="16" name="קבוצה 34"/>
          <p:cNvGrpSpPr/>
          <p:nvPr/>
        </p:nvGrpSpPr>
        <p:grpSpPr>
          <a:xfrm>
            <a:off x="473596" y="2318842"/>
            <a:ext cx="2151062" cy="3279785"/>
            <a:chOff x="585788" y="1567434"/>
            <a:chExt cx="2151062" cy="3279785"/>
          </a:xfrm>
        </p:grpSpPr>
        <p:pic>
          <p:nvPicPr>
            <p:cNvPr id="17" name="Picture 20"/>
            <p:cNvPicPr>
              <a:picLocks noChangeArrowheads="1"/>
            </p:cNvPicPr>
            <p:nvPr/>
          </p:nvPicPr>
          <p:blipFill>
            <a:blip r:embed="rId3" cstate="print"/>
            <a:srcRect l="246"/>
            <a:stretch>
              <a:fillRect/>
            </a:stretch>
          </p:blipFill>
          <p:spPr bwMode="auto">
            <a:xfrm>
              <a:off x="585788" y="1567434"/>
              <a:ext cx="2151062" cy="224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מלבן 33"/>
                <p:cNvSpPr/>
                <p:nvPr/>
              </p:nvSpPr>
              <p:spPr>
                <a:xfrm>
                  <a:off x="821419" y="3893112"/>
                  <a:ext cx="1697772" cy="9541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Tahoma" pitchFamily="34" charset="0"/>
                    </a:rPr>
                    <a:t>Noisy image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𝐲</m:t>
                        </m:r>
                      </m:oMath>
                    </m:oMathPara>
                  </a14:m>
                  <a:endParaRPr lang="he-IL" sz="3200" b="1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מלבן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419" y="3893112"/>
                  <a:ext cx="1697772" cy="9541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376" t="-5128" r="-5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3192983" y="2318842"/>
            <a:ext cx="2266950" cy="3273689"/>
            <a:chOff x="3192983" y="2318842"/>
            <a:chExt cx="2266950" cy="3273689"/>
          </a:xfrm>
        </p:grpSpPr>
        <p:pic>
          <p:nvPicPr>
            <p:cNvPr id="20" name="Picture 9"/>
            <p:cNvPicPr>
              <a:picLocks noChangeArrowheads="1"/>
            </p:cNvPicPr>
            <p:nvPr/>
          </p:nvPicPr>
          <p:blipFill>
            <a:blip r:embed="rId5" cstate="print"/>
            <a:srcRect l="490" t="490"/>
            <a:stretch>
              <a:fillRect/>
            </a:stretch>
          </p:blipFill>
          <p:spPr bwMode="auto">
            <a:xfrm>
              <a:off x="3192983" y="2318842"/>
              <a:ext cx="2266950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מלבן 35"/>
                <p:cNvSpPr/>
                <p:nvPr/>
              </p:nvSpPr>
              <p:spPr>
                <a:xfrm>
                  <a:off x="3214482" y="4638424"/>
                  <a:ext cx="2185855" cy="9541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Tahoma" pitchFamily="34" charset="0"/>
                    </a:rPr>
                    <a:t>Denoised image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3200" b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𝐱</m:t>
                            </m:r>
                          </m:e>
                        </m:acc>
                        <m: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𝐲</m:t>
                            </m:r>
                          </m:e>
                        </m:d>
                      </m:oMath>
                    </m:oMathPara>
                  </a14:m>
                  <a:endParaRPr lang="he-IL" sz="320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" name="מלבן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4482" y="4638424"/>
                  <a:ext cx="2185855" cy="95410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900" t="-5128" r="-39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חיסור 36"/>
          <p:cNvSpPr/>
          <p:nvPr/>
        </p:nvSpPr>
        <p:spPr bwMode="auto">
          <a:xfrm>
            <a:off x="2618816" y="3165424"/>
            <a:ext cx="560832" cy="573024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3" name="קבוצה 50"/>
          <p:cNvGrpSpPr/>
          <p:nvPr/>
        </p:nvGrpSpPr>
        <p:grpSpPr>
          <a:xfrm>
            <a:off x="5544896" y="2336050"/>
            <a:ext cx="3048000" cy="3286961"/>
            <a:chOff x="5657088" y="1584642"/>
            <a:chExt cx="3048000" cy="3286961"/>
          </a:xfrm>
        </p:grpSpPr>
        <p:sp>
          <p:nvSpPr>
            <p:cNvPr id="24" name="שווה 37"/>
            <p:cNvSpPr/>
            <p:nvPr/>
          </p:nvSpPr>
          <p:spPr bwMode="auto">
            <a:xfrm>
              <a:off x="5657088" y="2462784"/>
              <a:ext cx="646176" cy="499872"/>
            </a:xfrm>
            <a:prstGeom prst="mathEqual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5" name="Picture 2" descr="C:\barb_orig_25_MN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49187" y="1584642"/>
              <a:ext cx="2255901" cy="2255902"/>
            </a:xfrm>
            <a:prstGeom prst="rect">
              <a:avLst/>
            </a:prstGeom>
            <a:noFill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מלבן 40"/>
                <p:cNvSpPr/>
                <p:nvPr/>
              </p:nvSpPr>
              <p:spPr>
                <a:xfrm>
                  <a:off x="6577875" y="3917496"/>
                  <a:ext cx="1962332" cy="9541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Tahoma" pitchFamily="34" charset="0"/>
                    </a:rPr>
                    <a:t>Method Noise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𝐲</m:t>
                        </m:r>
                        <m:r>
                          <a:rPr lang="en-US" sz="3200" b="0" i="0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200" b="0" i="1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0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acc>
                      </m:oMath>
                    </m:oMathPara>
                  </a14:m>
                  <a:endParaRPr lang="he-IL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6" name="מלבן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7875" y="3917496"/>
                  <a:ext cx="1962332" cy="95410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348" t="-5128" r="-4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26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   Processing the Residual Image</a:t>
            </a:r>
            <a:endParaRPr lang="en-US" sz="2000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>
                <a:off x="148908" y="1210628"/>
                <a:ext cx="8863012" cy="462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95288" indent="-395288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785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rgbClr val="FFFFFF"/>
                  </a:buClr>
                  <a:buFont typeface="Wingdings" pitchFamily="2" charset="2"/>
                  <a:buChar char="q"/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Twicing </a:t>
                </a:r>
                <a:r>
                  <a:rPr lang="en-US" altLang="en-US" sz="1800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[</a:t>
                </a:r>
                <a:r>
                  <a:rPr lang="en-US" altLang="en-US" sz="1800" dirty="0" err="1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Tukey</a:t>
                </a:r>
                <a:r>
                  <a:rPr lang="en-US" altLang="en-US" sz="1800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 (’77), Charest et al. (’06)]</a:t>
                </a:r>
                <a:endParaRPr lang="en-US" altLang="en-US" dirty="0" smtClean="0">
                  <a:solidFill>
                    <a:srgbClr val="00B0F0"/>
                  </a:solidFill>
                  <a:latin typeface="Calibri" panose="020F0502020204030204" pitchFamily="34" charset="0"/>
                  <a:cs typeface="Tahoma" pitchFamily="34" charset="0"/>
                </a:endParaRPr>
              </a:p>
              <a:p>
                <a:pPr marL="1035050" lvl="1" indent="-457200">
                  <a:spcBef>
                    <a:spcPct val="50000"/>
                  </a:spcBef>
                  <a:buClr>
                    <a:srgbClr val="FFFFFF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b="0" dirty="0" smtClean="0">
                    <a:solidFill>
                      <a:schemeClr val="bg1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3200" b="1" i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US" altLang="en-US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  <m:r>
                          <a:rPr lang="en-US" altLang="en-US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+</m:t>
                        </m:r>
                        <m:r>
                          <a:rPr lang="en-US" altLang="en-US" sz="32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p>
                    </m:sSup>
                    <m:r>
                      <a:rPr lang="en-US" altLang="en-US" sz="3200" b="0" i="1" dirty="0" smtClean="0">
                        <a:solidFill>
                          <a:schemeClr val="bg1"/>
                        </a:solidFill>
                        <a:latin typeface="Cambria Math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alt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sz="32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US" alt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</m:sup>
                    </m:sSup>
                    <m:r>
                      <a:rPr lang="en-US" altLang="en-US" sz="3200" b="0" i="1" smtClean="0">
                        <a:solidFill>
                          <a:schemeClr val="bg1"/>
                        </a:solidFill>
                        <a:latin typeface="Cambria Math"/>
                        <a:cs typeface="Tahoma" pitchFamily="34" charset="0"/>
                      </a:rPr>
                      <m:t>+</m:t>
                    </m:r>
                    <m:r>
                      <a:rPr lang="en-US" altLang="en-US" sz="3200" b="0" i="1" smtClean="0">
                        <a:solidFill>
                          <a:srgbClr val="FFFF00"/>
                        </a:solidFill>
                        <a:latin typeface="Cambria Math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alt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altLang="en-US" sz="3200" b="1" i="0" smtClean="0">
                            <a:solidFill>
                              <a:srgbClr val="00FF00"/>
                            </a:solidFill>
                            <a:latin typeface="Cambria Math"/>
                            <a:cs typeface="Tahoma" pitchFamily="34" charset="0"/>
                          </a:rPr>
                          <m:t>𝐲</m:t>
                        </m:r>
                        <m:r>
                          <a:rPr lang="en-US" altLang="en-US" sz="3200" i="1" smtClean="0">
                            <a:solidFill>
                              <a:srgbClr val="00FF00"/>
                            </a:solidFill>
                            <a:latin typeface="Cambria Math"/>
                            <a:cs typeface="Tahoma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3200" i="1">
                                <a:solidFill>
                                  <a:srgbClr val="00FF00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3200" i="1">
                                    <a:solidFill>
                                      <a:srgbClr val="00FF00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3200" b="1" i="1">
                                    <a:solidFill>
                                      <a:srgbClr val="00FF00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en-US" sz="3200" i="1">
                                <a:solidFill>
                                  <a:srgbClr val="00FF00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3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endParaRPr>
              </a:p>
              <a:p>
                <a:pPr marL="1035050" lvl="1" indent="-457200">
                  <a:spcBef>
                    <a:spcPct val="50000"/>
                  </a:spcBef>
                  <a:buClr>
                    <a:srgbClr val="FFFFFF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Method noise whitening </a:t>
                </a:r>
                <a:r>
                  <a:rPr lang="en-US" altLang="en-US" sz="1800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[Romano &amp; </a:t>
                </a:r>
                <a:r>
                  <a:rPr lang="en-US" altLang="en-US" sz="1800" dirty="0" err="1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Elad</a:t>
                </a:r>
                <a:r>
                  <a:rPr lang="en-US" altLang="en-US" sz="1800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 (‘13)]</a:t>
                </a:r>
              </a:p>
              <a:p>
                <a:pPr lvl="3">
                  <a:spcBef>
                    <a:spcPct val="50000"/>
                  </a:spcBef>
                  <a:buClr>
                    <a:srgbClr val="FFFFFF"/>
                  </a:buClr>
                </a:pPr>
                <a:r>
                  <a:rPr lang="en-US" alt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Recovering the “stolen” content from the 		                method-noise using the same basis                                                           elements that were chosen to represent                                                   the initially </a:t>
                </a:r>
                <a:r>
                  <a:rPr lang="en-US" altLang="en-US" sz="2000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denoised</a:t>
                </a:r>
                <a:r>
                  <a:rPr lang="en-US" altLang="en-US" sz="20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 patches</a:t>
                </a:r>
                <a:endParaRPr lang="en-US" alt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FFFFFF"/>
                  </a:buClr>
                  <a:buFont typeface="Wingdings" pitchFamily="2" charset="2"/>
                  <a:buChar char="q"/>
                </a:pPr>
                <a:r>
                  <a:rPr lang="en-US" alt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TV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denoising</a:t>
                </a:r>
                <a:r>
                  <a:rPr lang="en-US" alt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 using </a:t>
                </a:r>
                <a:r>
                  <a:rPr lang="en-US" altLang="en-US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Bregman</a:t>
                </a: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 distance </a:t>
                </a:r>
                <a:r>
                  <a:rPr lang="en-US" altLang="en-US" sz="1800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[</a:t>
                </a:r>
                <a:r>
                  <a:rPr lang="en-US" altLang="en-US" sz="1800" dirty="0" err="1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Bregman</a:t>
                </a:r>
                <a:r>
                  <a:rPr lang="en-US" altLang="en-US" sz="1800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 (‘67), </a:t>
                </a:r>
                <a:r>
                  <a:rPr lang="en-US" altLang="en-US" sz="1800" dirty="0" err="1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Osher</a:t>
                </a:r>
                <a:r>
                  <a:rPr lang="en-US" altLang="en-US" sz="1800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 et al. (’05)]</a:t>
                </a:r>
                <a:endParaRPr lang="en-US" altLang="en-US" sz="1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endParaRPr>
              </a:p>
              <a:p>
                <a:pPr marL="1035050" lvl="1" indent="-457200">
                  <a:spcBef>
                    <a:spcPct val="50000"/>
                  </a:spcBef>
                  <a:buClr>
                    <a:srgbClr val="FFFFFF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dirty="0" smtClean="0">
                    <a:solidFill>
                      <a:schemeClr val="bg1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sz="32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3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US" altLang="en-US" sz="3200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  <m:r>
                          <a:rPr lang="en-US" altLang="en-US" sz="3200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+</m:t>
                        </m:r>
                        <m:r>
                          <a:rPr lang="en-US" altLang="en-US" sz="3200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p>
                    </m:sSup>
                    <m:r>
                      <a:rPr lang="en-US" altLang="en-US" sz="3200" i="1" dirty="0">
                        <a:solidFill>
                          <a:schemeClr val="bg1"/>
                        </a:solidFill>
                        <a:latin typeface="Cambria Math"/>
                        <a:cs typeface="Tahoma" pitchFamily="34" charset="0"/>
                      </a:rPr>
                      <m:t>=</m:t>
                    </m:r>
                    <m:r>
                      <a:rPr lang="en-US" altLang="en-US" sz="3200" i="1" smtClean="0">
                        <a:solidFill>
                          <a:srgbClr val="FFFF00"/>
                        </a:solidFill>
                        <a:latin typeface="Cambria Math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alt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32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32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en-US" sz="32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en-US" sz="3200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altLang="en-US" sz="32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32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altLang="en-US" sz="32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altLang="en-US" sz="32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32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</m:sup>
                          <m:e>
                            <m:d>
                              <m:dPr>
                                <m:ctrlPr>
                                  <a:rPr lang="en-US" altLang="en-US" sz="32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3200" b="1" i="0" smtClean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𝐲</m:t>
                                </m:r>
                                <m:r>
                                  <a:rPr lang="en-US" altLang="en-US" sz="3200" i="1" smtClean="0">
                                    <a:solidFill>
                                      <a:srgbClr val="00FF00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en-US" sz="32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cs typeface="Tahoma" pitchFamily="34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3200" i="1">
                                            <a:solidFill>
                                              <a:srgbClr val="00FF00"/>
                                            </a:solidFill>
                                            <a:latin typeface="Cambria Math"/>
                                            <a:cs typeface="Tahoma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3200" b="1" i="1">
                                            <a:solidFill>
                                              <a:srgbClr val="00FF00"/>
                                            </a:solidFill>
                                            <a:latin typeface="Cambria Math"/>
                                            <a:cs typeface="Tahoma" pitchFamily="34" charset="0"/>
                                          </a:rPr>
                                          <m:t>𝐱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en-US" sz="3200" i="1">
                                        <a:solidFill>
                                          <a:srgbClr val="00FF00"/>
                                        </a:solidFill>
                                        <a:latin typeface="Cambria Math"/>
                                        <a:cs typeface="Tahoma" pitchFamily="34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altLang="en-US" sz="3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08" y="1210628"/>
                <a:ext cx="8863012" cy="4626331"/>
              </a:xfrm>
              <a:prstGeom prst="rect">
                <a:avLst/>
              </a:prstGeom>
              <a:blipFill rotWithShape="1">
                <a:blip r:embed="rId3"/>
                <a:stretch>
                  <a:fillRect l="-894" t="-1054" b="-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2" descr="C:\barb_orig_25_M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6019" y="1267891"/>
            <a:ext cx="2255901" cy="2255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1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Boosting Methods</a:t>
            </a:r>
            <a:endParaRPr lang="en-US" sz="2000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>
                <a:off x="148908" y="1210628"/>
                <a:ext cx="6971739" cy="4326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95288" indent="-395288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785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>
                    <a:srgbClr val="FFFFFF"/>
                  </a:buClr>
                  <a:buFont typeface="Wingdings" pitchFamily="2" charset="2"/>
                  <a:buChar char="q"/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Diffusion</a:t>
                </a:r>
                <a:r>
                  <a:rPr lang="fi-FI" alt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 </a:t>
                </a:r>
                <a:r>
                  <a:rPr lang="fi-FI" altLang="en-US" sz="1800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[Perona-Malik (’90), </a:t>
                </a:r>
                <a:r>
                  <a:rPr lang="fi-FI" altLang="en-US" sz="1800" dirty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Coifman et al. </a:t>
                </a:r>
                <a:r>
                  <a:rPr lang="fi-FI" altLang="en-US" sz="1800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(’06), Milanfar (’12)]</a:t>
                </a:r>
                <a:endParaRPr lang="en-US" altLang="en-US" sz="1800" dirty="0">
                  <a:solidFill>
                    <a:srgbClr val="00B0F0"/>
                  </a:solidFill>
                  <a:latin typeface="Calibri" panose="020F0502020204030204" pitchFamily="34" charset="0"/>
                  <a:cs typeface="Tahoma" pitchFamily="34" charset="0"/>
                </a:endParaRPr>
              </a:p>
              <a:p>
                <a:pPr marL="920750" lvl="1" indent="-342900">
                  <a:spcBef>
                    <a:spcPts val="1200"/>
                  </a:spcBef>
                  <a:buClr>
                    <a:srgbClr val="FFFFFF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Removes the noise leftovers that are found in the </a:t>
                </a:r>
                <a:r>
                  <a:rPr lang="en-US" altLang="en-US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denoised</a:t>
                </a: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 image</a:t>
                </a:r>
              </a:p>
              <a:p>
                <a:pPr marL="920750" lvl="1" indent="-342900">
                  <a:spcBef>
                    <a:spcPts val="1200"/>
                  </a:spcBef>
                  <a:buClr>
                    <a:srgbClr val="FFFFFF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dirty="0" smtClean="0">
                    <a:solidFill>
                      <a:schemeClr val="bg1"/>
                    </a:solidFill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sz="32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alt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𝐱</m:t>
                            </m:r>
                          </m:e>
                        </m:acc>
                      </m:e>
                      <m:sup>
                        <m:r>
                          <a:rPr lang="en-US" altLang="en-US" sz="3200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  <m:r>
                          <a:rPr lang="en-US" altLang="en-US" sz="3200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+</m:t>
                        </m:r>
                        <m:r>
                          <a:rPr lang="en-US" altLang="en-US" sz="3200" i="1" dirty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p>
                    </m:sSup>
                    <m:r>
                      <a:rPr lang="en-US" altLang="en-US" sz="3200" i="1" dirty="0">
                        <a:solidFill>
                          <a:schemeClr val="bg1"/>
                        </a:solidFill>
                        <a:latin typeface="Cambria Math"/>
                        <a:cs typeface="Tahoma" pitchFamily="34" charset="0"/>
                      </a:rPr>
                      <m:t>=</m:t>
                    </m:r>
                    <m:r>
                      <a:rPr lang="en-US" altLang="en-US" sz="3200" i="1">
                        <a:solidFill>
                          <a:srgbClr val="FFFF00"/>
                        </a:solidFill>
                        <a:latin typeface="Cambria Math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altLang="en-US" sz="3200" i="1">
                            <a:solidFill>
                              <a:srgbClr val="FFFF00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32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en-US" sz="32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ahoma" pitchFamily="34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en-US" sz="3200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3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FFFFFF"/>
                  </a:buClr>
                  <a:buFont typeface="Wingdings" pitchFamily="2" charset="2"/>
                  <a:buChar char="q"/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SAIF </a:t>
                </a:r>
                <a:r>
                  <a:rPr lang="en-US" altLang="en-US" sz="1800" dirty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[</a:t>
                </a:r>
                <a:r>
                  <a:rPr lang="en-US" altLang="en-US" sz="1800" dirty="0" err="1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Talebi</a:t>
                </a:r>
                <a:r>
                  <a:rPr lang="en-US" altLang="en-US" sz="1800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 et al. (’12)]</a:t>
                </a:r>
              </a:p>
              <a:p>
                <a:pPr marL="1035050" lvl="1" indent="-457200">
                  <a:spcBef>
                    <a:spcPts val="600"/>
                  </a:spcBef>
                  <a:buClr>
                    <a:srgbClr val="FFFFFF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Chooses automatically the local improvement mechanism:</a:t>
                </a:r>
              </a:p>
              <a:p>
                <a:pPr marL="1828800" lvl="3" indent="-457200">
                  <a:spcBef>
                    <a:spcPts val="600"/>
                  </a:spcBef>
                  <a:buClr>
                    <a:srgbClr val="FFFFFF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Diffusion</a:t>
                </a:r>
              </a:p>
              <a:p>
                <a:pPr marL="1828800" lvl="3" indent="-457200">
                  <a:spcBef>
                    <a:spcPts val="600"/>
                  </a:spcBef>
                  <a:buClr>
                    <a:srgbClr val="FFFFFF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Twicing</a:t>
                </a:r>
              </a:p>
            </p:txBody>
          </p:sp>
        </mc:Choice>
        <mc:Fallback xmlns="">
          <p:sp>
            <p:nvSpPr>
              <p:cNvPr id="3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08" y="1210628"/>
                <a:ext cx="6971739" cy="4326121"/>
              </a:xfrm>
              <a:prstGeom prst="rect">
                <a:avLst/>
              </a:prstGeom>
              <a:blipFill rotWithShape="1">
                <a:blip r:embed="rId3"/>
                <a:stretch>
                  <a:fillRect l="-1136" t="-1128" r="-787" b="-2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Line 5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Reducing the Local/Global Gap</a:t>
            </a:r>
            <a:endParaRPr lang="en-US" sz="2000" dirty="0">
              <a:solidFill>
                <a:srgbClr val="3366FF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0A5E8-F0DD-4AEA-9B93-27CB099D281E}" type="slidenum">
              <a:rPr lang="he-IL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5"/>
              <p:cNvSpPr txBox="1">
                <a:spLocks noChangeArrowheads="1"/>
              </p:cNvSpPr>
              <p:nvPr/>
            </p:nvSpPr>
            <p:spPr bwMode="auto">
              <a:xfrm>
                <a:off x="148908" y="1210628"/>
                <a:ext cx="8596258" cy="45066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95288" indent="-395288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77850"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ts val="600"/>
                  </a:spcAft>
                  <a:buClr>
                    <a:srgbClr val="FFFFFF"/>
                  </a:buClr>
                  <a:buFont typeface="Wingdings" pitchFamily="2" charset="2"/>
                  <a:buChar char="q"/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EPLL</a:t>
                </a:r>
                <a:r>
                  <a:rPr lang="en-US" altLang="en-US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 </a:t>
                </a:r>
                <a:r>
                  <a:rPr lang="en-US" altLang="en-US" sz="1800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[Zoran &amp; Weiss (’09), </a:t>
                </a:r>
                <a:r>
                  <a:rPr lang="en-US" altLang="en-US" sz="1800" dirty="0" err="1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Sulam</a:t>
                </a:r>
                <a:r>
                  <a:rPr lang="en-US" altLang="en-US" sz="1800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 &amp; </a:t>
                </a:r>
                <a:r>
                  <a:rPr lang="en-US" altLang="en-US" sz="1800" dirty="0" err="1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Elad</a:t>
                </a:r>
                <a:r>
                  <a:rPr lang="en-US" altLang="en-US" sz="1800" dirty="0" smtClean="0">
                    <a:solidFill>
                      <a:srgbClr val="00B0F0"/>
                    </a:solidFill>
                    <a:latin typeface="Calibri" panose="020F0502020204030204" pitchFamily="34" charset="0"/>
                    <a:cs typeface="Tahoma" pitchFamily="34" charset="0"/>
                  </a:rPr>
                  <a:t> (‘14)]</a:t>
                </a:r>
              </a:p>
              <a:p>
                <a:pPr marL="1035050" lvl="1" indent="-457200">
                  <a:spcBef>
                    <a:spcPts val="600"/>
                  </a:spcBef>
                  <a:spcAft>
                    <a:spcPts val="600"/>
                  </a:spcAft>
                  <a:buClr>
                    <a:srgbClr val="FFFFFF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Treats a </a:t>
                </a:r>
                <a:r>
                  <a:rPr lang="en-US" alt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major shortcoming of patch-based methods: </a:t>
                </a:r>
                <a:endPara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endParaRP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  <a:buClr>
                    <a:srgbClr val="FFFFFF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The </a:t>
                </a:r>
                <a:r>
                  <a:rPr lang="en-US" alt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gap between the </a:t>
                </a:r>
                <a:r>
                  <a:rPr lang="en-US" altLang="en-US" dirty="0">
                    <a:solidFill>
                      <a:srgbClr val="00FF00"/>
                    </a:solidFill>
                    <a:latin typeface="Calibri" panose="020F0502020204030204" pitchFamily="34" charset="0"/>
                    <a:cs typeface="Tahoma" pitchFamily="34" charset="0"/>
                  </a:rPr>
                  <a:t>local </a:t>
                </a:r>
                <a:r>
                  <a:rPr lang="en-US" altLang="en-US" dirty="0" smtClean="0">
                    <a:solidFill>
                      <a:srgbClr val="00FF00"/>
                    </a:solidFill>
                    <a:latin typeface="Calibri" panose="020F0502020204030204" pitchFamily="34" charset="0"/>
                    <a:cs typeface="Tahoma" pitchFamily="34" charset="0"/>
                  </a:rPr>
                  <a:t>patch processing </a:t>
                </a:r>
                <a:r>
                  <a:rPr lang="en-US" alt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and the </a:t>
                </a:r>
                <a:r>
                  <a:rPr lang="en-US" altLang="en-US" dirty="0">
                    <a:solidFill>
                      <a:srgbClr val="FFFF00"/>
                    </a:solidFill>
                    <a:latin typeface="Calibri" panose="020F0502020204030204" pitchFamily="34" charset="0"/>
                    <a:cs typeface="Tahoma" pitchFamily="34" charset="0"/>
                  </a:rPr>
                  <a:t>global</a:t>
                </a:r>
                <a:r>
                  <a:rPr lang="en-US" alt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 </a:t>
                </a:r>
                <a:r>
                  <a:rPr lang="en-US" altLang="en-US" dirty="0">
                    <a:solidFill>
                      <a:srgbClr val="FFFF00"/>
                    </a:solidFill>
                    <a:latin typeface="Calibri" panose="020F0502020204030204" pitchFamily="34" charset="0"/>
                    <a:cs typeface="Tahoma" pitchFamily="34" charset="0"/>
                  </a:rPr>
                  <a:t>need</a:t>
                </a:r>
                <a:r>
                  <a:rPr lang="en-US" alt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 for a whole restored </a:t>
                </a: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image</a:t>
                </a:r>
                <a:endPara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endParaRPr>
              </a:p>
              <a:p>
                <a:pPr marL="1035050" lvl="1" indent="-457200">
                  <a:spcBef>
                    <a:spcPts val="600"/>
                  </a:spcBef>
                  <a:spcAft>
                    <a:spcPts val="600"/>
                  </a:spcAft>
                  <a:buClr>
                    <a:srgbClr val="FFFFFF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By encouraging the patches of the final image (i.e. after patch aggregation) to comply with the local prior </a:t>
                </a:r>
              </a:p>
              <a:p>
                <a:pPr marL="1035050" lvl="1" indent="-457200">
                  <a:spcBef>
                    <a:spcPts val="600"/>
                  </a:spcBef>
                  <a:spcAft>
                    <a:spcPts val="600"/>
                  </a:spcAft>
                  <a:buClr>
                    <a:srgbClr val="FFFFFF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In practice – iterated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denoising</a:t>
                </a:r>
                <a:r>
                  <a:rPr lang="en-US" alt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 with a diminishing variance</a:t>
                </a:r>
              </a:p>
              <a:p>
                <a:pPr marL="1428750" lvl="2" indent="-514350">
                  <a:spcBef>
                    <a:spcPts val="600"/>
                  </a:spcBef>
                  <a:spcAft>
                    <a:spcPts val="600"/>
                  </a:spcAft>
                  <a:buClr>
                    <a:srgbClr val="FFFFFF"/>
                  </a:buClr>
                  <a:buFont typeface="+mj-lt"/>
                  <a:buAutoNum type="romanUcPeriod"/>
                </a:pPr>
                <a:r>
                  <a:rPr lang="en-US" altLang="en-US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Denoising</a:t>
                </a: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 the </a:t>
                </a:r>
                <a:r>
                  <a:rPr lang="en-US" altLang="en-US" dirty="0" smtClean="0">
                    <a:solidFill>
                      <a:srgbClr val="00FF00"/>
                    </a:solidFill>
                    <a:latin typeface="Calibri" panose="020F0502020204030204" pitchFamily="34" charset="0"/>
                    <a:cs typeface="Tahoma" pitchFamily="34" charset="0"/>
                  </a:rPr>
                  <a:t>patches</a:t>
                </a: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x</m:t>
                            </m:r>
                          </m:e>
                        </m:acc>
                      </m:e>
                      <m:sup>
                        <m:r>
                          <a:rPr lang="en-US" altLang="en-US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dirty="0" smtClean="0">
                  <a:solidFill>
                    <a:schemeClr val="bg1"/>
                  </a:solidFill>
                  <a:latin typeface="Calibri" panose="020F0502020204030204" pitchFamily="34" charset="0"/>
                  <a:cs typeface="Tahoma" pitchFamily="34" charset="0"/>
                </a:endParaRPr>
              </a:p>
              <a:p>
                <a:pPr marL="1428750" lvl="2" indent="-514350">
                  <a:spcBef>
                    <a:spcPts val="600"/>
                  </a:spcBef>
                  <a:spcAft>
                    <a:spcPts val="600"/>
                  </a:spcAft>
                  <a:buClr>
                    <a:srgbClr val="FFFFFF"/>
                  </a:buClr>
                  <a:buFont typeface="+mj-lt"/>
                  <a:buAutoNum type="romanUcPeriod"/>
                </a:pP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i="1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solidFill>
                                  <a:schemeClr val="bg1"/>
                                </a:solidFill>
                                <a:latin typeface="Cambria Math"/>
                                <a:cs typeface="Tahoma" pitchFamily="34" charset="0"/>
                              </a:rPr>
                              <m:t>x</m:t>
                            </m:r>
                          </m:e>
                        </m:acc>
                      </m:e>
                      <m:sup>
                        <m:r>
                          <a:rPr lang="en-US" altLang="en-US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𝑘</m:t>
                        </m:r>
                        <m:r>
                          <a:rPr lang="en-US" altLang="en-US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+</m:t>
                        </m:r>
                        <m:r>
                          <a:rPr lang="en-US" altLang="en-US" i="1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1</m:t>
                        </m:r>
                      </m:sup>
                    </m:sSup>
                    <m:r>
                      <a:rPr lang="en-US" altLang="en-US" i="1">
                        <a:solidFill>
                          <a:schemeClr val="bg1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by </a:t>
                </a:r>
                <a:r>
                  <a:rPr lang="en-US" altLang="en-US" dirty="0" smtClean="0">
                    <a:solidFill>
                      <a:srgbClr val="FFFF00"/>
                    </a:solidFill>
                    <a:latin typeface="Calibri" panose="020F0502020204030204" pitchFamily="34" charset="0"/>
                    <a:cs typeface="Tahoma" pitchFamily="34" charset="0"/>
                  </a:rPr>
                  <a:t>averaging</a:t>
                </a:r>
                <a:r>
                  <a:rPr lang="en-US" altLang="en-US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ahoma" pitchFamily="34" charset="0"/>
                  </a:rPr>
                  <a:t> the overlapping patches</a:t>
                </a:r>
              </a:p>
            </p:txBody>
          </p:sp>
        </mc:Choice>
        <mc:Fallback xmlns="">
          <p:sp>
            <p:nvSpPr>
              <p:cNvPr id="3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08" y="1210628"/>
                <a:ext cx="8596258" cy="4506618"/>
              </a:xfrm>
              <a:prstGeom prst="rect">
                <a:avLst/>
              </a:prstGeom>
              <a:blipFill rotWithShape="1">
                <a:blip r:embed="rId3"/>
                <a:stretch>
                  <a:fillRect l="-921" t="-10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22565" y="61653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SOS Boosting of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Image 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Denoising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Algorithms</a:t>
            </a:r>
          </a:p>
          <a:p>
            <a:pPr algn="l"/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By Michael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Elad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05059" y="2642679"/>
            <a:ext cx="595332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8000" b="1" dirty="0" smtClean="0">
                <a:solidFill>
                  <a:srgbClr val="FFFF00"/>
                </a:solidFill>
                <a:latin typeface="Calibri" pitchFamily="34" charset="0"/>
              </a:rPr>
              <a:t>SOS</a:t>
            </a:r>
            <a:r>
              <a:rPr lang="en-US" sz="8000" b="1" dirty="0" smtClean="0">
                <a:solidFill>
                  <a:schemeClr val="bg1"/>
                </a:solidFill>
                <a:latin typeface="Calibri" pitchFamily="34" charset="0"/>
              </a:rPr>
              <a:t> Boosting</a:t>
            </a:r>
            <a:endParaRPr lang="en-US" sz="5400" dirty="0">
              <a:solidFill>
                <a:srgbClr val="3366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142144</TotalTime>
  <Words>3094</Words>
  <Application>Microsoft Office PowerPoint</Application>
  <PresentationFormat>On-screen Show (4:3)</PresentationFormat>
  <Paragraphs>587</Paragraphs>
  <Slides>42</Slides>
  <Notes>38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SOS Boosting of  Image Denoising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Sparse Representations and the Basis Pursuit Algorithm</dc:title>
  <dc:creator>Michael Elad</dc:creator>
  <cp:lastModifiedBy>elad</cp:lastModifiedBy>
  <cp:revision>2656</cp:revision>
  <dcterms:created xsi:type="dcterms:W3CDTF">2002-10-21T21:14:30Z</dcterms:created>
  <dcterms:modified xsi:type="dcterms:W3CDTF">2015-01-27T10:41:29Z</dcterms:modified>
</cp:coreProperties>
</file>