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65" r:id="rId2"/>
    <p:sldId id="367" r:id="rId3"/>
    <p:sldId id="447" r:id="rId4"/>
    <p:sldId id="453" r:id="rId5"/>
    <p:sldId id="364" r:id="rId6"/>
    <p:sldId id="425" r:id="rId7"/>
    <p:sldId id="454" r:id="rId8"/>
    <p:sldId id="455" r:id="rId9"/>
    <p:sldId id="456" r:id="rId10"/>
    <p:sldId id="458" r:id="rId11"/>
    <p:sldId id="457" r:id="rId12"/>
    <p:sldId id="463" r:id="rId13"/>
    <p:sldId id="464" r:id="rId14"/>
    <p:sldId id="466" r:id="rId15"/>
    <p:sldId id="465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81" r:id="rId28"/>
    <p:sldId id="478" r:id="rId29"/>
    <p:sldId id="479" r:id="rId30"/>
    <p:sldId id="480" r:id="rId31"/>
    <p:sldId id="485" r:id="rId32"/>
    <p:sldId id="483" r:id="rId33"/>
    <p:sldId id="418" r:id="rId34"/>
    <p:sldId id="484" r:id="rId35"/>
    <p:sldId id="489" r:id="rId36"/>
    <p:sldId id="490" r:id="rId37"/>
    <p:sldId id="488" r:id="rId38"/>
    <p:sldId id="419" r:id="rId39"/>
  </p:sldIdLst>
  <p:sldSz cx="9144000" cy="6858000" type="screen4x3"/>
  <p:notesSz cx="7010400" cy="92964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E0"/>
    <a:srgbClr val="9999FF"/>
    <a:srgbClr val="FF0000"/>
    <a:srgbClr val="00FF99"/>
    <a:srgbClr val="000000"/>
    <a:srgbClr val="C00000"/>
    <a:srgbClr val="00007D"/>
    <a:srgbClr val="0000DA"/>
    <a:srgbClr val="0000A4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6260" autoAdjust="0"/>
    <p:restoredTop sz="94660"/>
  </p:normalViewPr>
  <p:slideViewPr>
    <p:cSldViewPr snapToGrid="0">
      <p:cViewPr>
        <p:scale>
          <a:sx n="70" d="100"/>
          <a:sy n="70" d="100"/>
        </p:scale>
        <p:origin x="-1096" y="-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2472"/>
    </p:cViewPr>
  </p:sorterViewPr>
  <p:notesViewPr>
    <p:cSldViewPr snapToGrid="0">
      <p:cViewPr varScale="1">
        <p:scale>
          <a:sx n="57" d="100"/>
          <a:sy n="57" d="100"/>
        </p:scale>
        <p:origin x="-1872" y="-8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936DC-0687-4DF1-8B19-372DD94A4436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712B-2C0D-4FE5-AD99-F8F03E20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8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B0A8A53-80C6-47EA-8756-BC0B8FD9C1D6}" type="datetimeFigureOut">
              <a:rPr lang="en-US"/>
              <a:pPr>
                <a:defRPr/>
              </a:pPr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EA8F753-1DDF-4023-B9D3-658998CB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5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0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0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4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1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8F753-1DDF-4023-B9D3-658998CB75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-4083" y="6087014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26" descr="D:\User Documents\Ron\Desktop\Techlogo10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96000"/>
            <a:ext cx="2129984" cy="803467"/>
          </a:xfrm>
          <a:prstGeom prst="rect">
            <a:avLst/>
          </a:prstGeom>
          <a:noFill/>
          <a:effectLst>
            <a:reflection blurRad="6350" stA="40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A0EC-B6E9-4DB3-A0BA-5F89556EA07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3199-25E8-4EC0-B584-A5E07D1766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525" y="6134100"/>
            <a:ext cx="809625" cy="7048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D:\User Documents\Ron\Desktop\Techlogo1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19"/>
          <a:stretch/>
        </p:blipFill>
        <p:spPr bwMode="auto">
          <a:xfrm>
            <a:off x="9525" y="6096000"/>
            <a:ext cx="742950" cy="803467"/>
          </a:xfrm>
          <a:prstGeom prst="rect">
            <a:avLst/>
          </a:prstGeom>
          <a:noFill/>
          <a:effectLst>
            <a:reflection blurRad="6350" stA="40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701234" y="6156325"/>
            <a:ext cx="3568170" cy="6826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Generalized Tree-Based Wavelet Transform and Applications to Patch-Based Image Processing</a:t>
            </a:r>
          </a:p>
          <a:p>
            <a:pPr algn="l">
              <a:defRPr/>
            </a:pPr>
            <a:r>
              <a:rPr lang="en-US" sz="1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By: Michael Elad</a:t>
            </a:r>
            <a:endParaRPr lang="en-US" sz="1200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5419" y="6131246"/>
            <a:ext cx="4157134" cy="704850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>
            <a:off x="-4083" y="6087014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890E-E27E-4A22-B2BA-D4C5C851F3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4B40-5FAF-4591-B184-B73716F88F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F264-255C-4D0C-ADF9-5F699E3DBF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4FEA-4EF1-4427-ADE4-B7E1D47F99A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CB15-DA25-486C-A184-735BB518BE2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8916-979B-4340-821B-617A46DF02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D84AD-EDD9-4FF8-BE97-75A1800491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D1FEE37-3811-47A6-AC85-018BD02C051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843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emf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94.jpe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70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8.png"/><Relationship Id="rId4" Type="http://schemas.openxmlformats.org/officeDocument/2006/relationships/image" Target="../media/image10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0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24.png"/><Relationship Id="rId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a.math.uni-goettingen.de/pdf/MR-denoising.pdf" TargetMode="External"/><Relationship Id="rId3" Type="http://schemas.openxmlformats.org/officeDocument/2006/relationships/hyperlink" Target="http://www.math.duke.edu/~mauro/Papers/DiffusionWavelets.pdf" TargetMode="External"/><Relationship Id="rId7" Type="http://schemas.openxmlformats.org/officeDocument/2006/relationships/hyperlink" Target="http://www.wisdom.weizmann.ac.il/~nadler/Publications/wavelets_trees_p18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pdf/0912.3848v1.pdf" TargetMode="External"/><Relationship Id="rId5" Type="http://schemas.openxmlformats.org/officeDocument/2006/relationships/hyperlink" Target="http://onlinelibrary.wiley.com/doi/10.1111/j.1467-9868.2008.00672.x/pdf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7" Type="http://schemas.openxmlformats.org/officeDocument/2006/relationships/image" Target="../media/image1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7" Type="http://schemas.openxmlformats.org/officeDocument/2006/relationships/image" Target="../media/image42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855" y="307817"/>
            <a:ext cx="8846745" cy="1587657"/>
          </a:xfrm>
        </p:spPr>
        <p:txBody>
          <a:bodyPr/>
          <a:lstStyle/>
          <a:p>
            <a:pPr algn="ctr" rtl="0" eaLnBrk="1" hangingPunct="1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Generalized Tree-Based Wavelet Transform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and Applications to Patch-Based Image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EE04F7DC-F07B-48B5-850D-80D127A75379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-4083" y="18954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800" y="1933765"/>
            <a:ext cx="5410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Michael Elad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The Computer Science Department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The Technion – Israel Institute of technology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Haifa 32000, Israel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20"/>
          <p:cNvSpPr txBox="1">
            <a:spLocks noChangeArrowheads="1"/>
          </p:cNvSpPr>
          <p:nvPr/>
        </p:nvSpPr>
        <p:spPr bwMode="auto">
          <a:xfrm>
            <a:off x="2517590" y="4705485"/>
            <a:ext cx="17141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Seminar in the Hebrew University of Jerusalem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199" y="596900"/>
            <a:ext cx="3886436" cy="4824499"/>
            <a:chOff x="5029199" y="596900"/>
            <a:chExt cx="3886436" cy="4824499"/>
          </a:xfrm>
        </p:grpSpPr>
        <p:grpSp>
          <p:nvGrpSpPr>
            <p:cNvPr id="12" name="Group 11"/>
            <p:cNvGrpSpPr/>
            <p:nvPr/>
          </p:nvGrpSpPr>
          <p:grpSpPr>
            <a:xfrm>
              <a:off x="5029199" y="596900"/>
              <a:ext cx="3886436" cy="4824499"/>
              <a:chOff x="5029199" y="596900"/>
              <a:chExt cx="3886436" cy="4824499"/>
            </a:xfrm>
          </p:grpSpPr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8288572" y="596900"/>
                <a:ext cx="6270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029199" y="2251300"/>
                <a:ext cx="3698342" cy="3170099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 eaLnBrk="1" hangingPunct="1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*Joint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work with </a:t>
                </a:r>
              </a:p>
              <a:p>
                <a:pPr algn="l" rtl="0" eaLnBrk="1" hangingPunct="1"/>
                <a:endParaRPr lang="en-US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endPara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endPara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endPara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endPara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endParaRPr lang="en-US" sz="2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/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    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Idan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Ram  </a:t>
                </a:r>
                <a:r>
                  <a:rPr lang="en-US" sz="160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Israel Cohen</a:t>
                </a:r>
                <a:endParaRPr lang="en-US" sz="16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 rtl="0" eaLnBrk="1" hangingPunct="1"/>
                <a:r>
                  <a:rPr lang="en-US" sz="1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The Electrical Engineering department the Technion – Israel Institute of Technology</a:t>
                </a:r>
              </a:p>
            </p:txBody>
          </p:sp>
        </p:grpSp>
        <p:pic>
          <p:nvPicPr>
            <p:cNvPr id="107524" name="Picture 4" descr="http://www.iasted.org/conferences/images/contacts/398637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13" y="2806402"/>
              <a:ext cx="1307412" cy="163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526" name="Picture 6" descr="http://webee.technion.ac.il/people/IsraelCohen/Info/Graduates/Photos/Idan_Ra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908" y="2806402"/>
              <a:ext cx="1211055" cy="163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httpdyn.cs.huji.ac.il/sysutils/kidney/img/logo-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" y="3426623"/>
            <a:ext cx="2286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10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707" y="1303701"/>
            <a:ext cx="8542337" cy="42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However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we will be dealing with corrupted signals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(noisy, missing               values, …) and thus such a sort operation is impossible. 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our help comes the feature vectors in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which reflect on the order of the signal values,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Recall: 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Thus, instead of solving for the optimal permutation that “simplifies”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we  order the features in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 the shortest path that visits in each point once, in what will be an instance of the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Traveling-Salesman-Problem (TSP)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Building the Permutations (2)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3" name="Rectangle 732"/>
              <p:cNvSpPr/>
              <p:nvPr/>
            </p:nvSpPr>
            <p:spPr>
              <a:xfrm>
                <a:off x="1041130" y="4681563"/>
                <a:ext cx="3186821" cy="95782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3" name="Rectangle 7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30" y="4681563"/>
                <a:ext cx="3186821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4" name="Rectangle 733"/>
              <p:cNvSpPr/>
              <p:nvPr/>
            </p:nvSpPr>
            <p:spPr>
              <a:xfrm>
                <a:off x="5082818" y="4681563"/>
                <a:ext cx="2494916" cy="95782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P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4" name="Rectangle 7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18" y="4681563"/>
                <a:ext cx="2494916" cy="9578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6" name="Right Arrow 735"/>
          <p:cNvSpPr/>
          <p:nvPr/>
        </p:nvSpPr>
        <p:spPr bwMode="auto">
          <a:xfrm>
            <a:off x="4309432" y="4834552"/>
            <a:ext cx="643847" cy="69711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6774" y="2802050"/>
            <a:ext cx="7589060" cy="61563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6774" y="2847352"/>
                <a:ext cx="7699287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implies 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for almost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4" y="2847352"/>
                <a:ext cx="7699287" cy="446917"/>
              </a:xfrm>
              <a:prstGeom prst="rect">
                <a:avLst/>
              </a:prstGeom>
              <a:blipFill rotWithShape="1">
                <a:blip r:embed="rId6"/>
                <a:stretch>
                  <a:fillRect l="-871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5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33" grpId="0" animBg="1"/>
      <p:bldP spid="734" grpId="0" animBg="1"/>
      <p:bldP spid="736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11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92"/>
          <p:cNvSpPr>
            <a:spLocks noChangeArrowheads="1"/>
          </p:cNvSpPr>
          <p:nvPr/>
        </p:nvSpPr>
        <p:spPr bwMode="auto">
          <a:xfrm>
            <a:off x="573207" y="1667373"/>
            <a:ext cx="365125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5" name="Oval 92"/>
          <p:cNvSpPr>
            <a:spLocks noChangeArrowheads="1"/>
          </p:cNvSpPr>
          <p:nvPr/>
        </p:nvSpPr>
        <p:spPr bwMode="auto">
          <a:xfrm>
            <a:off x="1755895" y="1508623"/>
            <a:ext cx="366712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7" name="Oval 92"/>
          <p:cNvSpPr>
            <a:spLocks noChangeArrowheads="1"/>
          </p:cNvSpPr>
          <p:nvPr/>
        </p:nvSpPr>
        <p:spPr bwMode="auto">
          <a:xfrm>
            <a:off x="3525957" y="1600698"/>
            <a:ext cx="365125" cy="366713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9" name="Oval 92"/>
          <p:cNvSpPr>
            <a:spLocks noChangeArrowheads="1"/>
          </p:cNvSpPr>
          <p:nvPr/>
        </p:nvSpPr>
        <p:spPr bwMode="auto">
          <a:xfrm>
            <a:off x="1606670" y="2402386"/>
            <a:ext cx="366712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1" name="Oval 92"/>
          <p:cNvSpPr>
            <a:spLocks noChangeArrowheads="1"/>
          </p:cNvSpPr>
          <p:nvPr/>
        </p:nvSpPr>
        <p:spPr bwMode="auto">
          <a:xfrm>
            <a:off x="2886195" y="2734173"/>
            <a:ext cx="365125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3" name="Oval 92"/>
          <p:cNvSpPr>
            <a:spLocks noChangeArrowheads="1"/>
          </p:cNvSpPr>
          <p:nvPr/>
        </p:nvSpPr>
        <p:spPr bwMode="auto">
          <a:xfrm>
            <a:off x="579557" y="2742111"/>
            <a:ext cx="366713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5" name="Oval 92"/>
          <p:cNvSpPr>
            <a:spLocks noChangeArrowheads="1"/>
          </p:cNvSpPr>
          <p:nvPr/>
        </p:nvSpPr>
        <p:spPr bwMode="auto">
          <a:xfrm>
            <a:off x="3840282" y="2418261"/>
            <a:ext cx="366713" cy="365125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7" name="Oval 92"/>
          <p:cNvSpPr>
            <a:spLocks noChangeArrowheads="1"/>
          </p:cNvSpPr>
          <p:nvPr/>
        </p:nvSpPr>
        <p:spPr bwMode="auto">
          <a:xfrm>
            <a:off x="2570282" y="1438773"/>
            <a:ext cx="365125" cy="366713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cxnSp>
        <p:nvCxnSpPr>
          <p:cNvPr id="19" name="Straight Arrow Connector 18"/>
          <p:cNvCxnSpPr>
            <a:stCxn id="5" idx="6"/>
            <a:endCxn id="17" idx="2"/>
          </p:cNvCxnSpPr>
          <p:nvPr/>
        </p:nvCxnSpPr>
        <p:spPr bwMode="auto">
          <a:xfrm flipV="1">
            <a:off x="2122607" y="1622923"/>
            <a:ext cx="447675" cy="682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>
            <a:stCxn id="17" idx="6"/>
            <a:endCxn id="7" idx="1"/>
          </p:cNvCxnSpPr>
          <p:nvPr/>
        </p:nvCxnSpPr>
        <p:spPr bwMode="auto">
          <a:xfrm>
            <a:off x="2935407" y="1622923"/>
            <a:ext cx="642938" cy="317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stCxn id="7" idx="5"/>
            <a:endCxn id="15" idx="0"/>
          </p:cNvCxnSpPr>
          <p:nvPr/>
        </p:nvCxnSpPr>
        <p:spPr bwMode="auto">
          <a:xfrm rot="16200000" flipH="1">
            <a:off x="3678357" y="2072186"/>
            <a:ext cx="504825" cy="1873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stCxn id="15" idx="3"/>
            <a:endCxn id="11" idx="6"/>
          </p:cNvCxnSpPr>
          <p:nvPr/>
        </p:nvCxnSpPr>
        <p:spPr bwMode="auto">
          <a:xfrm rot="5400000">
            <a:off x="3479920" y="2502398"/>
            <a:ext cx="185738" cy="6429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>
            <a:stCxn id="11" idx="2"/>
            <a:endCxn id="9" idx="6"/>
          </p:cNvCxnSpPr>
          <p:nvPr/>
        </p:nvCxnSpPr>
        <p:spPr bwMode="auto">
          <a:xfrm rot="10800000">
            <a:off x="1973382" y="2584948"/>
            <a:ext cx="912813" cy="331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stCxn id="9" idx="2"/>
            <a:endCxn id="13" idx="6"/>
          </p:cNvCxnSpPr>
          <p:nvPr/>
        </p:nvCxnSpPr>
        <p:spPr bwMode="auto">
          <a:xfrm rot="10800000" flipV="1">
            <a:off x="946270" y="2584948"/>
            <a:ext cx="660400" cy="3397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>
            <a:stCxn id="13" idx="0"/>
            <a:endCxn id="3" idx="4"/>
          </p:cNvCxnSpPr>
          <p:nvPr/>
        </p:nvCxnSpPr>
        <p:spPr bwMode="auto">
          <a:xfrm rot="16200000" flipV="1">
            <a:off x="404138" y="2384130"/>
            <a:ext cx="709613" cy="63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81688" y="2330866"/>
                <a:ext cx="5122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8" y="2330866"/>
                <a:ext cx="51225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94897" y="1433193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97" y="1433193"/>
                <a:ext cx="51821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24403" y="2663677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03" y="2663677"/>
                <a:ext cx="51821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464165" y="1513214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65" y="1513214"/>
                <a:ext cx="51821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7753" y="2322510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53" y="2322510"/>
                <a:ext cx="51821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7766" y="2672730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6" y="2672730"/>
                <a:ext cx="51821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508490" y="1361111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90" y="1361111"/>
                <a:ext cx="518219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1412" y="1576257"/>
                <a:ext cx="518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2" y="1576257"/>
                <a:ext cx="518219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478502" y="1235548"/>
            <a:ext cx="4587682" cy="1544610"/>
            <a:chOff x="8147959" y="1925389"/>
            <a:chExt cx="4587682" cy="154461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505664" y="2003338"/>
              <a:ext cx="4229977" cy="146666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577202" y="2407103"/>
              <a:ext cx="4061030" cy="968560"/>
              <a:chOff x="2007983" y="4859664"/>
              <a:chExt cx="4061030" cy="968560"/>
            </a:xfrm>
          </p:grpSpPr>
          <p:cxnSp>
            <p:nvCxnSpPr>
              <p:cNvPr id="39" name="Straight Arrow Connector 102"/>
              <p:cNvCxnSpPr>
                <a:cxnSpLocks noChangeShapeType="1"/>
              </p:cNvCxnSpPr>
              <p:nvPr/>
            </p:nvCxnSpPr>
            <p:spPr bwMode="auto">
              <a:xfrm>
                <a:off x="2007983" y="5826408"/>
                <a:ext cx="4061030" cy="1603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40" name="Oval 155"/>
              <p:cNvSpPr>
                <a:spLocks noChangeArrowheads="1"/>
              </p:cNvSpPr>
              <p:nvPr/>
            </p:nvSpPr>
            <p:spPr bwMode="auto">
              <a:xfrm flipV="1">
                <a:off x="4632088" y="5140335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Straight Connector 156"/>
              <p:cNvCxnSpPr>
                <a:cxnSpLocks noChangeShapeType="1"/>
              </p:cNvCxnSpPr>
              <p:nvPr/>
            </p:nvCxnSpPr>
            <p:spPr bwMode="auto">
              <a:xfrm rot="16200000" flipV="1">
                <a:off x="4357290" y="5508184"/>
                <a:ext cx="64008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42" name="Straight Connector 157"/>
              <p:cNvCxnSpPr>
                <a:cxnSpLocks noChangeShapeType="1"/>
              </p:cNvCxnSpPr>
              <p:nvPr/>
            </p:nvCxnSpPr>
            <p:spPr bwMode="auto">
              <a:xfrm rot="16200000" flipV="1">
                <a:off x="1994782" y="5455808"/>
                <a:ext cx="73152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3" name="Oval 164"/>
              <p:cNvSpPr>
                <a:spLocks noChangeArrowheads="1"/>
              </p:cNvSpPr>
              <p:nvPr/>
            </p:nvSpPr>
            <p:spPr bwMode="auto">
              <a:xfrm>
                <a:off x="2306232" y="5037583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744232" y="5729685"/>
                <a:ext cx="18288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5" name="Oval 164"/>
              <p:cNvSpPr>
                <a:spLocks noChangeArrowheads="1"/>
              </p:cNvSpPr>
              <p:nvPr/>
            </p:nvSpPr>
            <p:spPr bwMode="auto">
              <a:xfrm flipV="1">
                <a:off x="2781362" y="5585829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835673" y="5369280"/>
                <a:ext cx="91440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7" name="Oval 164"/>
              <p:cNvSpPr>
                <a:spLocks noChangeArrowheads="1"/>
              </p:cNvSpPr>
              <p:nvPr/>
            </p:nvSpPr>
            <p:spPr bwMode="auto">
              <a:xfrm flipV="1">
                <a:off x="3238563" y="4859664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8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484717" y="5545002"/>
                <a:ext cx="54864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9" name="Oval 164"/>
              <p:cNvSpPr>
                <a:spLocks noChangeArrowheads="1"/>
              </p:cNvSpPr>
              <p:nvPr/>
            </p:nvSpPr>
            <p:spPr bwMode="auto">
              <a:xfrm flipV="1">
                <a:off x="3704727" y="5218266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0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804756" y="5404254"/>
                <a:ext cx="82296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51" name="Oval 164"/>
              <p:cNvSpPr>
                <a:spLocks noChangeArrowheads="1"/>
              </p:cNvSpPr>
              <p:nvPr/>
            </p:nvSpPr>
            <p:spPr bwMode="auto">
              <a:xfrm flipV="1">
                <a:off x="4161926" y="4940358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2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4956723" y="5641824"/>
                <a:ext cx="36576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53" name="Oval 164"/>
              <p:cNvSpPr>
                <a:spLocks noChangeArrowheads="1"/>
              </p:cNvSpPr>
              <p:nvPr/>
            </p:nvSpPr>
            <p:spPr bwMode="auto">
              <a:xfrm flipV="1">
                <a:off x="5085293" y="5406528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4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5377167" y="5597896"/>
                <a:ext cx="45720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55" name="Oval 164"/>
              <p:cNvSpPr>
                <a:spLocks noChangeArrowheads="1"/>
              </p:cNvSpPr>
              <p:nvPr/>
            </p:nvSpPr>
            <p:spPr bwMode="auto">
              <a:xfrm flipV="1">
                <a:off x="5551457" y="5316880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8694790" y="1925389"/>
                  <a:ext cx="4794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790" y="1925389"/>
                  <a:ext cx="479490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9163956" y="1925389"/>
                  <a:ext cx="48545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3956" y="1925389"/>
                  <a:ext cx="48545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9608222" y="1925389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222" y="1925389"/>
                  <a:ext cx="485453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10103468" y="1925389"/>
                  <a:ext cx="4754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3468" y="1925389"/>
                  <a:ext cx="475450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10577733" y="1925389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3" y="1925389"/>
                  <a:ext cx="485453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11001747" y="1925389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1747" y="1925389"/>
                  <a:ext cx="485453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11501100" y="1925389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1100" y="1925389"/>
                  <a:ext cx="485453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11929278" y="1925389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9278" y="1925389"/>
                  <a:ext cx="485453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8147959" y="2001085"/>
                  <a:ext cx="4443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𝐟</m:t>
                        </m:r>
                      </m:oMath>
                    </m:oMathPara>
                  </a14:m>
                  <a:endParaRPr lang="en-US" sz="2400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959" y="2001085"/>
                  <a:ext cx="444352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4343474" y="2759510"/>
            <a:ext cx="4724728" cy="1574881"/>
            <a:chOff x="8007030" y="3488540"/>
            <a:chExt cx="4724728" cy="1574881"/>
          </a:xfrm>
        </p:grpSpPr>
        <p:sp>
          <p:nvSpPr>
            <p:cNvPr id="37" name="Rectangle 36"/>
            <p:cNvSpPr/>
            <p:nvPr/>
          </p:nvSpPr>
          <p:spPr bwMode="auto">
            <a:xfrm>
              <a:off x="8501781" y="3558935"/>
              <a:ext cx="4229977" cy="1504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590138" y="4005542"/>
              <a:ext cx="4061030" cy="973997"/>
              <a:chOff x="2007983" y="4859673"/>
              <a:chExt cx="4061030" cy="973997"/>
            </a:xfrm>
            <a:solidFill>
              <a:schemeClr val="bg1"/>
            </a:solidFill>
          </p:grpSpPr>
          <p:cxnSp>
            <p:nvCxnSpPr>
              <p:cNvPr id="57" name="Straight Arrow Connector 102"/>
              <p:cNvCxnSpPr>
                <a:cxnSpLocks noChangeShapeType="1"/>
              </p:cNvCxnSpPr>
              <p:nvPr/>
            </p:nvCxnSpPr>
            <p:spPr bwMode="auto">
              <a:xfrm>
                <a:off x="2007983" y="5826408"/>
                <a:ext cx="4061030" cy="1603"/>
              </a:xfrm>
              <a:prstGeom prst="straightConnector1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58" name="Oval 155"/>
              <p:cNvSpPr>
                <a:spLocks noChangeArrowheads="1"/>
              </p:cNvSpPr>
              <p:nvPr/>
            </p:nvSpPr>
            <p:spPr bwMode="auto">
              <a:xfrm flipV="1">
                <a:off x="4632088" y="4952070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9" name="Straight Connector 156"/>
              <p:cNvCxnSpPr>
                <a:cxnSpLocks noChangeShapeType="1"/>
              </p:cNvCxnSpPr>
              <p:nvPr/>
            </p:nvCxnSpPr>
            <p:spPr bwMode="auto">
              <a:xfrm rot="16200000" flipV="1">
                <a:off x="4265850" y="5416744"/>
                <a:ext cx="82296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0" name="Straight Connector 157"/>
              <p:cNvCxnSpPr>
                <a:cxnSpLocks noChangeShapeType="1"/>
              </p:cNvCxnSpPr>
              <p:nvPr/>
            </p:nvCxnSpPr>
            <p:spPr bwMode="auto">
              <a:xfrm rot="16200000" flipV="1">
                <a:off x="2268236" y="5729262"/>
                <a:ext cx="184612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1" name="Oval 164"/>
              <p:cNvSpPr>
                <a:spLocks noChangeArrowheads="1"/>
              </p:cNvSpPr>
              <p:nvPr/>
            </p:nvSpPr>
            <p:spPr bwMode="auto">
              <a:xfrm>
                <a:off x="2306232" y="5584448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2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652792" y="5650790"/>
                <a:ext cx="36576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3" name="Oval 164"/>
              <p:cNvSpPr>
                <a:spLocks noChangeArrowheads="1"/>
              </p:cNvSpPr>
              <p:nvPr/>
            </p:nvSpPr>
            <p:spPr bwMode="auto">
              <a:xfrm flipV="1">
                <a:off x="2781362" y="5415494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018553" y="5553965"/>
                <a:ext cx="54864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5" name="Oval 164"/>
              <p:cNvSpPr>
                <a:spLocks noChangeArrowheads="1"/>
              </p:cNvSpPr>
              <p:nvPr/>
            </p:nvSpPr>
            <p:spPr bwMode="auto">
              <a:xfrm flipV="1">
                <a:off x="3238563" y="5227229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393277" y="5466107"/>
                <a:ext cx="73152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7" name="Oval 164"/>
              <p:cNvSpPr>
                <a:spLocks noChangeArrowheads="1"/>
              </p:cNvSpPr>
              <p:nvPr/>
            </p:nvSpPr>
            <p:spPr bwMode="auto">
              <a:xfrm flipV="1">
                <a:off x="3704727" y="5047931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759036" y="5369289"/>
                <a:ext cx="91440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9" name="Oval 164"/>
              <p:cNvSpPr>
                <a:spLocks noChangeArrowheads="1"/>
              </p:cNvSpPr>
              <p:nvPr/>
            </p:nvSpPr>
            <p:spPr bwMode="auto">
              <a:xfrm flipV="1">
                <a:off x="4161926" y="4859673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4819563" y="5510034"/>
                <a:ext cx="64008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1" name="Oval 164"/>
              <p:cNvSpPr>
                <a:spLocks noChangeArrowheads="1"/>
              </p:cNvSpPr>
              <p:nvPr/>
            </p:nvSpPr>
            <p:spPr bwMode="auto">
              <a:xfrm flipV="1">
                <a:off x="5085293" y="5137578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2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5377167" y="5597896"/>
                <a:ext cx="45720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3" name="Oval 164"/>
              <p:cNvSpPr>
                <a:spLocks noChangeArrowheads="1"/>
              </p:cNvSpPr>
              <p:nvPr/>
            </p:nvSpPr>
            <p:spPr bwMode="auto">
              <a:xfrm flipV="1">
                <a:off x="5551457" y="5316880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10088511" y="3488540"/>
                  <a:ext cx="4794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511" y="3488540"/>
                  <a:ext cx="479490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8678502" y="3488540"/>
                  <a:ext cx="48545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8502" y="3488540"/>
                  <a:ext cx="485454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10547502" y="3488540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502" y="3488540"/>
                  <a:ext cx="485453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9613223" y="3488540"/>
                  <a:ext cx="4754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223" y="3488540"/>
                  <a:ext cx="475450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11017664" y="3488540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7664" y="3488540"/>
                  <a:ext cx="485453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11470869" y="3488540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0869" y="3488540"/>
                  <a:ext cx="485453" cy="40011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9163956" y="3488540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3956" y="3488540"/>
                  <a:ext cx="485453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11945195" y="3488540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5195" y="3488540"/>
                  <a:ext cx="485453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8007030" y="3586906"/>
                  <a:ext cx="631327" cy="628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7030" y="3586906"/>
                  <a:ext cx="631327" cy="628826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Building the Permutations (3)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84232" y="3274811"/>
            <a:ext cx="80530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handle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TSP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task by a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          simple (and crude) approximation: 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Initialize with an arbitrary index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Initialize the set of chosen indices to </a:t>
            </a:r>
            <a:r>
              <a:rPr lang="el-G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(1)={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Repeat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k=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:N-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times:</a:t>
            </a:r>
          </a:p>
          <a:p>
            <a:pPr marL="800100" lvl="1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Find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– the nearest neighbor to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</a:t>
            </a:r>
            <a:r>
              <a:rPr lang="el-G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marL="800100" lvl="1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Set </a:t>
            </a:r>
            <a:r>
              <a:rPr lang="el-GR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(k+1)={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Result: the set </a:t>
            </a:r>
            <a:r>
              <a:rPr lang="el-G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holds the proposed ordering.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140" y="1158244"/>
                <a:ext cx="841192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kern="400" spc="-41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IR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" y="1158244"/>
                <a:ext cx="841192" cy="593624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12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Building the Permutations (4)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 bwMode="auto">
          <a:xfrm>
            <a:off x="277813" y="1330860"/>
            <a:ext cx="8542337" cy="18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 far we concentrated on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at the finest level of the multi-scale pyramid.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order to construct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… ,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L-1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the permutations at the other pyramid’s  levels, we use the same method, applied on propagated (reordered, filtered and sub-sampled) feature-vectors through the same wavelet pyramid: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44" y="2867081"/>
            <a:ext cx="5244967" cy="1442377"/>
            <a:chOff x="461744" y="2867081"/>
            <a:chExt cx="5244967" cy="1442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461744" y="3196272"/>
                  <a:ext cx="119364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FFFFFF"/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400" b="1">
                            <a:solidFill>
                              <a:srgbClr val="FFFFFF"/>
                            </a:solidFill>
                            <a:latin typeface="Cambria Math"/>
                            <a:cs typeface="Calibri" pitchFamily="34" charset="0"/>
                          </a:rPr>
                          <m:t>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44" y="3196272"/>
                  <a:ext cx="1193646" cy="470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95"/>
            <p:cNvSpPr/>
            <p:nvPr/>
          </p:nvSpPr>
          <p:spPr bwMode="auto">
            <a:xfrm>
              <a:off x="1846924" y="2867081"/>
              <a:ext cx="3041966" cy="12160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2115816" y="3068450"/>
              <a:ext cx="753184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3231405" y="3068450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172281" y="3127771"/>
              <a:ext cx="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177786" y="3129831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ight Arrow 109"/>
            <p:cNvSpPr/>
            <p:nvPr/>
          </p:nvSpPr>
          <p:spPr bwMode="auto">
            <a:xfrm>
              <a:off x="1655390" y="3324125"/>
              <a:ext cx="452531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ight Arrow 110"/>
            <p:cNvSpPr/>
            <p:nvPr/>
          </p:nvSpPr>
          <p:spPr bwMode="auto">
            <a:xfrm>
              <a:off x="2866892" y="3324125"/>
              <a:ext cx="356159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4945845" y="2894831"/>
                  <a:ext cx="499869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5845" y="2894831"/>
                  <a:ext cx="499869" cy="470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U-Turn Arrow 1"/>
            <p:cNvSpPr/>
            <p:nvPr/>
          </p:nvSpPr>
          <p:spPr bwMode="auto">
            <a:xfrm flipV="1">
              <a:off x="1367090" y="3607444"/>
              <a:ext cx="1280993" cy="702014"/>
            </a:xfrm>
            <a:prstGeom prst="uturnArrow">
              <a:avLst>
                <a:gd name="adj1" fmla="val 17262"/>
                <a:gd name="adj2" fmla="val 25000"/>
                <a:gd name="adj3" fmla="val 25000"/>
                <a:gd name="adj4" fmla="val 30854"/>
                <a:gd name="adj5" fmla="val 75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ight Arrow 149"/>
            <p:cNvSpPr/>
            <p:nvPr/>
          </p:nvSpPr>
          <p:spPr bwMode="auto">
            <a:xfrm>
              <a:off x="4698776" y="3323498"/>
              <a:ext cx="1007935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51851" y="2866454"/>
            <a:ext cx="3786835" cy="2339302"/>
            <a:chOff x="5051851" y="2866454"/>
            <a:chExt cx="3786835" cy="2339302"/>
          </a:xfrm>
        </p:grpSpPr>
        <p:sp>
          <p:nvSpPr>
            <p:cNvPr id="162" name="U-Turn Arrow 161"/>
            <p:cNvSpPr/>
            <p:nvPr/>
          </p:nvSpPr>
          <p:spPr bwMode="auto">
            <a:xfrm rot="16200000" flipH="1" flipV="1">
              <a:off x="7420090" y="3787160"/>
              <a:ext cx="1840925" cy="996267"/>
            </a:xfrm>
            <a:prstGeom prst="uturnArrow">
              <a:avLst>
                <a:gd name="adj1" fmla="val 12718"/>
                <a:gd name="adj2" fmla="val 16367"/>
                <a:gd name="adj3" fmla="val 23182"/>
                <a:gd name="adj4" fmla="val 30854"/>
                <a:gd name="adj5" fmla="val 76372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5445714" y="2866454"/>
              <a:ext cx="3041966" cy="12160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5714606" y="3067823"/>
              <a:ext cx="753184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 bwMode="auto">
            <a:xfrm>
              <a:off x="6830195" y="3067823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771071" y="3127144"/>
              <a:ext cx="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Right Arrow 150"/>
            <p:cNvSpPr/>
            <p:nvPr/>
          </p:nvSpPr>
          <p:spPr bwMode="auto">
            <a:xfrm>
              <a:off x="6465682" y="3323498"/>
              <a:ext cx="356159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U-Turn Arrow 152"/>
            <p:cNvSpPr/>
            <p:nvPr/>
          </p:nvSpPr>
          <p:spPr bwMode="auto">
            <a:xfrm flipV="1">
              <a:off x="5051851" y="3606817"/>
              <a:ext cx="1195022" cy="702014"/>
            </a:xfrm>
            <a:prstGeom prst="uturnArrow">
              <a:avLst>
                <a:gd name="adj1" fmla="val 17262"/>
                <a:gd name="adj2" fmla="val 25000"/>
                <a:gd name="adj3" fmla="val 25000"/>
                <a:gd name="adj4" fmla="val 30854"/>
                <a:gd name="adj5" fmla="val 75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98867" y="3129831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/>
                <p:cNvSpPr/>
                <p:nvPr/>
              </p:nvSpPr>
              <p:spPr>
                <a:xfrm>
                  <a:off x="8237745" y="4421228"/>
                  <a:ext cx="499869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3" name="Rectangle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7745" y="4421228"/>
                  <a:ext cx="499869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262858" y="4420314"/>
            <a:ext cx="4231392" cy="1473400"/>
            <a:chOff x="4262858" y="4420314"/>
            <a:chExt cx="4231392" cy="1473400"/>
          </a:xfrm>
        </p:grpSpPr>
        <p:sp>
          <p:nvSpPr>
            <p:cNvPr id="155" name="Rounded Rectangle 154"/>
            <p:cNvSpPr/>
            <p:nvPr/>
          </p:nvSpPr>
          <p:spPr bwMode="auto">
            <a:xfrm>
              <a:off x="5042559" y="4440248"/>
              <a:ext cx="3041966" cy="12160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 bwMode="auto">
            <a:xfrm>
              <a:off x="7089237" y="4656228"/>
              <a:ext cx="753184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145702" y="4717610"/>
              <a:ext cx="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ight Arrow 157"/>
            <p:cNvSpPr/>
            <p:nvPr/>
          </p:nvSpPr>
          <p:spPr bwMode="auto">
            <a:xfrm flipH="1">
              <a:off x="6736954" y="4888503"/>
              <a:ext cx="356159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Rounded Rectangle 158"/>
            <p:cNvSpPr/>
            <p:nvPr/>
          </p:nvSpPr>
          <p:spPr bwMode="auto">
            <a:xfrm>
              <a:off x="5270793" y="4656228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39465" y="4718236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" name="U-Turn Arrow 163"/>
            <p:cNvSpPr/>
            <p:nvPr/>
          </p:nvSpPr>
          <p:spPr bwMode="auto">
            <a:xfrm flipH="1" flipV="1">
              <a:off x="7299228" y="5191700"/>
              <a:ext cx="1195022" cy="702014"/>
            </a:xfrm>
            <a:prstGeom prst="uturnArrow">
              <a:avLst>
                <a:gd name="adj1" fmla="val 17262"/>
                <a:gd name="adj2" fmla="val 25000"/>
                <a:gd name="adj3" fmla="val 25000"/>
                <a:gd name="adj4" fmla="val 30854"/>
                <a:gd name="adj5" fmla="val 75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/>
                <p:cNvSpPr/>
                <p:nvPr/>
              </p:nvSpPr>
              <p:spPr>
                <a:xfrm>
                  <a:off x="4593265" y="4420314"/>
                  <a:ext cx="499869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2" name="Rectangle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265" y="4420314"/>
                  <a:ext cx="499869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Right Arrow 160"/>
            <p:cNvSpPr/>
            <p:nvPr/>
          </p:nvSpPr>
          <p:spPr bwMode="auto">
            <a:xfrm flipH="1">
              <a:off x="4262858" y="4888503"/>
              <a:ext cx="1007935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7211" y="4439334"/>
            <a:ext cx="4354983" cy="1453466"/>
            <a:chOff x="567211" y="4439334"/>
            <a:chExt cx="4354983" cy="1453466"/>
          </a:xfrm>
        </p:grpSpPr>
        <p:sp>
          <p:nvSpPr>
            <p:cNvPr id="165" name="Rounded Rectangle 164"/>
            <p:cNvSpPr/>
            <p:nvPr/>
          </p:nvSpPr>
          <p:spPr bwMode="auto">
            <a:xfrm>
              <a:off x="1470503" y="4439334"/>
              <a:ext cx="3041966" cy="121604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 bwMode="auto">
            <a:xfrm>
              <a:off x="3517181" y="4655314"/>
              <a:ext cx="753184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573646" y="4716696"/>
              <a:ext cx="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ight Arrow 167"/>
            <p:cNvSpPr/>
            <p:nvPr/>
          </p:nvSpPr>
          <p:spPr bwMode="auto">
            <a:xfrm flipH="1">
              <a:off x="3164898" y="4887589"/>
              <a:ext cx="356159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ounded Rectangle 168"/>
            <p:cNvSpPr/>
            <p:nvPr/>
          </p:nvSpPr>
          <p:spPr bwMode="auto">
            <a:xfrm>
              <a:off x="1698737" y="4655314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667409" y="4717322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1" name="Right Arrow 170"/>
            <p:cNvSpPr/>
            <p:nvPr/>
          </p:nvSpPr>
          <p:spPr bwMode="auto">
            <a:xfrm flipH="1">
              <a:off x="1058566" y="4887589"/>
              <a:ext cx="640170" cy="24711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U-Turn Arrow 172"/>
            <p:cNvSpPr/>
            <p:nvPr/>
          </p:nvSpPr>
          <p:spPr bwMode="auto">
            <a:xfrm flipH="1" flipV="1">
              <a:off x="3727172" y="5190786"/>
              <a:ext cx="1195022" cy="702014"/>
            </a:xfrm>
            <a:prstGeom prst="uturnArrow">
              <a:avLst>
                <a:gd name="adj1" fmla="val 17262"/>
                <a:gd name="adj2" fmla="val 25000"/>
                <a:gd name="adj3" fmla="val 25000"/>
                <a:gd name="adj4" fmla="val 30854"/>
                <a:gd name="adj5" fmla="val 75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67211" y="4940929"/>
              <a:ext cx="128684" cy="1339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19611" y="4940929"/>
              <a:ext cx="128684" cy="1339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872011" y="4940929"/>
              <a:ext cx="128684" cy="1339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13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4027" y="1607843"/>
            <a:ext cx="7840662" cy="2216706"/>
            <a:chOff x="737527" y="1501951"/>
            <a:chExt cx="7840662" cy="221670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15827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391840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153833" y="2789233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866804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342816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6849236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7325248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7800212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8276225" y="3416657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6104810" y="2789233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7087242" y="2789233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8038219" y="2789233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629846" y="2191205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7562206" y="2191205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580823" y="1501951"/>
              <a:ext cx="301964" cy="302000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21"/>
            <p:cNvCxnSpPr>
              <a:cxnSpLocks noChangeShapeType="1"/>
              <a:stCxn id="4" idx="0"/>
              <a:endCxn id="6" idx="3"/>
            </p:cNvCxnSpPr>
            <p:nvPr/>
          </p:nvCxnSpPr>
          <p:spPr bwMode="auto">
            <a:xfrm flipV="1">
              <a:off x="5066809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Straight Connector 23"/>
            <p:cNvCxnSpPr>
              <a:cxnSpLocks noChangeShapeType="1"/>
              <a:stCxn id="5" idx="0"/>
              <a:endCxn id="6" idx="5"/>
            </p:cNvCxnSpPr>
            <p:nvPr/>
          </p:nvCxnSpPr>
          <p:spPr bwMode="auto">
            <a:xfrm flipH="1" flipV="1">
              <a:off x="5411575" y="3047006"/>
              <a:ext cx="131247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Straight Connector 25"/>
            <p:cNvCxnSpPr>
              <a:cxnSpLocks noChangeShapeType="1"/>
              <a:stCxn id="7" idx="0"/>
              <a:endCxn id="13" idx="3"/>
            </p:cNvCxnSpPr>
            <p:nvPr/>
          </p:nvCxnSpPr>
          <p:spPr bwMode="auto">
            <a:xfrm flipV="1">
              <a:off x="6017786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Straight Connector 27"/>
            <p:cNvCxnSpPr>
              <a:cxnSpLocks noChangeShapeType="1"/>
              <a:stCxn id="8" idx="0"/>
              <a:endCxn id="13" idx="5"/>
            </p:cNvCxnSpPr>
            <p:nvPr/>
          </p:nvCxnSpPr>
          <p:spPr bwMode="auto">
            <a:xfrm flipH="1" flipV="1">
              <a:off x="6362552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Straight Connector 29"/>
            <p:cNvCxnSpPr>
              <a:cxnSpLocks noChangeShapeType="1"/>
              <a:stCxn id="6" idx="0"/>
              <a:endCxn id="16" idx="3"/>
            </p:cNvCxnSpPr>
            <p:nvPr/>
          </p:nvCxnSpPr>
          <p:spPr bwMode="auto">
            <a:xfrm flipV="1">
              <a:off x="5304815" y="2448978"/>
              <a:ext cx="369253" cy="34025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Straight Connector 33"/>
            <p:cNvCxnSpPr>
              <a:cxnSpLocks noChangeShapeType="1"/>
              <a:stCxn id="13" idx="0"/>
              <a:endCxn id="16" idx="5"/>
            </p:cNvCxnSpPr>
            <p:nvPr/>
          </p:nvCxnSpPr>
          <p:spPr bwMode="auto">
            <a:xfrm flipH="1" flipV="1">
              <a:off x="5887588" y="2448978"/>
              <a:ext cx="368204" cy="34025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Straight Connector 35"/>
            <p:cNvCxnSpPr>
              <a:cxnSpLocks noChangeShapeType="1"/>
              <a:stCxn id="16" idx="0"/>
              <a:endCxn id="18" idx="3"/>
            </p:cNvCxnSpPr>
            <p:nvPr/>
          </p:nvCxnSpPr>
          <p:spPr bwMode="auto">
            <a:xfrm flipV="1">
              <a:off x="5780828" y="1759724"/>
              <a:ext cx="844217" cy="43148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Straight Connector 37"/>
            <p:cNvCxnSpPr>
              <a:cxnSpLocks noChangeShapeType="1"/>
              <a:stCxn id="18" idx="5"/>
              <a:endCxn id="17" idx="0"/>
            </p:cNvCxnSpPr>
            <p:nvPr/>
          </p:nvCxnSpPr>
          <p:spPr bwMode="auto">
            <a:xfrm>
              <a:off x="6838565" y="1759724"/>
              <a:ext cx="874623" cy="43148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7" name="Straight Connector 39"/>
            <p:cNvCxnSpPr>
              <a:cxnSpLocks noChangeShapeType="1"/>
              <a:stCxn id="14" idx="0"/>
              <a:endCxn id="17" idx="3"/>
            </p:cNvCxnSpPr>
            <p:nvPr/>
          </p:nvCxnSpPr>
          <p:spPr bwMode="auto">
            <a:xfrm flipV="1">
              <a:off x="7238224" y="2448978"/>
              <a:ext cx="368204" cy="34025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8" name="Straight Connector 41"/>
            <p:cNvCxnSpPr>
              <a:cxnSpLocks noChangeShapeType="1"/>
              <a:stCxn id="17" idx="5"/>
              <a:endCxn id="15" idx="0"/>
            </p:cNvCxnSpPr>
            <p:nvPr/>
          </p:nvCxnSpPr>
          <p:spPr bwMode="auto">
            <a:xfrm>
              <a:off x="7819948" y="2448978"/>
              <a:ext cx="369253" cy="340255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9" name="Straight Connector 43"/>
            <p:cNvCxnSpPr>
              <a:cxnSpLocks noChangeShapeType="1"/>
              <a:stCxn id="9" idx="0"/>
              <a:endCxn id="14" idx="3"/>
            </p:cNvCxnSpPr>
            <p:nvPr/>
          </p:nvCxnSpPr>
          <p:spPr bwMode="auto">
            <a:xfrm flipV="1">
              <a:off x="7000218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1" name="Straight Connector 45"/>
            <p:cNvCxnSpPr>
              <a:cxnSpLocks noChangeShapeType="1"/>
              <a:stCxn id="10" idx="0"/>
              <a:endCxn id="14" idx="5"/>
            </p:cNvCxnSpPr>
            <p:nvPr/>
          </p:nvCxnSpPr>
          <p:spPr bwMode="auto">
            <a:xfrm flipH="1" flipV="1">
              <a:off x="7344984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2" name="Straight Connector 47"/>
            <p:cNvCxnSpPr>
              <a:cxnSpLocks noChangeShapeType="1"/>
              <a:stCxn id="11" idx="0"/>
              <a:endCxn id="15" idx="3"/>
            </p:cNvCxnSpPr>
            <p:nvPr/>
          </p:nvCxnSpPr>
          <p:spPr bwMode="auto">
            <a:xfrm flipV="1">
              <a:off x="7951194" y="3047006"/>
              <a:ext cx="131247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3" name="Straight Connector 49"/>
            <p:cNvCxnSpPr>
              <a:cxnSpLocks noChangeShapeType="1"/>
              <a:stCxn id="12" idx="0"/>
              <a:endCxn id="15" idx="5"/>
            </p:cNvCxnSpPr>
            <p:nvPr/>
          </p:nvCxnSpPr>
          <p:spPr bwMode="auto">
            <a:xfrm flipH="1" flipV="1">
              <a:off x="8295961" y="3047006"/>
              <a:ext cx="131246" cy="36965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737527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1197858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967692" y="2789233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1657176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2117507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2607243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3067575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3526891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3987222" y="3416657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1887341" y="2789233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2837408" y="2789233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3757057" y="2789233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1428024" y="2191205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3296726" y="2191205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2347673" y="1501951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" name="Straight Connector 21"/>
            <p:cNvCxnSpPr>
              <a:cxnSpLocks noChangeShapeType="1"/>
              <a:stCxn id="35" idx="0"/>
              <a:endCxn id="37" idx="3"/>
            </p:cNvCxnSpPr>
            <p:nvPr/>
          </p:nvCxnSpPr>
          <p:spPr bwMode="auto">
            <a:xfrm flipV="1">
              <a:off x="883536" y="3038401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1" name="Straight Connector 23"/>
            <p:cNvCxnSpPr>
              <a:cxnSpLocks noChangeShapeType="1"/>
              <a:stCxn id="36" idx="0"/>
              <a:endCxn id="37" idx="5"/>
            </p:cNvCxnSpPr>
            <p:nvPr/>
          </p:nvCxnSpPr>
          <p:spPr bwMode="auto">
            <a:xfrm flipH="1" flipV="1">
              <a:off x="1216944" y="3038401"/>
              <a:ext cx="126923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2" name="Straight Connector 25"/>
            <p:cNvCxnSpPr>
              <a:cxnSpLocks noChangeShapeType="1"/>
              <a:stCxn id="38" idx="0"/>
              <a:endCxn id="44" idx="3"/>
            </p:cNvCxnSpPr>
            <p:nvPr/>
          </p:nvCxnSpPr>
          <p:spPr bwMode="auto">
            <a:xfrm flipV="1">
              <a:off x="1803185" y="3038401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3" name="Straight Connector 27"/>
            <p:cNvCxnSpPr>
              <a:cxnSpLocks noChangeShapeType="1"/>
              <a:stCxn id="39" idx="0"/>
              <a:endCxn id="44" idx="5"/>
            </p:cNvCxnSpPr>
            <p:nvPr/>
          </p:nvCxnSpPr>
          <p:spPr bwMode="auto">
            <a:xfrm flipH="1" flipV="1">
              <a:off x="2136593" y="3038401"/>
              <a:ext cx="126923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4" name="Straight Connector 29"/>
            <p:cNvCxnSpPr>
              <a:cxnSpLocks noChangeShapeType="1"/>
              <a:stCxn id="37" idx="0"/>
              <a:endCxn id="47" idx="3"/>
            </p:cNvCxnSpPr>
            <p:nvPr/>
          </p:nvCxnSpPr>
          <p:spPr bwMode="auto">
            <a:xfrm flipV="1">
              <a:off x="1113701" y="2440373"/>
              <a:ext cx="357088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5" name="Straight Connector 33"/>
            <p:cNvCxnSpPr>
              <a:cxnSpLocks noChangeShapeType="1"/>
              <a:stCxn id="45" idx="0"/>
              <a:endCxn id="47" idx="5"/>
            </p:cNvCxnSpPr>
            <p:nvPr/>
          </p:nvCxnSpPr>
          <p:spPr bwMode="auto">
            <a:xfrm flipH="1" flipV="1">
              <a:off x="1677276" y="2440373"/>
              <a:ext cx="1306141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6" name="Straight Connector 35"/>
            <p:cNvCxnSpPr>
              <a:cxnSpLocks noChangeShapeType="1"/>
              <a:stCxn id="47" idx="0"/>
              <a:endCxn id="49" idx="3"/>
            </p:cNvCxnSpPr>
            <p:nvPr/>
          </p:nvCxnSpPr>
          <p:spPr bwMode="auto">
            <a:xfrm flipV="1">
              <a:off x="1574033" y="1751119"/>
              <a:ext cx="816405" cy="44008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7" name="Straight Connector 37"/>
            <p:cNvCxnSpPr>
              <a:cxnSpLocks noChangeShapeType="1"/>
              <a:stCxn id="49" idx="5"/>
              <a:endCxn id="48" idx="0"/>
            </p:cNvCxnSpPr>
            <p:nvPr/>
          </p:nvCxnSpPr>
          <p:spPr bwMode="auto">
            <a:xfrm>
              <a:off x="2596925" y="1751119"/>
              <a:ext cx="845810" cy="44008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8" name="Straight Connector 39"/>
            <p:cNvCxnSpPr>
              <a:cxnSpLocks noChangeShapeType="1"/>
              <a:stCxn id="45" idx="0"/>
              <a:endCxn id="48" idx="3"/>
            </p:cNvCxnSpPr>
            <p:nvPr/>
          </p:nvCxnSpPr>
          <p:spPr bwMode="auto">
            <a:xfrm flipV="1">
              <a:off x="2983417" y="2440373"/>
              <a:ext cx="356074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59" name="Straight Connector 41"/>
            <p:cNvCxnSpPr>
              <a:cxnSpLocks noChangeShapeType="1"/>
              <a:stCxn id="48" idx="5"/>
              <a:endCxn id="46" idx="0"/>
            </p:cNvCxnSpPr>
            <p:nvPr/>
          </p:nvCxnSpPr>
          <p:spPr bwMode="auto">
            <a:xfrm>
              <a:off x="3545978" y="2440373"/>
              <a:ext cx="357088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0" name="Straight Connector 43"/>
            <p:cNvCxnSpPr>
              <a:cxnSpLocks noChangeShapeType="1"/>
              <a:stCxn id="40" idx="0"/>
              <a:endCxn id="45" idx="3"/>
            </p:cNvCxnSpPr>
            <p:nvPr/>
          </p:nvCxnSpPr>
          <p:spPr bwMode="auto">
            <a:xfrm flipV="1">
              <a:off x="2753252" y="3038401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1" name="Straight Connector 45"/>
            <p:cNvCxnSpPr>
              <a:cxnSpLocks noChangeShapeType="1"/>
              <a:stCxn id="41" idx="0"/>
              <a:endCxn id="45" idx="5"/>
            </p:cNvCxnSpPr>
            <p:nvPr/>
          </p:nvCxnSpPr>
          <p:spPr bwMode="auto">
            <a:xfrm flipH="1" flipV="1">
              <a:off x="3086660" y="3038401"/>
              <a:ext cx="126924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2" name="Straight Connector 47"/>
            <p:cNvCxnSpPr>
              <a:cxnSpLocks noChangeShapeType="1"/>
              <a:stCxn id="42" idx="0"/>
              <a:endCxn id="46" idx="3"/>
            </p:cNvCxnSpPr>
            <p:nvPr/>
          </p:nvCxnSpPr>
          <p:spPr bwMode="auto">
            <a:xfrm flipV="1">
              <a:off x="3672900" y="3038401"/>
              <a:ext cx="126922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3" name="Straight Connector 49"/>
            <p:cNvCxnSpPr>
              <a:cxnSpLocks noChangeShapeType="1"/>
              <a:stCxn id="43" idx="0"/>
              <a:endCxn id="46" idx="5"/>
            </p:cNvCxnSpPr>
            <p:nvPr/>
          </p:nvCxnSpPr>
          <p:spPr bwMode="auto">
            <a:xfrm flipH="1" flipV="1">
              <a:off x="4006309" y="3038401"/>
              <a:ext cx="126922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4" name="Straight Connector 25"/>
            <p:cNvCxnSpPr>
              <a:cxnSpLocks noChangeShapeType="1"/>
              <a:stCxn id="38" idx="0"/>
              <a:endCxn id="37" idx="5"/>
            </p:cNvCxnSpPr>
            <p:nvPr/>
          </p:nvCxnSpPr>
          <p:spPr bwMode="auto">
            <a:xfrm flipH="1" flipV="1">
              <a:off x="1216944" y="3038401"/>
              <a:ext cx="58624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5" name="Straight Connector 25"/>
            <p:cNvCxnSpPr>
              <a:cxnSpLocks noChangeShapeType="1"/>
              <a:stCxn id="39" idx="0"/>
              <a:endCxn id="45" idx="3"/>
            </p:cNvCxnSpPr>
            <p:nvPr/>
          </p:nvCxnSpPr>
          <p:spPr bwMode="auto">
            <a:xfrm flipV="1">
              <a:off x="2263516" y="3038401"/>
              <a:ext cx="616657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6" name="Straight Connector 25"/>
            <p:cNvCxnSpPr>
              <a:cxnSpLocks noChangeShapeType="1"/>
              <a:stCxn id="40" idx="0"/>
              <a:endCxn id="44" idx="5"/>
            </p:cNvCxnSpPr>
            <p:nvPr/>
          </p:nvCxnSpPr>
          <p:spPr bwMode="auto">
            <a:xfrm flipH="1" flipV="1">
              <a:off x="2136593" y="3038401"/>
              <a:ext cx="616659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7" name="Straight Connector 25"/>
            <p:cNvCxnSpPr>
              <a:cxnSpLocks noChangeShapeType="1"/>
              <a:stCxn id="36" idx="0"/>
              <a:endCxn id="44" idx="3"/>
            </p:cNvCxnSpPr>
            <p:nvPr/>
          </p:nvCxnSpPr>
          <p:spPr bwMode="auto">
            <a:xfrm flipV="1">
              <a:off x="1343867" y="3038401"/>
              <a:ext cx="586239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8" name="Straight Connector 25"/>
            <p:cNvCxnSpPr>
              <a:cxnSpLocks noChangeShapeType="1"/>
              <a:stCxn id="42" idx="0"/>
              <a:endCxn id="45" idx="5"/>
            </p:cNvCxnSpPr>
            <p:nvPr/>
          </p:nvCxnSpPr>
          <p:spPr bwMode="auto">
            <a:xfrm flipH="1" flipV="1">
              <a:off x="3086660" y="3038401"/>
              <a:ext cx="586240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9" name="Straight Connector 25"/>
            <p:cNvCxnSpPr>
              <a:cxnSpLocks noChangeShapeType="1"/>
              <a:stCxn id="41" idx="0"/>
              <a:endCxn id="46" idx="3"/>
            </p:cNvCxnSpPr>
            <p:nvPr/>
          </p:nvCxnSpPr>
          <p:spPr bwMode="auto">
            <a:xfrm flipV="1">
              <a:off x="3213584" y="3038401"/>
              <a:ext cx="586238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0" name="Straight Connector 25"/>
            <p:cNvCxnSpPr>
              <a:cxnSpLocks noChangeShapeType="1"/>
              <a:stCxn id="48" idx="3"/>
              <a:endCxn id="44" idx="0"/>
            </p:cNvCxnSpPr>
            <p:nvPr/>
          </p:nvCxnSpPr>
          <p:spPr bwMode="auto">
            <a:xfrm flipH="1">
              <a:off x="2033350" y="2440373"/>
              <a:ext cx="1306141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1" name="Straight Connector 25"/>
            <p:cNvCxnSpPr>
              <a:cxnSpLocks noChangeShapeType="1"/>
              <a:endCxn id="47" idx="5"/>
            </p:cNvCxnSpPr>
            <p:nvPr/>
          </p:nvCxnSpPr>
          <p:spPr bwMode="auto">
            <a:xfrm flipH="1" flipV="1">
              <a:off x="1677276" y="2440373"/>
              <a:ext cx="356076" cy="348863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Why “Generalized Tree …”?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148856" y="1133300"/>
            <a:ext cx="8869732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lnSpc>
                <a:spcPct val="150000"/>
              </a:lnSpc>
              <a:spcBef>
                <a:spcPct val="20000"/>
              </a:spcBef>
              <a:buClr>
                <a:srgbClr val="0000DA"/>
              </a:buClr>
              <a:buSzPct val="75000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“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Generalized” tree	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Tree 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kern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Haar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wavelet)</a:t>
            </a:r>
          </a:p>
          <a:p>
            <a:pPr marL="609600" indent="-609600" algn="l" rtl="0">
              <a:lnSpc>
                <a:spcPct val="150000"/>
              </a:lnSpc>
              <a:spcBef>
                <a:spcPct val="20000"/>
              </a:spcBef>
              <a:buClr>
                <a:srgbClr val="0000DA"/>
              </a:buClr>
              <a:buSzPct val="75000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algn="l" rtl="0">
              <a:lnSpc>
                <a:spcPct val="150000"/>
              </a:lnSpc>
              <a:spcBef>
                <a:spcPct val="20000"/>
              </a:spcBef>
              <a:buClr>
                <a:srgbClr val="0000DA"/>
              </a:buClr>
              <a:buSzPct val="75000"/>
              <a:defRPr/>
            </a:pPr>
            <a:endParaRPr lang="en-US" sz="24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algn="l" rtl="0">
              <a:lnSpc>
                <a:spcPct val="150000"/>
              </a:lnSpc>
              <a:spcBef>
                <a:spcPct val="20000"/>
              </a:spcBef>
              <a:buClr>
                <a:srgbClr val="0000DA"/>
              </a:buClr>
              <a:buSzPct val="75000"/>
              <a:defRPr/>
            </a:pPr>
            <a:endParaRPr lang="en-US" sz="20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algn="l" rtl="0">
              <a:lnSpc>
                <a:spcPct val="150000"/>
              </a:lnSpc>
              <a:spcBef>
                <a:spcPct val="20000"/>
              </a:spcBef>
              <a:buClr>
                <a:srgbClr val="0000DA"/>
              </a:buClr>
              <a:buSzPct val="75000"/>
              <a:defRPr/>
            </a:pPr>
            <a:endParaRPr lang="en-US" sz="20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ur 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proposed 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transform: </a:t>
            </a:r>
            <a:r>
              <a:rPr lang="en-US" sz="20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Generalized Tree-Based Wavelet </a:t>
            </a:r>
            <a:r>
              <a:rPr lang="en-US" sz="2000" b="1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Transform </a:t>
            </a:r>
            <a:r>
              <a:rPr lang="en-US" sz="20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(GTBWT</a:t>
            </a:r>
            <a:r>
              <a:rPr lang="en-US" sz="2000" b="1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also developed a redundant version of this transform based on the stationary wavelet transform </a:t>
            </a:r>
            <a:r>
              <a:rPr lang="en-US" sz="1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18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Shensa</a:t>
            </a:r>
            <a:r>
              <a:rPr lang="en-US" sz="1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1992]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18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Beylkin</a:t>
            </a:r>
            <a:r>
              <a:rPr lang="en-US" sz="1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1992</a:t>
            </a:r>
            <a:r>
              <a:rPr lang="en-US" sz="1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also related to the “A-</a:t>
            </a:r>
            <a:r>
              <a:rPr lang="en-US" sz="20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Trous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Wavelet” (will not be presented here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this stage we could (or should) show how this works on point clouds/graphs, but we will take a different route and demonstrate these tools for images. </a:t>
            </a:r>
          </a:p>
        </p:txBody>
      </p:sp>
    </p:spTree>
    <p:extLst>
      <p:ext uri="{BB962C8B-B14F-4D97-AF65-F5344CB8AC3E}">
        <p14:creationId xmlns:p14="http://schemas.microsoft.com/office/powerpoint/2010/main" val="24651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6749" y="941560"/>
            <a:ext cx="9388444" cy="253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7775" y="1976009"/>
            <a:ext cx="69253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– Handling Images               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Using GTBWT for Image </a:t>
            </a:r>
            <a:r>
              <a:rPr lang="en-US" sz="4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Beyond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14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15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6" descr="lenaEye.eps"/>
          <p:cNvPicPr>
            <a:picLocks noChangeAspect="1"/>
          </p:cNvPicPr>
          <p:nvPr/>
        </p:nvPicPr>
        <p:blipFill rotWithShape="1">
          <a:blip r:embed="rId3" cstate="print"/>
          <a:srcRect l="2984" t="1909" r="2416" b="2642"/>
          <a:stretch/>
        </p:blipFill>
        <p:spPr bwMode="auto">
          <a:xfrm>
            <a:off x="5813805" y="2173425"/>
            <a:ext cx="2599566" cy="261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1"/>
          <p:cNvSpPr>
            <a:spLocks noChangeAspect="1" noChangeArrowheads="1"/>
          </p:cNvSpPr>
          <p:nvPr/>
        </p:nvSpPr>
        <p:spPr bwMode="auto">
          <a:xfrm>
            <a:off x="6477054" y="2382935"/>
            <a:ext cx="549275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7093891" y="3475176"/>
            <a:ext cx="549275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Line 108"/>
          <p:cNvSpPr>
            <a:spLocks noChangeShapeType="1"/>
          </p:cNvSpPr>
          <p:nvPr/>
        </p:nvSpPr>
        <p:spPr bwMode="auto">
          <a:xfrm flipV="1">
            <a:off x="6797729" y="4024451"/>
            <a:ext cx="562862" cy="11990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9"/>
          <p:cNvSpPr>
            <a:spLocks noChangeShapeType="1"/>
          </p:cNvSpPr>
          <p:nvPr/>
        </p:nvSpPr>
        <p:spPr bwMode="auto">
          <a:xfrm>
            <a:off x="5699816" y="2624214"/>
            <a:ext cx="7684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182"/>
          <p:cNvSpPr>
            <a:spLocks noChangeArrowheads="1"/>
          </p:cNvSpPr>
          <p:nvPr/>
        </p:nvSpPr>
        <p:spPr bwMode="auto">
          <a:xfrm flipV="1">
            <a:off x="6689779" y="2606772"/>
            <a:ext cx="107950" cy="107950"/>
          </a:xfrm>
          <a:prstGeom prst="ellipse">
            <a:avLst/>
          </a:prstGeom>
          <a:solidFill>
            <a:srgbClr val="0000DA"/>
          </a:solidFill>
          <a:ln w="9525" algn="ctr">
            <a:solidFill>
              <a:srgbClr val="0000D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9"/>
          <p:cNvSpPr>
            <a:spLocks noChangeShapeType="1"/>
          </p:cNvSpPr>
          <p:nvPr/>
        </p:nvSpPr>
        <p:spPr bwMode="auto">
          <a:xfrm flipH="1">
            <a:off x="6760840" y="2106573"/>
            <a:ext cx="755831" cy="509699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82"/>
          <p:cNvSpPr>
            <a:spLocks noChangeArrowheads="1"/>
          </p:cNvSpPr>
          <p:nvPr/>
        </p:nvSpPr>
        <p:spPr bwMode="auto">
          <a:xfrm flipV="1">
            <a:off x="7306616" y="3679964"/>
            <a:ext cx="107950" cy="107950"/>
          </a:xfrm>
          <a:prstGeom prst="ellipse">
            <a:avLst/>
          </a:prstGeom>
          <a:solidFill>
            <a:srgbClr val="0000DA"/>
          </a:solidFill>
          <a:ln w="9525" algn="ctr">
            <a:solidFill>
              <a:srgbClr val="0000D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8"/>
          <p:cNvSpPr>
            <a:spLocks noChangeShapeType="1"/>
          </p:cNvSpPr>
          <p:nvPr/>
        </p:nvSpPr>
        <p:spPr bwMode="auto">
          <a:xfrm flipH="1" flipV="1">
            <a:off x="7387407" y="3778697"/>
            <a:ext cx="418120" cy="1331623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73594" y="2347874"/>
                <a:ext cx="540211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94" y="2347874"/>
                <a:ext cx="540211" cy="491417"/>
              </a:xfrm>
              <a:prstGeom prst="rect">
                <a:avLst/>
              </a:prstGeom>
              <a:blipFill rotWithShape="1"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57262" y="1666495"/>
                <a:ext cx="1631921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62" y="1666495"/>
                <a:ext cx="1631921" cy="5178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140747" y="5074109"/>
                <a:ext cx="16322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747" y="5074109"/>
                <a:ext cx="163224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33885" y="5128972"/>
                <a:ext cx="540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85" y="5128972"/>
                <a:ext cx="54034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Could Images Fit This Data-Structure?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155206" y="1163327"/>
                <a:ext cx="8633977" cy="4687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Yes. Starting with an image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𝑁</m:t>
                        </m:r>
                      </m:e>
                    </m:rad>
                    <m:r>
                      <a:rPr lang="en-US" sz="2400" i="1" ker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𝑁</m:t>
                        </m:r>
                      </m:e>
                    </m:rad>
                    <m:r>
                      <a:rPr lang="en-US" sz="2400" b="0" i="0" kern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, </m:t>
                    </m:r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do the following:</a:t>
                </a:r>
              </a:p>
              <a:p>
                <a:pPr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defRPr/>
                </a:pPr>
                <a:r>
                  <a:rPr lang="en-US" sz="8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Extract all possible patches of size                                                                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𝑑</m:t>
                        </m:r>
                      </m:e>
                    </m:rad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i="1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with complete overlaps –                                                                                     these will serve as the set of features                                                                                               (or coordinates) matrix </a:t>
                </a:r>
                <a:r>
                  <a:rPr lang="en-US" sz="2000" b="1" kern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The values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will be the                                                                                         center pixel in these patches.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Once constructed this way, we forget  				   all about spatial proximities in the  			          image , and start thinking in terms of                                     (</a:t>
                </a:r>
                <a:r>
                  <a:rPr lang="en-US" sz="2400" kern="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Euclidean</a:t>
                </a: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proximities between patches. </a:t>
                </a:r>
                <a:endParaRPr lang="en-US" sz="24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206" y="1163327"/>
                <a:ext cx="8633977" cy="4687888"/>
              </a:xfrm>
              <a:prstGeom prst="rect">
                <a:avLst/>
              </a:prstGeom>
              <a:blipFill rotWithShape="1">
                <a:blip r:embed="rId8"/>
                <a:stretch>
                  <a:fillRect l="-917" t="-260" r="-137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70947" y="4416723"/>
            <a:ext cx="5111746" cy="1602465"/>
            <a:chOff x="1270947" y="4416723"/>
            <a:chExt cx="5111746" cy="1602465"/>
          </a:xfrm>
        </p:grpSpPr>
        <p:sp>
          <p:nvSpPr>
            <p:cNvPr id="2" name="TextBox 1"/>
            <p:cNvSpPr txBox="1"/>
            <p:nvPr/>
          </p:nvSpPr>
          <p:spPr>
            <a:xfrm>
              <a:off x="1527161" y="5188191"/>
              <a:ext cx="4855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l" rtl="0"/>
              <a:r>
                <a:rPr lang="en-US" sz="1600" dirty="0" smtClean="0">
                  <a:solidFill>
                    <a:srgbClr val="FF0000"/>
                  </a:solidFill>
                </a:rPr>
                <a:t>* 	Not exactly. Actually, if we search the nearest-neighbors within a limited window, some of the spatial proximity remains.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0947" y="4416723"/>
              <a:ext cx="522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l" rtl="0"/>
              <a:r>
                <a:rPr lang="en-US" sz="1600" dirty="0" smtClean="0">
                  <a:solidFill>
                    <a:srgbClr val="FF0000"/>
                  </a:solidFill>
                </a:rPr>
                <a:t>* 	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1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16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Lets Try (1)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668838" y="2276475"/>
            <a:ext cx="4511675" cy="3382963"/>
            <a:chOff x="2941" y="1434"/>
            <a:chExt cx="2842" cy="2131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1" y="1434"/>
              <a:ext cx="2842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V="1">
              <a:off x="331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331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3286" y="333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V="1">
              <a:off x="3748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3748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636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4189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4189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4078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V="1">
              <a:off x="463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463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4519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6000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flipV="1">
              <a:off x="5072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5072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4961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8000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V="1">
              <a:off x="5514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5514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>
              <a:off x="5377" y="3332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3311" y="331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flipH="1">
              <a:off x="5489" y="331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Rectangle 33"/>
            <p:cNvSpPr>
              <a:spLocks noChangeArrowheads="1"/>
            </p:cNvSpPr>
            <p:nvPr/>
          </p:nvSpPr>
          <p:spPr bwMode="auto">
            <a:xfrm>
              <a:off x="3180" y="326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3311" y="312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 flipH="1">
              <a:off x="5489" y="312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3180" y="306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3311" y="293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auto">
            <a:xfrm flipH="1">
              <a:off x="5489" y="2931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3180" y="2875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40"/>
            <p:cNvSpPr>
              <a:spLocks noChangeShapeType="1"/>
            </p:cNvSpPr>
            <p:nvPr/>
          </p:nvSpPr>
          <p:spPr bwMode="auto">
            <a:xfrm>
              <a:off x="3311" y="274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41"/>
            <p:cNvSpPr>
              <a:spLocks noChangeShapeType="1"/>
            </p:cNvSpPr>
            <p:nvPr/>
          </p:nvSpPr>
          <p:spPr bwMode="auto">
            <a:xfrm flipH="1">
              <a:off x="5489" y="274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3180" y="2687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auto">
            <a:xfrm>
              <a:off x="3311" y="255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 flipH="1">
              <a:off x="5489" y="255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Rectangle 45"/>
            <p:cNvSpPr>
              <a:spLocks noChangeArrowheads="1"/>
            </p:cNvSpPr>
            <p:nvPr/>
          </p:nvSpPr>
          <p:spPr bwMode="auto">
            <a:xfrm>
              <a:off x="3180" y="249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46"/>
            <p:cNvSpPr>
              <a:spLocks noChangeShapeType="1"/>
            </p:cNvSpPr>
            <p:nvPr/>
          </p:nvSpPr>
          <p:spPr bwMode="auto">
            <a:xfrm>
              <a:off x="3311" y="23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Line 47"/>
            <p:cNvSpPr>
              <a:spLocks noChangeShapeType="1"/>
            </p:cNvSpPr>
            <p:nvPr/>
          </p:nvSpPr>
          <p:spPr bwMode="auto">
            <a:xfrm flipH="1">
              <a:off x="5489" y="235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Rectangle 48"/>
            <p:cNvSpPr>
              <a:spLocks noChangeArrowheads="1"/>
            </p:cNvSpPr>
            <p:nvPr/>
          </p:nvSpPr>
          <p:spPr bwMode="auto">
            <a:xfrm>
              <a:off x="3180" y="230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>
              <a:off x="3311" y="217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 flipH="1">
              <a:off x="5489" y="217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Rectangle 51"/>
            <p:cNvSpPr>
              <a:spLocks noChangeArrowheads="1"/>
            </p:cNvSpPr>
            <p:nvPr/>
          </p:nvSpPr>
          <p:spPr bwMode="auto">
            <a:xfrm>
              <a:off x="3180" y="211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52"/>
            <p:cNvSpPr>
              <a:spLocks noChangeShapeType="1"/>
            </p:cNvSpPr>
            <p:nvPr/>
          </p:nvSpPr>
          <p:spPr bwMode="auto">
            <a:xfrm>
              <a:off x="3311" y="197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flipH="1">
              <a:off x="5489" y="19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3180" y="192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>
              <a:off x="3311" y="178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Line 56"/>
            <p:cNvSpPr>
              <a:spLocks noChangeShapeType="1"/>
            </p:cNvSpPr>
            <p:nvPr/>
          </p:nvSpPr>
          <p:spPr bwMode="auto">
            <a:xfrm flipH="1">
              <a:off x="5489" y="178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3180" y="172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3311" y="159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Line 59"/>
            <p:cNvSpPr>
              <a:spLocks noChangeShapeType="1"/>
            </p:cNvSpPr>
            <p:nvPr/>
          </p:nvSpPr>
          <p:spPr bwMode="auto">
            <a:xfrm flipH="1">
              <a:off x="5489" y="159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3180" y="154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61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Line 62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63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64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65"/>
            <p:cNvSpPr>
              <a:spLocks/>
            </p:cNvSpPr>
            <p:nvPr/>
          </p:nvSpPr>
          <p:spPr bwMode="auto">
            <a:xfrm>
              <a:off x="3311" y="2327"/>
              <a:ext cx="554" cy="822"/>
            </a:xfrm>
            <a:custGeom>
              <a:avLst/>
              <a:gdLst>
                <a:gd name="T0" fmla="*/ 6 w 554"/>
                <a:gd name="T1" fmla="*/ 685 h 822"/>
                <a:gd name="T2" fmla="*/ 11 w 554"/>
                <a:gd name="T3" fmla="*/ 599 h 822"/>
                <a:gd name="T4" fmla="*/ 21 w 554"/>
                <a:gd name="T5" fmla="*/ 533 h 822"/>
                <a:gd name="T6" fmla="*/ 26 w 554"/>
                <a:gd name="T7" fmla="*/ 507 h 822"/>
                <a:gd name="T8" fmla="*/ 36 w 554"/>
                <a:gd name="T9" fmla="*/ 477 h 822"/>
                <a:gd name="T10" fmla="*/ 41 w 554"/>
                <a:gd name="T11" fmla="*/ 457 h 822"/>
                <a:gd name="T12" fmla="*/ 51 w 554"/>
                <a:gd name="T13" fmla="*/ 431 h 822"/>
                <a:gd name="T14" fmla="*/ 56 w 554"/>
                <a:gd name="T15" fmla="*/ 416 h 822"/>
                <a:gd name="T16" fmla="*/ 66 w 554"/>
                <a:gd name="T17" fmla="*/ 401 h 822"/>
                <a:gd name="T18" fmla="*/ 72 w 554"/>
                <a:gd name="T19" fmla="*/ 386 h 822"/>
                <a:gd name="T20" fmla="*/ 87 w 554"/>
                <a:gd name="T21" fmla="*/ 360 h 822"/>
                <a:gd name="T22" fmla="*/ 97 w 554"/>
                <a:gd name="T23" fmla="*/ 345 h 822"/>
                <a:gd name="T24" fmla="*/ 112 w 554"/>
                <a:gd name="T25" fmla="*/ 325 h 822"/>
                <a:gd name="T26" fmla="*/ 122 w 554"/>
                <a:gd name="T27" fmla="*/ 304 h 822"/>
                <a:gd name="T28" fmla="*/ 137 w 554"/>
                <a:gd name="T29" fmla="*/ 284 h 822"/>
                <a:gd name="T30" fmla="*/ 153 w 554"/>
                <a:gd name="T31" fmla="*/ 269 h 822"/>
                <a:gd name="T32" fmla="*/ 168 w 554"/>
                <a:gd name="T33" fmla="*/ 249 h 822"/>
                <a:gd name="T34" fmla="*/ 183 w 554"/>
                <a:gd name="T35" fmla="*/ 233 h 822"/>
                <a:gd name="T36" fmla="*/ 203 w 554"/>
                <a:gd name="T37" fmla="*/ 218 h 822"/>
                <a:gd name="T38" fmla="*/ 209 w 554"/>
                <a:gd name="T39" fmla="*/ 213 h 822"/>
                <a:gd name="T40" fmla="*/ 224 w 554"/>
                <a:gd name="T41" fmla="*/ 198 h 822"/>
                <a:gd name="T42" fmla="*/ 239 w 554"/>
                <a:gd name="T43" fmla="*/ 188 h 822"/>
                <a:gd name="T44" fmla="*/ 254 w 554"/>
                <a:gd name="T45" fmla="*/ 173 h 822"/>
                <a:gd name="T46" fmla="*/ 269 w 554"/>
                <a:gd name="T47" fmla="*/ 162 h 822"/>
                <a:gd name="T48" fmla="*/ 285 w 554"/>
                <a:gd name="T49" fmla="*/ 152 h 822"/>
                <a:gd name="T50" fmla="*/ 300 w 554"/>
                <a:gd name="T51" fmla="*/ 137 h 822"/>
                <a:gd name="T52" fmla="*/ 315 w 554"/>
                <a:gd name="T53" fmla="*/ 127 h 822"/>
                <a:gd name="T54" fmla="*/ 330 w 554"/>
                <a:gd name="T55" fmla="*/ 117 h 822"/>
                <a:gd name="T56" fmla="*/ 346 w 554"/>
                <a:gd name="T57" fmla="*/ 112 h 822"/>
                <a:gd name="T58" fmla="*/ 361 w 554"/>
                <a:gd name="T59" fmla="*/ 101 h 822"/>
                <a:gd name="T60" fmla="*/ 376 w 554"/>
                <a:gd name="T61" fmla="*/ 91 h 822"/>
                <a:gd name="T62" fmla="*/ 391 w 554"/>
                <a:gd name="T63" fmla="*/ 81 h 822"/>
                <a:gd name="T64" fmla="*/ 406 w 554"/>
                <a:gd name="T65" fmla="*/ 71 h 822"/>
                <a:gd name="T66" fmla="*/ 422 w 554"/>
                <a:gd name="T67" fmla="*/ 66 h 822"/>
                <a:gd name="T68" fmla="*/ 437 w 554"/>
                <a:gd name="T69" fmla="*/ 56 h 822"/>
                <a:gd name="T70" fmla="*/ 452 w 554"/>
                <a:gd name="T71" fmla="*/ 46 h 822"/>
                <a:gd name="T72" fmla="*/ 467 w 554"/>
                <a:gd name="T73" fmla="*/ 41 h 822"/>
                <a:gd name="T74" fmla="*/ 483 w 554"/>
                <a:gd name="T75" fmla="*/ 30 h 822"/>
                <a:gd name="T76" fmla="*/ 498 w 554"/>
                <a:gd name="T77" fmla="*/ 25 h 822"/>
                <a:gd name="T78" fmla="*/ 513 w 554"/>
                <a:gd name="T79" fmla="*/ 15 h 822"/>
                <a:gd name="T80" fmla="*/ 528 w 554"/>
                <a:gd name="T81" fmla="*/ 10 h 822"/>
                <a:gd name="T82" fmla="*/ 543 w 554"/>
                <a:gd name="T8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822">
                  <a:moveTo>
                    <a:pt x="0" y="822"/>
                  </a:moveTo>
                  <a:lnTo>
                    <a:pt x="0" y="741"/>
                  </a:lnTo>
                  <a:lnTo>
                    <a:pt x="6" y="685"/>
                  </a:lnTo>
                  <a:lnTo>
                    <a:pt x="6" y="644"/>
                  </a:lnTo>
                  <a:lnTo>
                    <a:pt x="11" y="619"/>
                  </a:lnTo>
                  <a:lnTo>
                    <a:pt x="11" y="599"/>
                  </a:lnTo>
                  <a:lnTo>
                    <a:pt x="16" y="578"/>
                  </a:lnTo>
                  <a:lnTo>
                    <a:pt x="16" y="548"/>
                  </a:lnTo>
                  <a:lnTo>
                    <a:pt x="21" y="533"/>
                  </a:lnTo>
                  <a:lnTo>
                    <a:pt x="21" y="528"/>
                  </a:lnTo>
                  <a:lnTo>
                    <a:pt x="26" y="518"/>
                  </a:lnTo>
                  <a:lnTo>
                    <a:pt x="26" y="507"/>
                  </a:lnTo>
                  <a:lnTo>
                    <a:pt x="31" y="497"/>
                  </a:lnTo>
                  <a:lnTo>
                    <a:pt x="31" y="482"/>
                  </a:lnTo>
                  <a:lnTo>
                    <a:pt x="36" y="477"/>
                  </a:lnTo>
                  <a:lnTo>
                    <a:pt x="36" y="467"/>
                  </a:lnTo>
                  <a:lnTo>
                    <a:pt x="41" y="462"/>
                  </a:lnTo>
                  <a:lnTo>
                    <a:pt x="41" y="457"/>
                  </a:lnTo>
                  <a:lnTo>
                    <a:pt x="46" y="452"/>
                  </a:lnTo>
                  <a:lnTo>
                    <a:pt x="46" y="436"/>
                  </a:lnTo>
                  <a:lnTo>
                    <a:pt x="51" y="431"/>
                  </a:lnTo>
                  <a:lnTo>
                    <a:pt x="51" y="426"/>
                  </a:lnTo>
                  <a:lnTo>
                    <a:pt x="56" y="421"/>
                  </a:lnTo>
                  <a:lnTo>
                    <a:pt x="56" y="416"/>
                  </a:lnTo>
                  <a:lnTo>
                    <a:pt x="61" y="411"/>
                  </a:lnTo>
                  <a:lnTo>
                    <a:pt x="61" y="406"/>
                  </a:lnTo>
                  <a:lnTo>
                    <a:pt x="66" y="401"/>
                  </a:lnTo>
                  <a:lnTo>
                    <a:pt x="66" y="396"/>
                  </a:lnTo>
                  <a:lnTo>
                    <a:pt x="72" y="391"/>
                  </a:lnTo>
                  <a:lnTo>
                    <a:pt x="72" y="386"/>
                  </a:lnTo>
                  <a:lnTo>
                    <a:pt x="82" y="375"/>
                  </a:lnTo>
                  <a:lnTo>
                    <a:pt x="82" y="365"/>
                  </a:lnTo>
                  <a:lnTo>
                    <a:pt x="87" y="360"/>
                  </a:lnTo>
                  <a:lnTo>
                    <a:pt x="92" y="355"/>
                  </a:lnTo>
                  <a:lnTo>
                    <a:pt x="92" y="350"/>
                  </a:lnTo>
                  <a:lnTo>
                    <a:pt x="97" y="345"/>
                  </a:lnTo>
                  <a:lnTo>
                    <a:pt x="97" y="340"/>
                  </a:lnTo>
                  <a:lnTo>
                    <a:pt x="102" y="335"/>
                  </a:lnTo>
                  <a:lnTo>
                    <a:pt x="112" y="325"/>
                  </a:lnTo>
                  <a:lnTo>
                    <a:pt x="112" y="320"/>
                  </a:lnTo>
                  <a:lnTo>
                    <a:pt x="122" y="309"/>
                  </a:lnTo>
                  <a:lnTo>
                    <a:pt x="122" y="304"/>
                  </a:lnTo>
                  <a:lnTo>
                    <a:pt x="127" y="299"/>
                  </a:lnTo>
                  <a:lnTo>
                    <a:pt x="137" y="289"/>
                  </a:lnTo>
                  <a:lnTo>
                    <a:pt x="137" y="284"/>
                  </a:lnTo>
                  <a:lnTo>
                    <a:pt x="143" y="279"/>
                  </a:lnTo>
                  <a:lnTo>
                    <a:pt x="148" y="274"/>
                  </a:lnTo>
                  <a:lnTo>
                    <a:pt x="153" y="269"/>
                  </a:lnTo>
                  <a:lnTo>
                    <a:pt x="158" y="264"/>
                  </a:lnTo>
                  <a:lnTo>
                    <a:pt x="168" y="254"/>
                  </a:lnTo>
                  <a:lnTo>
                    <a:pt x="168" y="249"/>
                  </a:lnTo>
                  <a:lnTo>
                    <a:pt x="173" y="244"/>
                  </a:lnTo>
                  <a:lnTo>
                    <a:pt x="178" y="238"/>
                  </a:lnTo>
                  <a:lnTo>
                    <a:pt x="183" y="233"/>
                  </a:lnTo>
                  <a:lnTo>
                    <a:pt x="188" y="228"/>
                  </a:lnTo>
                  <a:lnTo>
                    <a:pt x="193" y="228"/>
                  </a:lnTo>
                  <a:lnTo>
                    <a:pt x="203" y="218"/>
                  </a:lnTo>
                  <a:lnTo>
                    <a:pt x="198" y="218"/>
                  </a:lnTo>
                  <a:lnTo>
                    <a:pt x="203" y="218"/>
                  </a:lnTo>
                  <a:lnTo>
                    <a:pt x="209" y="213"/>
                  </a:lnTo>
                  <a:lnTo>
                    <a:pt x="214" y="208"/>
                  </a:lnTo>
                  <a:lnTo>
                    <a:pt x="219" y="203"/>
                  </a:lnTo>
                  <a:lnTo>
                    <a:pt x="224" y="198"/>
                  </a:lnTo>
                  <a:lnTo>
                    <a:pt x="229" y="193"/>
                  </a:lnTo>
                  <a:lnTo>
                    <a:pt x="234" y="188"/>
                  </a:lnTo>
                  <a:lnTo>
                    <a:pt x="239" y="188"/>
                  </a:lnTo>
                  <a:lnTo>
                    <a:pt x="244" y="183"/>
                  </a:lnTo>
                  <a:lnTo>
                    <a:pt x="249" y="178"/>
                  </a:lnTo>
                  <a:lnTo>
                    <a:pt x="254" y="173"/>
                  </a:lnTo>
                  <a:lnTo>
                    <a:pt x="259" y="173"/>
                  </a:lnTo>
                  <a:lnTo>
                    <a:pt x="264" y="167"/>
                  </a:lnTo>
                  <a:lnTo>
                    <a:pt x="269" y="162"/>
                  </a:lnTo>
                  <a:lnTo>
                    <a:pt x="275" y="157"/>
                  </a:lnTo>
                  <a:lnTo>
                    <a:pt x="280" y="152"/>
                  </a:lnTo>
                  <a:lnTo>
                    <a:pt x="285" y="152"/>
                  </a:lnTo>
                  <a:lnTo>
                    <a:pt x="290" y="147"/>
                  </a:lnTo>
                  <a:lnTo>
                    <a:pt x="295" y="142"/>
                  </a:lnTo>
                  <a:lnTo>
                    <a:pt x="300" y="137"/>
                  </a:lnTo>
                  <a:lnTo>
                    <a:pt x="305" y="137"/>
                  </a:lnTo>
                  <a:lnTo>
                    <a:pt x="310" y="132"/>
                  </a:lnTo>
                  <a:lnTo>
                    <a:pt x="315" y="127"/>
                  </a:lnTo>
                  <a:lnTo>
                    <a:pt x="320" y="127"/>
                  </a:lnTo>
                  <a:lnTo>
                    <a:pt x="325" y="122"/>
                  </a:lnTo>
                  <a:lnTo>
                    <a:pt x="330" y="117"/>
                  </a:lnTo>
                  <a:lnTo>
                    <a:pt x="335" y="117"/>
                  </a:lnTo>
                  <a:lnTo>
                    <a:pt x="340" y="112"/>
                  </a:lnTo>
                  <a:lnTo>
                    <a:pt x="346" y="112"/>
                  </a:lnTo>
                  <a:lnTo>
                    <a:pt x="351" y="107"/>
                  </a:lnTo>
                  <a:lnTo>
                    <a:pt x="356" y="101"/>
                  </a:lnTo>
                  <a:lnTo>
                    <a:pt x="361" y="101"/>
                  </a:lnTo>
                  <a:lnTo>
                    <a:pt x="366" y="96"/>
                  </a:lnTo>
                  <a:lnTo>
                    <a:pt x="371" y="91"/>
                  </a:lnTo>
                  <a:lnTo>
                    <a:pt x="376" y="91"/>
                  </a:lnTo>
                  <a:lnTo>
                    <a:pt x="381" y="86"/>
                  </a:lnTo>
                  <a:lnTo>
                    <a:pt x="386" y="86"/>
                  </a:lnTo>
                  <a:lnTo>
                    <a:pt x="391" y="81"/>
                  </a:lnTo>
                  <a:lnTo>
                    <a:pt x="396" y="76"/>
                  </a:lnTo>
                  <a:lnTo>
                    <a:pt x="401" y="76"/>
                  </a:lnTo>
                  <a:lnTo>
                    <a:pt x="406" y="71"/>
                  </a:lnTo>
                  <a:lnTo>
                    <a:pt x="412" y="71"/>
                  </a:lnTo>
                  <a:lnTo>
                    <a:pt x="417" y="66"/>
                  </a:lnTo>
                  <a:lnTo>
                    <a:pt x="422" y="66"/>
                  </a:lnTo>
                  <a:lnTo>
                    <a:pt x="427" y="61"/>
                  </a:lnTo>
                  <a:lnTo>
                    <a:pt x="432" y="56"/>
                  </a:lnTo>
                  <a:lnTo>
                    <a:pt x="437" y="56"/>
                  </a:lnTo>
                  <a:lnTo>
                    <a:pt x="442" y="51"/>
                  </a:lnTo>
                  <a:lnTo>
                    <a:pt x="447" y="51"/>
                  </a:lnTo>
                  <a:lnTo>
                    <a:pt x="452" y="46"/>
                  </a:lnTo>
                  <a:lnTo>
                    <a:pt x="457" y="46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8" y="36"/>
                  </a:lnTo>
                  <a:lnTo>
                    <a:pt x="483" y="30"/>
                  </a:lnTo>
                  <a:lnTo>
                    <a:pt x="488" y="30"/>
                  </a:lnTo>
                  <a:lnTo>
                    <a:pt x="493" y="25"/>
                  </a:lnTo>
                  <a:lnTo>
                    <a:pt x="498" y="25"/>
                  </a:lnTo>
                  <a:lnTo>
                    <a:pt x="503" y="20"/>
                  </a:lnTo>
                  <a:lnTo>
                    <a:pt x="508" y="20"/>
                  </a:lnTo>
                  <a:lnTo>
                    <a:pt x="513" y="15"/>
                  </a:lnTo>
                  <a:lnTo>
                    <a:pt x="518" y="15"/>
                  </a:lnTo>
                  <a:lnTo>
                    <a:pt x="523" y="10"/>
                  </a:lnTo>
                  <a:lnTo>
                    <a:pt x="528" y="10"/>
                  </a:lnTo>
                  <a:lnTo>
                    <a:pt x="533" y="5"/>
                  </a:lnTo>
                  <a:lnTo>
                    <a:pt x="538" y="5"/>
                  </a:lnTo>
                  <a:lnTo>
                    <a:pt x="543" y="5"/>
                  </a:lnTo>
                  <a:lnTo>
                    <a:pt x="549" y="0"/>
                  </a:lnTo>
                  <a:lnTo>
                    <a:pt x="554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66"/>
            <p:cNvSpPr>
              <a:spLocks/>
            </p:cNvSpPr>
            <p:nvPr/>
          </p:nvSpPr>
          <p:spPr bwMode="auto">
            <a:xfrm>
              <a:off x="3865" y="2099"/>
              <a:ext cx="644" cy="228"/>
            </a:xfrm>
            <a:custGeom>
              <a:avLst/>
              <a:gdLst>
                <a:gd name="T0" fmla="*/ 10 w 644"/>
                <a:gd name="T1" fmla="*/ 223 h 228"/>
                <a:gd name="T2" fmla="*/ 25 w 644"/>
                <a:gd name="T3" fmla="*/ 213 h 228"/>
                <a:gd name="T4" fmla="*/ 40 w 644"/>
                <a:gd name="T5" fmla="*/ 208 h 228"/>
                <a:gd name="T6" fmla="*/ 55 w 644"/>
                <a:gd name="T7" fmla="*/ 203 h 228"/>
                <a:gd name="T8" fmla="*/ 71 w 644"/>
                <a:gd name="T9" fmla="*/ 198 h 228"/>
                <a:gd name="T10" fmla="*/ 86 w 644"/>
                <a:gd name="T11" fmla="*/ 187 h 228"/>
                <a:gd name="T12" fmla="*/ 101 w 644"/>
                <a:gd name="T13" fmla="*/ 182 h 228"/>
                <a:gd name="T14" fmla="*/ 116 w 644"/>
                <a:gd name="T15" fmla="*/ 177 h 228"/>
                <a:gd name="T16" fmla="*/ 132 w 644"/>
                <a:gd name="T17" fmla="*/ 172 h 228"/>
                <a:gd name="T18" fmla="*/ 147 w 644"/>
                <a:gd name="T19" fmla="*/ 162 h 228"/>
                <a:gd name="T20" fmla="*/ 162 w 644"/>
                <a:gd name="T21" fmla="*/ 157 h 228"/>
                <a:gd name="T22" fmla="*/ 177 w 644"/>
                <a:gd name="T23" fmla="*/ 152 h 228"/>
                <a:gd name="T24" fmla="*/ 192 w 644"/>
                <a:gd name="T25" fmla="*/ 147 h 228"/>
                <a:gd name="T26" fmla="*/ 208 w 644"/>
                <a:gd name="T27" fmla="*/ 142 h 228"/>
                <a:gd name="T28" fmla="*/ 223 w 644"/>
                <a:gd name="T29" fmla="*/ 137 h 228"/>
                <a:gd name="T30" fmla="*/ 238 w 644"/>
                <a:gd name="T31" fmla="*/ 132 h 228"/>
                <a:gd name="T32" fmla="*/ 253 w 644"/>
                <a:gd name="T33" fmla="*/ 127 h 228"/>
                <a:gd name="T34" fmla="*/ 269 w 644"/>
                <a:gd name="T35" fmla="*/ 121 h 228"/>
                <a:gd name="T36" fmla="*/ 284 w 644"/>
                <a:gd name="T37" fmla="*/ 116 h 228"/>
                <a:gd name="T38" fmla="*/ 299 w 644"/>
                <a:gd name="T39" fmla="*/ 111 h 228"/>
                <a:gd name="T40" fmla="*/ 314 w 644"/>
                <a:gd name="T41" fmla="*/ 106 h 228"/>
                <a:gd name="T42" fmla="*/ 330 w 644"/>
                <a:gd name="T43" fmla="*/ 101 h 228"/>
                <a:gd name="T44" fmla="*/ 345 w 644"/>
                <a:gd name="T45" fmla="*/ 96 h 228"/>
                <a:gd name="T46" fmla="*/ 360 w 644"/>
                <a:gd name="T47" fmla="*/ 91 h 228"/>
                <a:gd name="T48" fmla="*/ 375 w 644"/>
                <a:gd name="T49" fmla="*/ 86 h 228"/>
                <a:gd name="T50" fmla="*/ 390 w 644"/>
                <a:gd name="T51" fmla="*/ 81 h 228"/>
                <a:gd name="T52" fmla="*/ 406 w 644"/>
                <a:gd name="T53" fmla="*/ 76 h 228"/>
                <a:gd name="T54" fmla="*/ 421 w 644"/>
                <a:gd name="T55" fmla="*/ 71 h 228"/>
                <a:gd name="T56" fmla="*/ 436 w 644"/>
                <a:gd name="T57" fmla="*/ 66 h 228"/>
                <a:gd name="T58" fmla="*/ 451 w 644"/>
                <a:gd name="T59" fmla="*/ 61 h 228"/>
                <a:gd name="T60" fmla="*/ 467 w 644"/>
                <a:gd name="T61" fmla="*/ 55 h 228"/>
                <a:gd name="T62" fmla="*/ 482 w 644"/>
                <a:gd name="T63" fmla="*/ 50 h 228"/>
                <a:gd name="T64" fmla="*/ 497 w 644"/>
                <a:gd name="T65" fmla="*/ 45 h 228"/>
                <a:gd name="T66" fmla="*/ 512 w 644"/>
                <a:gd name="T67" fmla="*/ 40 h 228"/>
                <a:gd name="T68" fmla="*/ 527 w 644"/>
                <a:gd name="T69" fmla="*/ 35 h 228"/>
                <a:gd name="T70" fmla="*/ 543 w 644"/>
                <a:gd name="T71" fmla="*/ 30 h 228"/>
                <a:gd name="T72" fmla="*/ 558 w 644"/>
                <a:gd name="T73" fmla="*/ 25 h 228"/>
                <a:gd name="T74" fmla="*/ 573 w 644"/>
                <a:gd name="T75" fmla="*/ 20 h 228"/>
                <a:gd name="T76" fmla="*/ 588 w 644"/>
                <a:gd name="T77" fmla="*/ 15 h 228"/>
                <a:gd name="T78" fmla="*/ 604 w 644"/>
                <a:gd name="T79" fmla="*/ 10 h 228"/>
                <a:gd name="T80" fmla="*/ 619 w 644"/>
                <a:gd name="T81" fmla="*/ 10 h 228"/>
                <a:gd name="T82" fmla="*/ 634 w 644"/>
                <a:gd name="T83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228">
                  <a:moveTo>
                    <a:pt x="0" y="228"/>
                  </a:moveTo>
                  <a:lnTo>
                    <a:pt x="5" y="223"/>
                  </a:lnTo>
                  <a:lnTo>
                    <a:pt x="10" y="223"/>
                  </a:lnTo>
                  <a:lnTo>
                    <a:pt x="15" y="218"/>
                  </a:lnTo>
                  <a:lnTo>
                    <a:pt x="20" y="218"/>
                  </a:lnTo>
                  <a:lnTo>
                    <a:pt x="25" y="213"/>
                  </a:lnTo>
                  <a:lnTo>
                    <a:pt x="30" y="213"/>
                  </a:lnTo>
                  <a:lnTo>
                    <a:pt x="35" y="213"/>
                  </a:lnTo>
                  <a:lnTo>
                    <a:pt x="40" y="208"/>
                  </a:lnTo>
                  <a:lnTo>
                    <a:pt x="45" y="208"/>
                  </a:lnTo>
                  <a:lnTo>
                    <a:pt x="50" y="203"/>
                  </a:lnTo>
                  <a:lnTo>
                    <a:pt x="55" y="203"/>
                  </a:lnTo>
                  <a:lnTo>
                    <a:pt x="61" y="198"/>
                  </a:lnTo>
                  <a:lnTo>
                    <a:pt x="66" y="198"/>
                  </a:lnTo>
                  <a:lnTo>
                    <a:pt x="71" y="198"/>
                  </a:lnTo>
                  <a:lnTo>
                    <a:pt x="76" y="192"/>
                  </a:lnTo>
                  <a:lnTo>
                    <a:pt x="81" y="192"/>
                  </a:lnTo>
                  <a:lnTo>
                    <a:pt x="86" y="187"/>
                  </a:lnTo>
                  <a:lnTo>
                    <a:pt x="91" y="187"/>
                  </a:lnTo>
                  <a:lnTo>
                    <a:pt x="96" y="182"/>
                  </a:lnTo>
                  <a:lnTo>
                    <a:pt x="101" y="182"/>
                  </a:lnTo>
                  <a:lnTo>
                    <a:pt x="106" y="182"/>
                  </a:lnTo>
                  <a:lnTo>
                    <a:pt x="111" y="177"/>
                  </a:lnTo>
                  <a:lnTo>
                    <a:pt x="116" y="177"/>
                  </a:lnTo>
                  <a:lnTo>
                    <a:pt x="121" y="177"/>
                  </a:lnTo>
                  <a:lnTo>
                    <a:pt x="127" y="172"/>
                  </a:lnTo>
                  <a:lnTo>
                    <a:pt x="132" y="172"/>
                  </a:lnTo>
                  <a:lnTo>
                    <a:pt x="137" y="167"/>
                  </a:lnTo>
                  <a:lnTo>
                    <a:pt x="142" y="167"/>
                  </a:lnTo>
                  <a:lnTo>
                    <a:pt x="147" y="162"/>
                  </a:lnTo>
                  <a:lnTo>
                    <a:pt x="152" y="162"/>
                  </a:lnTo>
                  <a:lnTo>
                    <a:pt x="157" y="162"/>
                  </a:lnTo>
                  <a:lnTo>
                    <a:pt x="162" y="157"/>
                  </a:lnTo>
                  <a:lnTo>
                    <a:pt x="167" y="157"/>
                  </a:lnTo>
                  <a:lnTo>
                    <a:pt x="172" y="157"/>
                  </a:lnTo>
                  <a:lnTo>
                    <a:pt x="177" y="152"/>
                  </a:lnTo>
                  <a:lnTo>
                    <a:pt x="182" y="152"/>
                  </a:lnTo>
                  <a:lnTo>
                    <a:pt x="187" y="152"/>
                  </a:lnTo>
                  <a:lnTo>
                    <a:pt x="192" y="147"/>
                  </a:lnTo>
                  <a:lnTo>
                    <a:pt x="198" y="147"/>
                  </a:lnTo>
                  <a:lnTo>
                    <a:pt x="203" y="142"/>
                  </a:lnTo>
                  <a:lnTo>
                    <a:pt x="208" y="142"/>
                  </a:lnTo>
                  <a:lnTo>
                    <a:pt x="213" y="142"/>
                  </a:lnTo>
                  <a:lnTo>
                    <a:pt x="218" y="137"/>
                  </a:lnTo>
                  <a:lnTo>
                    <a:pt x="223" y="137"/>
                  </a:lnTo>
                  <a:lnTo>
                    <a:pt x="228" y="137"/>
                  </a:lnTo>
                  <a:lnTo>
                    <a:pt x="233" y="132"/>
                  </a:lnTo>
                  <a:lnTo>
                    <a:pt x="238" y="132"/>
                  </a:lnTo>
                  <a:lnTo>
                    <a:pt x="243" y="127"/>
                  </a:lnTo>
                  <a:lnTo>
                    <a:pt x="248" y="127"/>
                  </a:lnTo>
                  <a:lnTo>
                    <a:pt x="253" y="127"/>
                  </a:lnTo>
                  <a:lnTo>
                    <a:pt x="258" y="127"/>
                  </a:lnTo>
                  <a:lnTo>
                    <a:pt x="264" y="121"/>
                  </a:lnTo>
                  <a:lnTo>
                    <a:pt x="269" y="121"/>
                  </a:lnTo>
                  <a:lnTo>
                    <a:pt x="274" y="121"/>
                  </a:lnTo>
                  <a:lnTo>
                    <a:pt x="279" y="116"/>
                  </a:lnTo>
                  <a:lnTo>
                    <a:pt x="284" y="116"/>
                  </a:lnTo>
                  <a:lnTo>
                    <a:pt x="289" y="111"/>
                  </a:lnTo>
                  <a:lnTo>
                    <a:pt x="294" y="111"/>
                  </a:lnTo>
                  <a:lnTo>
                    <a:pt x="299" y="111"/>
                  </a:lnTo>
                  <a:lnTo>
                    <a:pt x="304" y="106"/>
                  </a:lnTo>
                  <a:lnTo>
                    <a:pt x="309" y="106"/>
                  </a:lnTo>
                  <a:lnTo>
                    <a:pt x="314" y="106"/>
                  </a:lnTo>
                  <a:lnTo>
                    <a:pt x="319" y="101"/>
                  </a:lnTo>
                  <a:lnTo>
                    <a:pt x="324" y="101"/>
                  </a:lnTo>
                  <a:lnTo>
                    <a:pt x="330" y="101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96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60" y="91"/>
                  </a:lnTo>
                  <a:lnTo>
                    <a:pt x="365" y="86"/>
                  </a:lnTo>
                  <a:lnTo>
                    <a:pt x="370" y="86"/>
                  </a:lnTo>
                  <a:lnTo>
                    <a:pt x="375" y="86"/>
                  </a:lnTo>
                  <a:lnTo>
                    <a:pt x="380" y="81"/>
                  </a:lnTo>
                  <a:lnTo>
                    <a:pt x="385" y="81"/>
                  </a:lnTo>
                  <a:lnTo>
                    <a:pt x="390" y="81"/>
                  </a:lnTo>
                  <a:lnTo>
                    <a:pt x="395" y="76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1"/>
                  </a:lnTo>
                  <a:lnTo>
                    <a:pt x="416" y="71"/>
                  </a:lnTo>
                  <a:lnTo>
                    <a:pt x="421" y="71"/>
                  </a:lnTo>
                  <a:lnTo>
                    <a:pt x="426" y="66"/>
                  </a:lnTo>
                  <a:lnTo>
                    <a:pt x="431" y="66"/>
                  </a:lnTo>
                  <a:lnTo>
                    <a:pt x="436" y="66"/>
                  </a:lnTo>
                  <a:lnTo>
                    <a:pt x="441" y="66"/>
                  </a:lnTo>
                  <a:lnTo>
                    <a:pt x="446" y="61"/>
                  </a:lnTo>
                  <a:lnTo>
                    <a:pt x="451" y="61"/>
                  </a:lnTo>
                  <a:lnTo>
                    <a:pt x="456" y="61"/>
                  </a:lnTo>
                  <a:lnTo>
                    <a:pt x="461" y="55"/>
                  </a:lnTo>
                  <a:lnTo>
                    <a:pt x="467" y="55"/>
                  </a:lnTo>
                  <a:lnTo>
                    <a:pt x="472" y="55"/>
                  </a:lnTo>
                  <a:lnTo>
                    <a:pt x="477" y="50"/>
                  </a:lnTo>
                  <a:lnTo>
                    <a:pt x="482" y="50"/>
                  </a:lnTo>
                  <a:lnTo>
                    <a:pt x="487" y="50"/>
                  </a:lnTo>
                  <a:lnTo>
                    <a:pt x="492" y="45"/>
                  </a:lnTo>
                  <a:lnTo>
                    <a:pt x="497" y="45"/>
                  </a:lnTo>
                  <a:lnTo>
                    <a:pt x="502" y="45"/>
                  </a:lnTo>
                  <a:lnTo>
                    <a:pt x="507" y="40"/>
                  </a:lnTo>
                  <a:lnTo>
                    <a:pt x="512" y="40"/>
                  </a:lnTo>
                  <a:lnTo>
                    <a:pt x="517" y="40"/>
                  </a:lnTo>
                  <a:lnTo>
                    <a:pt x="522" y="35"/>
                  </a:lnTo>
                  <a:lnTo>
                    <a:pt x="527" y="35"/>
                  </a:lnTo>
                  <a:lnTo>
                    <a:pt x="533" y="35"/>
                  </a:lnTo>
                  <a:lnTo>
                    <a:pt x="538" y="30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3" y="30"/>
                  </a:lnTo>
                  <a:lnTo>
                    <a:pt x="558" y="25"/>
                  </a:lnTo>
                  <a:lnTo>
                    <a:pt x="563" y="25"/>
                  </a:lnTo>
                  <a:lnTo>
                    <a:pt x="568" y="25"/>
                  </a:lnTo>
                  <a:lnTo>
                    <a:pt x="573" y="20"/>
                  </a:lnTo>
                  <a:lnTo>
                    <a:pt x="578" y="20"/>
                  </a:lnTo>
                  <a:lnTo>
                    <a:pt x="583" y="20"/>
                  </a:lnTo>
                  <a:lnTo>
                    <a:pt x="588" y="15"/>
                  </a:lnTo>
                  <a:lnTo>
                    <a:pt x="593" y="15"/>
                  </a:lnTo>
                  <a:lnTo>
                    <a:pt x="598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4" y="5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67"/>
            <p:cNvSpPr>
              <a:spLocks/>
            </p:cNvSpPr>
            <p:nvPr/>
          </p:nvSpPr>
          <p:spPr bwMode="auto">
            <a:xfrm>
              <a:off x="4509" y="1901"/>
              <a:ext cx="645" cy="198"/>
            </a:xfrm>
            <a:custGeom>
              <a:avLst/>
              <a:gdLst>
                <a:gd name="T0" fmla="*/ 10 w 645"/>
                <a:gd name="T1" fmla="*/ 193 h 198"/>
                <a:gd name="T2" fmla="*/ 26 w 645"/>
                <a:gd name="T3" fmla="*/ 193 h 198"/>
                <a:gd name="T4" fmla="*/ 41 w 645"/>
                <a:gd name="T5" fmla="*/ 188 h 198"/>
                <a:gd name="T6" fmla="*/ 56 w 645"/>
                <a:gd name="T7" fmla="*/ 182 h 198"/>
                <a:gd name="T8" fmla="*/ 71 w 645"/>
                <a:gd name="T9" fmla="*/ 177 h 198"/>
                <a:gd name="T10" fmla="*/ 86 w 645"/>
                <a:gd name="T11" fmla="*/ 172 h 198"/>
                <a:gd name="T12" fmla="*/ 102 w 645"/>
                <a:gd name="T13" fmla="*/ 167 h 198"/>
                <a:gd name="T14" fmla="*/ 117 w 645"/>
                <a:gd name="T15" fmla="*/ 162 h 198"/>
                <a:gd name="T16" fmla="*/ 132 w 645"/>
                <a:gd name="T17" fmla="*/ 157 h 198"/>
                <a:gd name="T18" fmla="*/ 147 w 645"/>
                <a:gd name="T19" fmla="*/ 152 h 198"/>
                <a:gd name="T20" fmla="*/ 163 w 645"/>
                <a:gd name="T21" fmla="*/ 147 h 198"/>
                <a:gd name="T22" fmla="*/ 178 w 645"/>
                <a:gd name="T23" fmla="*/ 147 h 198"/>
                <a:gd name="T24" fmla="*/ 193 w 645"/>
                <a:gd name="T25" fmla="*/ 142 h 198"/>
                <a:gd name="T26" fmla="*/ 208 w 645"/>
                <a:gd name="T27" fmla="*/ 137 h 198"/>
                <a:gd name="T28" fmla="*/ 223 w 645"/>
                <a:gd name="T29" fmla="*/ 132 h 198"/>
                <a:gd name="T30" fmla="*/ 239 w 645"/>
                <a:gd name="T31" fmla="*/ 127 h 198"/>
                <a:gd name="T32" fmla="*/ 254 w 645"/>
                <a:gd name="T33" fmla="*/ 122 h 198"/>
                <a:gd name="T34" fmla="*/ 269 w 645"/>
                <a:gd name="T35" fmla="*/ 116 h 198"/>
                <a:gd name="T36" fmla="*/ 284 w 645"/>
                <a:gd name="T37" fmla="*/ 111 h 198"/>
                <a:gd name="T38" fmla="*/ 300 w 645"/>
                <a:gd name="T39" fmla="*/ 106 h 198"/>
                <a:gd name="T40" fmla="*/ 315 w 645"/>
                <a:gd name="T41" fmla="*/ 101 h 198"/>
                <a:gd name="T42" fmla="*/ 330 w 645"/>
                <a:gd name="T43" fmla="*/ 96 h 198"/>
                <a:gd name="T44" fmla="*/ 345 w 645"/>
                <a:gd name="T45" fmla="*/ 96 h 198"/>
                <a:gd name="T46" fmla="*/ 360 w 645"/>
                <a:gd name="T47" fmla="*/ 91 h 198"/>
                <a:gd name="T48" fmla="*/ 376 w 645"/>
                <a:gd name="T49" fmla="*/ 86 h 198"/>
                <a:gd name="T50" fmla="*/ 391 w 645"/>
                <a:gd name="T51" fmla="*/ 81 h 198"/>
                <a:gd name="T52" fmla="*/ 406 w 645"/>
                <a:gd name="T53" fmla="*/ 76 h 198"/>
                <a:gd name="T54" fmla="*/ 421 w 645"/>
                <a:gd name="T55" fmla="*/ 71 h 198"/>
                <a:gd name="T56" fmla="*/ 437 w 645"/>
                <a:gd name="T57" fmla="*/ 66 h 198"/>
                <a:gd name="T58" fmla="*/ 452 w 645"/>
                <a:gd name="T59" fmla="*/ 61 h 198"/>
                <a:gd name="T60" fmla="*/ 467 w 645"/>
                <a:gd name="T61" fmla="*/ 56 h 198"/>
                <a:gd name="T62" fmla="*/ 482 w 645"/>
                <a:gd name="T63" fmla="*/ 51 h 198"/>
                <a:gd name="T64" fmla="*/ 497 w 645"/>
                <a:gd name="T65" fmla="*/ 45 h 198"/>
                <a:gd name="T66" fmla="*/ 513 w 645"/>
                <a:gd name="T67" fmla="*/ 40 h 198"/>
                <a:gd name="T68" fmla="*/ 528 w 645"/>
                <a:gd name="T69" fmla="*/ 35 h 198"/>
                <a:gd name="T70" fmla="*/ 543 w 645"/>
                <a:gd name="T71" fmla="*/ 30 h 198"/>
                <a:gd name="T72" fmla="*/ 558 w 645"/>
                <a:gd name="T73" fmla="*/ 25 h 198"/>
                <a:gd name="T74" fmla="*/ 574 w 645"/>
                <a:gd name="T75" fmla="*/ 20 h 198"/>
                <a:gd name="T76" fmla="*/ 589 w 645"/>
                <a:gd name="T77" fmla="*/ 15 h 198"/>
                <a:gd name="T78" fmla="*/ 604 w 645"/>
                <a:gd name="T79" fmla="*/ 10 h 198"/>
                <a:gd name="T80" fmla="*/ 619 w 645"/>
                <a:gd name="T81" fmla="*/ 5 h 198"/>
                <a:gd name="T82" fmla="*/ 635 w 645"/>
                <a:gd name="T8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198">
                  <a:moveTo>
                    <a:pt x="0" y="198"/>
                  </a:moveTo>
                  <a:lnTo>
                    <a:pt x="5" y="198"/>
                  </a:lnTo>
                  <a:lnTo>
                    <a:pt x="10" y="193"/>
                  </a:lnTo>
                  <a:lnTo>
                    <a:pt x="15" y="193"/>
                  </a:lnTo>
                  <a:lnTo>
                    <a:pt x="20" y="193"/>
                  </a:lnTo>
                  <a:lnTo>
                    <a:pt x="26" y="193"/>
                  </a:lnTo>
                  <a:lnTo>
                    <a:pt x="31" y="188"/>
                  </a:lnTo>
                  <a:lnTo>
                    <a:pt x="36" y="188"/>
                  </a:lnTo>
                  <a:lnTo>
                    <a:pt x="41" y="188"/>
                  </a:lnTo>
                  <a:lnTo>
                    <a:pt x="46" y="182"/>
                  </a:lnTo>
                  <a:lnTo>
                    <a:pt x="51" y="182"/>
                  </a:lnTo>
                  <a:lnTo>
                    <a:pt x="56" y="182"/>
                  </a:lnTo>
                  <a:lnTo>
                    <a:pt x="61" y="177"/>
                  </a:lnTo>
                  <a:lnTo>
                    <a:pt x="66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81" y="172"/>
                  </a:lnTo>
                  <a:lnTo>
                    <a:pt x="86" y="172"/>
                  </a:lnTo>
                  <a:lnTo>
                    <a:pt x="91" y="172"/>
                  </a:lnTo>
                  <a:lnTo>
                    <a:pt x="97" y="167"/>
                  </a:lnTo>
                  <a:lnTo>
                    <a:pt x="102" y="167"/>
                  </a:lnTo>
                  <a:lnTo>
                    <a:pt x="107" y="167"/>
                  </a:lnTo>
                  <a:lnTo>
                    <a:pt x="112" y="162"/>
                  </a:lnTo>
                  <a:lnTo>
                    <a:pt x="117" y="162"/>
                  </a:lnTo>
                  <a:lnTo>
                    <a:pt x="122" y="162"/>
                  </a:lnTo>
                  <a:lnTo>
                    <a:pt x="127" y="162"/>
                  </a:lnTo>
                  <a:lnTo>
                    <a:pt x="132" y="157"/>
                  </a:lnTo>
                  <a:lnTo>
                    <a:pt x="137" y="157"/>
                  </a:lnTo>
                  <a:lnTo>
                    <a:pt x="142" y="157"/>
                  </a:lnTo>
                  <a:lnTo>
                    <a:pt x="147" y="152"/>
                  </a:lnTo>
                  <a:lnTo>
                    <a:pt x="152" y="152"/>
                  </a:lnTo>
                  <a:lnTo>
                    <a:pt x="157" y="152"/>
                  </a:lnTo>
                  <a:lnTo>
                    <a:pt x="163" y="147"/>
                  </a:lnTo>
                  <a:lnTo>
                    <a:pt x="168" y="147"/>
                  </a:lnTo>
                  <a:lnTo>
                    <a:pt x="173" y="147"/>
                  </a:lnTo>
                  <a:lnTo>
                    <a:pt x="178" y="147"/>
                  </a:lnTo>
                  <a:lnTo>
                    <a:pt x="183" y="142"/>
                  </a:lnTo>
                  <a:lnTo>
                    <a:pt x="188" y="142"/>
                  </a:lnTo>
                  <a:lnTo>
                    <a:pt x="193" y="142"/>
                  </a:lnTo>
                  <a:lnTo>
                    <a:pt x="198" y="137"/>
                  </a:lnTo>
                  <a:lnTo>
                    <a:pt x="203" y="137"/>
                  </a:lnTo>
                  <a:lnTo>
                    <a:pt x="208" y="137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23" y="132"/>
                  </a:lnTo>
                  <a:lnTo>
                    <a:pt x="229" y="132"/>
                  </a:lnTo>
                  <a:lnTo>
                    <a:pt x="234" y="127"/>
                  </a:lnTo>
                  <a:lnTo>
                    <a:pt x="239" y="127"/>
                  </a:lnTo>
                  <a:lnTo>
                    <a:pt x="244" y="127"/>
                  </a:lnTo>
                  <a:lnTo>
                    <a:pt x="249" y="122"/>
                  </a:lnTo>
                  <a:lnTo>
                    <a:pt x="254" y="122"/>
                  </a:lnTo>
                  <a:lnTo>
                    <a:pt x="259" y="122"/>
                  </a:lnTo>
                  <a:lnTo>
                    <a:pt x="264" y="116"/>
                  </a:lnTo>
                  <a:lnTo>
                    <a:pt x="269" y="116"/>
                  </a:lnTo>
                  <a:lnTo>
                    <a:pt x="274" y="116"/>
                  </a:lnTo>
                  <a:lnTo>
                    <a:pt x="279" y="116"/>
                  </a:lnTo>
                  <a:lnTo>
                    <a:pt x="284" y="111"/>
                  </a:lnTo>
                  <a:lnTo>
                    <a:pt x="289" y="111"/>
                  </a:lnTo>
                  <a:lnTo>
                    <a:pt x="294" y="111"/>
                  </a:lnTo>
                  <a:lnTo>
                    <a:pt x="300" y="106"/>
                  </a:lnTo>
                  <a:lnTo>
                    <a:pt x="305" y="106"/>
                  </a:lnTo>
                  <a:lnTo>
                    <a:pt x="310" y="106"/>
                  </a:lnTo>
                  <a:lnTo>
                    <a:pt x="315" y="101"/>
                  </a:lnTo>
                  <a:lnTo>
                    <a:pt x="320" y="101"/>
                  </a:lnTo>
                  <a:lnTo>
                    <a:pt x="325" y="101"/>
                  </a:lnTo>
                  <a:lnTo>
                    <a:pt x="330" y="96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96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60" y="91"/>
                  </a:lnTo>
                  <a:lnTo>
                    <a:pt x="366" y="86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1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1" y="71"/>
                  </a:lnTo>
                  <a:lnTo>
                    <a:pt x="426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6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7" y="51"/>
                  </a:lnTo>
                  <a:lnTo>
                    <a:pt x="492" y="51"/>
                  </a:lnTo>
                  <a:lnTo>
                    <a:pt x="497" y="45"/>
                  </a:lnTo>
                  <a:lnTo>
                    <a:pt x="503" y="45"/>
                  </a:lnTo>
                  <a:lnTo>
                    <a:pt x="508" y="45"/>
                  </a:lnTo>
                  <a:lnTo>
                    <a:pt x="513" y="40"/>
                  </a:lnTo>
                  <a:lnTo>
                    <a:pt x="518" y="40"/>
                  </a:lnTo>
                  <a:lnTo>
                    <a:pt x="523" y="40"/>
                  </a:lnTo>
                  <a:lnTo>
                    <a:pt x="528" y="35"/>
                  </a:lnTo>
                  <a:lnTo>
                    <a:pt x="533" y="35"/>
                  </a:lnTo>
                  <a:lnTo>
                    <a:pt x="538" y="35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3" y="30"/>
                  </a:lnTo>
                  <a:lnTo>
                    <a:pt x="558" y="25"/>
                  </a:lnTo>
                  <a:lnTo>
                    <a:pt x="563" y="25"/>
                  </a:lnTo>
                  <a:lnTo>
                    <a:pt x="569" y="25"/>
                  </a:lnTo>
                  <a:lnTo>
                    <a:pt x="574" y="20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15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5"/>
                  </a:lnTo>
                  <a:lnTo>
                    <a:pt x="624" y="5"/>
                  </a:lnTo>
                  <a:lnTo>
                    <a:pt x="629" y="5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68"/>
            <p:cNvSpPr>
              <a:spLocks/>
            </p:cNvSpPr>
            <p:nvPr/>
          </p:nvSpPr>
          <p:spPr bwMode="auto">
            <a:xfrm>
              <a:off x="5154" y="1774"/>
              <a:ext cx="365" cy="127"/>
            </a:xfrm>
            <a:custGeom>
              <a:avLst/>
              <a:gdLst>
                <a:gd name="T0" fmla="*/ 5 w 365"/>
                <a:gd name="T1" fmla="*/ 122 h 127"/>
                <a:gd name="T2" fmla="*/ 15 w 365"/>
                <a:gd name="T3" fmla="*/ 122 h 127"/>
                <a:gd name="T4" fmla="*/ 25 w 365"/>
                <a:gd name="T5" fmla="*/ 117 h 127"/>
                <a:gd name="T6" fmla="*/ 35 w 365"/>
                <a:gd name="T7" fmla="*/ 117 h 127"/>
                <a:gd name="T8" fmla="*/ 45 w 365"/>
                <a:gd name="T9" fmla="*/ 112 h 127"/>
                <a:gd name="T10" fmla="*/ 55 w 365"/>
                <a:gd name="T11" fmla="*/ 106 h 127"/>
                <a:gd name="T12" fmla="*/ 66 w 365"/>
                <a:gd name="T13" fmla="*/ 106 h 127"/>
                <a:gd name="T14" fmla="*/ 76 w 365"/>
                <a:gd name="T15" fmla="*/ 101 h 127"/>
                <a:gd name="T16" fmla="*/ 86 w 365"/>
                <a:gd name="T17" fmla="*/ 96 h 127"/>
                <a:gd name="T18" fmla="*/ 96 w 365"/>
                <a:gd name="T19" fmla="*/ 91 h 127"/>
                <a:gd name="T20" fmla="*/ 106 w 365"/>
                <a:gd name="T21" fmla="*/ 91 h 127"/>
                <a:gd name="T22" fmla="*/ 116 w 365"/>
                <a:gd name="T23" fmla="*/ 86 h 127"/>
                <a:gd name="T24" fmla="*/ 127 w 365"/>
                <a:gd name="T25" fmla="*/ 81 h 127"/>
                <a:gd name="T26" fmla="*/ 137 w 365"/>
                <a:gd name="T27" fmla="*/ 81 h 127"/>
                <a:gd name="T28" fmla="*/ 147 w 365"/>
                <a:gd name="T29" fmla="*/ 76 h 127"/>
                <a:gd name="T30" fmla="*/ 157 w 365"/>
                <a:gd name="T31" fmla="*/ 71 h 127"/>
                <a:gd name="T32" fmla="*/ 167 w 365"/>
                <a:gd name="T33" fmla="*/ 71 h 127"/>
                <a:gd name="T34" fmla="*/ 177 w 365"/>
                <a:gd name="T35" fmla="*/ 66 h 127"/>
                <a:gd name="T36" fmla="*/ 187 w 365"/>
                <a:gd name="T37" fmla="*/ 61 h 127"/>
                <a:gd name="T38" fmla="*/ 198 w 365"/>
                <a:gd name="T39" fmla="*/ 56 h 127"/>
                <a:gd name="T40" fmla="*/ 208 w 365"/>
                <a:gd name="T41" fmla="*/ 56 h 127"/>
                <a:gd name="T42" fmla="*/ 218 w 365"/>
                <a:gd name="T43" fmla="*/ 51 h 127"/>
                <a:gd name="T44" fmla="*/ 228 w 365"/>
                <a:gd name="T45" fmla="*/ 46 h 127"/>
                <a:gd name="T46" fmla="*/ 238 w 365"/>
                <a:gd name="T47" fmla="*/ 41 h 127"/>
                <a:gd name="T48" fmla="*/ 248 w 365"/>
                <a:gd name="T49" fmla="*/ 41 h 127"/>
                <a:gd name="T50" fmla="*/ 258 w 365"/>
                <a:gd name="T51" fmla="*/ 35 h 127"/>
                <a:gd name="T52" fmla="*/ 269 w 365"/>
                <a:gd name="T53" fmla="*/ 30 h 127"/>
                <a:gd name="T54" fmla="*/ 279 w 365"/>
                <a:gd name="T55" fmla="*/ 30 h 127"/>
                <a:gd name="T56" fmla="*/ 289 w 365"/>
                <a:gd name="T57" fmla="*/ 25 h 127"/>
                <a:gd name="T58" fmla="*/ 299 w 365"/>
                <a:gd name="T59" fmla="*/ 20 h 127"/>
                <a:gd name="T60" fmla="*/ 309 w 365"/>
                <a:gd name="T61" fmla="*/ 15 h 127"/>
                <a:gd name="T62" fmla="*/ 319 w 365"/>
                <a:gd name="T63" fmla="*/ 15 h 127"/>
                <a:gd name="T64" fmla="*/ 330 w 365"/>
                <a:gd name="T65" fmla="*/ 10 h 127"/>
                <a:gd name="T66" fmla="*/ 340 w 365"/>
                <a:gd name="T67" fmla="*/ 5 h 127"/>
                <a:gd name="T68" fmla="*/ 350 w 365"/>
                <a:gd name="T69" fmla="*/ 0 h 127"/>
                <a:gd name="T70" fmla="*/ 360 w 365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127">
                  <a:moveTo>
                    <a:pt x="0" y="127"/>
                  </a:moveTo>
                  <a:lnTo>
                    <a:pt x="5" y="122"/>
                  </a:lnTo>
                  <a:lnTo>
                    <a:pt x="10" y="122"/>
                  </a:lnTo>
                  <a:lnTo>
                    <a:pt x="15" y="122"/>
                  </a:lnTo>
                  <a:lnTo>
                    <a:pt x="20" y="122"/>
                  </a:lnTo>
                  <a:lnTo>
                    <a:pt x="25" y="117"/>
                  </a:lnTo>
                  <a:lnTo>
                    <a:pt x="30" y="117"/>
                  </a:lnTo>
                  <a:lnTo>
                    <a:pt x="35" y="117"/>
                  </a:lnTo>
                  <a:lnTo>
                    <a:pt x="40" y="112"/>
                  </a:lnTo>
                  <a:lnTo>
                    <a:pt x="45" y="112"/>
                  </a:lnTo>
                  <a:lnTo>
                    <a:pt x="50" y="112"/>
                  </a:lnTo>
                  <a:lnTo>
                    <a:pt x="55" y="106"/>
                  </a:lnTo>
                  <a:lnTo>
                    <a:pt x="61" y="106"/>
                  </a:lnTo>
                  <a:lnTo>
                    <a:pt x="66" y="106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81" y="96"/>
                  </a:lnTo>
                  <a:lnTo>
                    <a:pt x="86" y="96"/>
                  </a:lnTo>
                  <a:lnTo>
                    <a:pt x="91" y="96"/>
                  </a:lnTo>
                  <a:lnTo>
                    <a:pt x="96" y="91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11" y="86"/>
                  </a:lnTo>
                  <a:lnTo>
                    <a:pt x="116" y="86"/>
                  </a:lnTo>
                  <a:lnTo>
                    <a:pt x="121" y="86"/>
                  </a:lnTo>
                  <a:lnTo>
                    <a:pt x="127" y="81"/>
                  </a:lnTo>
                  <a:lnTo>
                    <a:pt x="132" y="81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66"/>
                  </a:lnTo>
                  <a:lnTo>
                    <a:pt x="177" y="66"/>
                  </a:lnTo>
                  <a:lnTo>
                    <a:pt x="182" y="61"/>
                  </a:lnTo>
                  <a:lnTo>
                    <a:pt x="187" y="61"/>
                  </a:lnTo>
                  <a:lnTo>
                    <a:pt x="193" y="61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5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3" y="41"/>
                  </a:lnTo>
                  <a:lnTo>
                    <a:pt x="258" y="35"/>
                  </a:lnTo>
                  <a:lnTo>
                    <a:pt x="264" y="35"/>
                  </a:lnTo>
                  <a:lnTo>
                    <a:pt x="269" y="30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4" y="25"/>
                  </a:lnTo>
                  <a:lnTo>
                    <a:pt x="289" y="25"/>
                  </a:lnTo>
                  <a:lnTo>
                    <a:pt x="294" y="25"/>
                  </a:lnTo>
                  <a:lnTo>
                    <a:pt x="299" y="20"/>
                  </a:lnTo>
                  <a:lnTo>
                    <a:pt x="304" y="20"/>
                  </a:lnTo>
                  <a:lnTo>
                    <a:pt x="309" y="15"/>
                  </a:lnTo>
                  <a:lnTo>
                    <a:pt x="314" y="15"/>
                  </a:lnTo>
                  <a:lnTo>
                    <a:pt x="319" y="15"/>
                  </a:lnTo>
                  <a:lnTo>
                    <a:pt x="324" y="10"/>
                  </a:lnTo>
                  <a:lnTo>
                    <a:pt x="330" y="10"/>
                  </a:lnTo>
                  <a:lnTo>
                    <a:pt x="335" y="10"/>
                  </a:lnTo>
                  <a:lnTo>
                    <a:pt x="340" y="5"/>
                  </a:lnTo>
                  <a:lnTo>
                    <a:pt x="345" y="5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60" y="0"/>
                  </a:lnTo>
                  <a:lnTo>
                    <a:pt x="365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69"/>
            <p:cNvSpPr>
              <a:spLocks/>
            </p:cNvSpPr>
            <p:nvPr/>
          </p:nvSpPr>
          <p:spPr bwMode="auto">
            <a:xfrm>
              <a:off x="3311" y="2479"/>
              <a:ext cx="564" cy="614"/>
            </a:xfrm>
            <a:custGeom>
              <a:avLst/>
              <a:gdLst>
                <a:gd name="T0" fmla="*/ 6 w 564"/>
                <a:gd name="T1" fmla="*/ 599 h 614"/>
                <a:gd name="T2" fmla="*/ 11 w 564"/>
                <a:gd name="T3" fmla="*/ 568 h 614"/>
                <a:gd name="T4" fmla="*/ 21 w 564"/>
                <a:gd name="T5" fmla="*/ 543 h 614"/>
                <a:gd name="T6" fmla="*/ 26 w 564"/>
                <a:gd name="T7" fmla="*/ 523 h 614"/>
                <a:gd name="T8" fmla="*/ 36 w 564"/>
                <a:gd name="T9" fmla="*/ 503 h 614"/>
                <a:gd name="T10" fmla="*/ 41 w 564"/>
                <a:gd name="T11" fmla="*/ 487 h 614"/>
                <a:gd name="T12" fmla="*/ 56 w 564"/>
                <a:gd name="T13" fmla="*/ 462 h 614"/>
                <a:gd name="T14" fmla="*/ 66 w 564"/>
                <a:gd name="T15" fmla="*/ 437 h 614"/>
                <a:gd name="T16" fmla="*/ 82 w 564"/>
                <a:gd name="T17" fmla="*/ 421 h 614"/>
                <a:gd name="T18" fmla="*/ 92 w 564"/>
                <a:gd name="T19" fmla="*/ 401 h 614"/>
                <a:gd name="T20" fmla="*/ 107 w 564"/>
                <a:gd name="T21" fmla="*/ 381 h 614"/>
                <a:gd name="T22" fmla="*/ 117 w 564"/>
                <a:gd name="T23" fmla="*/ 366 h 614"/>
                <a:gd name="T24" fmla="*/ 137 w 564"/>
                <a:gd name="T25" fmla="*/ 345 h 614"/>
                <a:gd name="T26" fmla="*/ 148 w 564"/>
                <a:gd name="T27" fmla="*/ 330 h 614"/>
                <a:gd name="T28" fmla="*/ 168 w 564"/>
                <a:gd name="T29" fmla="*/ 310 h 614"/>
                <a:gd name="T30" fmla="*/ 173 w 564"/>
                <a:gd name="T31" fmla="*/ 305 h 614"/>
                <a:gd name="T32" fmla="*/ 183 w 564"/>
                <a:gd name="T33" fmla="*/ 289 h 614"/>
                <a:gd name="T34" fmla="*/ 203 w 564"/>
                <a:gd name="T35" fmla="*/ 274 h 614"/>
                <a:gd name="T36" fmla="*/ 209 w 564"/>
                <a:gd name="T37" fmla="*/ 269 h 614"/>
                <a:gd name="T38" fmla="*/ 224 w 564"/>
                <a:gd name="T39" fmla="*/ 254 h 614"/>
                <a:gd name="T40" fmla="*/ 239 w 564"/>
                <a:gd name="T41" fmla="*/ 239 h 614"/>
                <a:gd name="T42" fmla="*/ 249 w 564"/>
                <a:gd name="T43" fmla="*/ 229 h 614"/>
                <a:gd name="T44" fmla="*/ 264 w 564"/>
                <a:gd name="T45" fmla="*/ 218 h 614"/>
                <a:gd name="T46" fmla="*/ 280 w 564"/>
                <a:gd name="T47" fmla="*/ 203 h 614"/>
                <a:gd name="T48" fmla="*/ 295 w 564"/>
                <a:gd name="T49" fmla="*/ 193 h 614"/>
                <a:gd name="T50" fmla="*/ 310 w 564"/>
                <a:gd name="T51" fmla="*/ 183 h 614"/>
                <a:gd name="T52" fmla="*/ 325 w 564"/>
                <a:gd name="T53" fmla="*/ 168 h 614"/>
                <a:gd name="T54" fmla="*/ 340 w 564"/>
                <a:gd name="T55" fmla="*/ 157 h 614"/>
                <a:gd name="T56" fmla="*/ 356 w 564"/>
                <a:gd name="T57" fmla="*/ 147 h 614"/>
                <a:gd name="T58" fmla="*/ 371 w 564"/>
                <a:gd name="T59" fmla="*/ 137 h 614"/>
                <a:gd name="T60" fmla="*/ 386 w 564"/>
                <a:gd name="T61" fmla="*/ 122 h 614"/>
                <a:gd name="T62" fmla="*/ 401 w 564"/>
                <a:gd name="T63" fmla="*/ 112 h 614"/>
                <a:gd name="T64" fmla="*/ 417 w 564"/>
                <a:gd name="T65" fmla="*/ 102 h 614"/>
                <a:gd name="T66" fmla="*/ 432 w 564"/>
                <a:gd name="T67" fmla="*/ 92 h 614"/>
                <a:gd name="T68" fmla="*/ 447 w 564"/>
                <a:gd name="T69" fmla="*/ 81 h 614"/>
                <a:gd name="T70" fmla="*/ 462 w 564"/>
                <a:gd name="T71" fmla="*/ 71 h 614"/>
                <a:gd name="T72" fmla="*/ 478 w 564"/>
                <a:gd name="T73" fmla="*/ 61 h 614"/>
                <a:gd name="T74" fmla="*/ 493 w 564"/>
                <a:gd name="T75" fmla="*/ 51 h 614"/>
                <a:gd name="T76" fmla="*/ 508 w 564"/>
                <a:gd name="T77" fmla="*/ 41 h 614"/>
                <a:gd name="T78" fmla="*/ 523 w 564"/>
                <a:gd name="T79" fmla="*/ 31 h 614"/>
                <a:gd name="T80" fmla="*/ 538 w 564"/>
                <a:gd name="T81" fmla="*/ 21 h 614"/>
                <a:gd name="T82" fmla="*/ 554 w 564"/>
                <a:gd name="T83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4" h="614">
                  <a:moveTo>
                    <a:pt x="0" y="614"/>
                  </a:moveTo>
                  <a:lnTo>
                    <a:pt x="0" y="609"/>
                  </a:lnTo>
                  <a:lnTo>
                    <a:pt x="6" y="599"/>
                  </a:lnTo>
                  <a:lnTo>
                    <a:pt x="6" y="589"/>
                  </a:lnTo>
                  <a:lnTo>
                    <a:pt x="11" y="579"/>
                  </a:lnTo>
                  <a:lnTo>
                    <a:pt x="11" y="568"/>
                  </a:lnTo>
                  <a:lnTo>
                    <a:pt x="16" y="563"/>
                  </a:lnTo>
                  <a:lnTo>
                    <a:pt x="16" y="548"/>
                  </a:lnTo>
                  <a:lnTo>
                    <a:pt x="21" y="543"/>
                  </a:lnTo>
                  <a:lnTo>
                    <a:pt x="21" y="533"/>
                  </a:lnTo>
                  <a:lnTo>
                    <a:pt x="26" y="528"/>
                  </a:lnTo>
                  <a:lnTo>
                    <a:pt x="26" y="523"/>
                  </a:lnTo>
                  <a:lnTo>
                    <a:pt x="31" y="518"/>
                  </a:lnTo>
                  <a:lnTo>
                    <a:pt x="31" y="508"/>
                  </a:lnTo>
                  <a:lnTo>
                    <a:pt x="36" y="503"/>
                  </a:lnTo>
                  <a:lnTo>
                    <a:pt x="36" y="497"/>
                  </a:lnTo>
                  <a:lnTo>
                    <a:pt x="41" y="492"/>
                  </a:lnTo>
                  <a:lnTo>
                    <a:pt x="41" y="487"/>
                  </a:lnTo>
                  <a:lnTo>
                    <a:pt x="46" y="482"/>
                  </a:lnTo>
                  <a:lnTo>
                    <a:pt x="46" y="472"/>
                  </a:lnTo>
                  <a:lnTo>
                    <a:pt x="56" y="462"/>
                  </a:lnTo>
                  <a:lnTo>
                    <a:pt x="56" y="457"/>
                  </a:lnTo>
                  <a:lnTo>
                    <a:pt x="66" y="447"/>
                  </a:lnTo>
                  <a:lnTo>
                    <a:pt x="66" y="437"/>
                  </a:lnTo>
                  <a:lnTo>
                    <a:pt x="72" y="431"/>
                  </a:lnTo>
                  <a:lnTo>
                    <a:pt x="77" y="426"/>
                  </a:lnTo>
                  <a:lnTo>
                    <a:pt x="82" y="421"/>
                  </a:lnTo>
                  <a:lnTo>
                    <a:pt x="82" y="416"/>
                  </a:lnTo>
                  <a:lnTo>
                    <a:pt x="92" y="406"/>
                  </a:lnTo>
                  <a:lnTo>
                    <a:pt x="92" y="401"/>
                  </a:lnTo>
                  <a:lnTo>
                    <a:pt x="102" y="391"/>
                  </a:lnTo>
                  <a:lnTo>
                    <a:pt x="102" y="386"/>
                  </a:lnTo>
                  <a:lnTo>
                    <a:pt x="107" y="381"/>
                  </a:lnTo>
                  <a:lnTo>
                    <a:pt x="112" y="376"/>
                  </a:lnTo>
                  <a:lnTo>
                    <a:pt x="117" y="371"/>
                  </a:lnTo>
                  <a:lnTo>
                    <a:pt x="117" y="366"/>
                  </a:lnTo>
                  <a:lnTo>
                    <a:pt x="122" y="360"/>
                  </a:lnTo>
                  <a:lnTo>
                    <a:pt x="127" y="355"/>
                  </a:lnTo>
                  <a:lnTo>
                    <a:pt x="137" y="345"/>
                  </a:lnTo>
                  <a:lnTo>
                    <a:pt x="137" y="340"/>
                  </a:lnTo>
                  <a:lnTo>
                    <a:pt x="143" y="335"/>
                  </a:lnTo>
                  <a:lnTo>
                    <a:pt x="148" y="330"/>
                  </a:lnTo>
                  <a:lnTo>
                    <a:pt x="153" y="325"/>
                  </a:lnTo>
                  <a:lnTo>
                    <a:pt x="158" y="320"/>
                  </a:lnTo>
                  <a:lnTo>
                    <a:pt x="168" y="310"/>
                  </a:lnTo>
                  <a:lnTo>
                    <a:pt x="163" y="310"/>
                  </a:lnTo>
                  <a:lnTo>
                    <a:pt x="168" y="310"/>
                  </a:lnTo>
                  <a:lnTo>
                    <a:pt x="173" y="305"/>
                  </a:lnTo>
                  <a:lnTo>
                    <a:pt x="178" y="300"/>
                  </a:lnTo>
                  <a:lnTo>
                    <a:pt x="188" y="289"/>
                  </a:lnTo>
                  <a:lnTo>
                    <a:pt x="183" y="289"/>
                  </a:lnTo>
                  <a:lnTo>
                    <a:pt x="188" y="289"/>
                  </a:lnTo>
                  <a:lnTo>
                    <a:pt x="193" y="284"/>
                  </a:lnTo>
                  <a:lnTo>
                    <a:pt x="203" y="274"/>
                  </a:lnTo>
                  <a:lnTo>
                    <a:pt x="198" y="274"/>
                  </a:lnTo>
                  <a:lnTo>
                    <a:pt x="203" y="274"/>
                  </a:lnTo>
                  <a:lnTo>
                    <a:pt x="209" y="269"/>
                  </a:lnTo>
                  <a:lnTo>
                    <a:pt x="214" y="264"/>
                  </a:lnTo>
                  <a:lnTo>
                    <a:pt x="219" y="259"/>
                  </a:lnTo>
                  <a:lnTo>
                    <a:pt x="224" y="254"/>
                  </a:lnTo>
                  <a:lnTo>
                    <a:pt x="229" y="249"/>
                  </a:lnTo>
                  <a:lnTo>
                    <a:pt x="234" y="244"/>
                  </a:lnTo>
                  <a:lnTo>
                    <a:pt x="239" y="239"/>
                  </a:lnTo>
                  <a:lnTo>
                    <a:pt x="244" y="239"/>
                  </a:lnTo>
                  <a:lnTo>
                    <a:pt x="254" y="229"/>
                  </a:lnTo>
                  <a:lnTo>
                    <a:pt x="249" y="229"/>
                  </a:lnTo>
                  <a:lnTo>
                    <a:pt x="254" y="229"/>
                  </a:lnTo>
                  <a:lnTo>
                    <a:pt x="259" y="223"/>
                  </a:lnTo>
                  <a:lnTo>
                    <a:pt x="264" y="218"/>
                  </a:lnTo>
                  <a:lnTo>
                    <a:pt x="269" y="213"/>
                  </a:lnTo>
                  <a:lnTo>
                    <a:pt x="275" y="208"/>
                  </a:lnTo>
                  <a:lnTo>
                    <a:pt x="280" y="203"/>
                  </a:lnTo>
                  <a:lnTo>
                    <a:pt x="285" y="203"/>
                  </a:lnTo>
                  <a:lnTo>
                    <a:pt x="290" y="198"/>
                  </a:lnTo>
                  <a:lnTo>
                    <a:pt x="295" y="193"/>
                  </a:lnTo>
                  <a:lnTo>
                    <a:pt x="300" y="188"/>
                  </a:lnTo>
                  <a:lnTo>
                    <a:pt x="305" y="183"/>
                  </a:lnTo>
                  <a:lnTo>
                    <a:pt x="310" y="183"/>
                  </a:lnTo>
                  <a:lnTo>
                    <a:pt x="315" y="178"/>
                  </a:lnTo>
                  <a:lnTo>
                    <a:pt x="320" y="173"/>
                  </a:lnTo>
                  <a:lnTo>
                    <a:pt x="325" y="168"/>
                  </a:lnTo>
                  <a:lnTo>
                    <a:pt x="330" y="163"/>
                  </a:lnTo>
                  <a:lnTo>
                    <a:pt x="335" y="163"/>
                  </a:lnTo>
                  <a:lnTo>
                    <a:pt x="340" y="157"/>
                  </a:lnTo>
                  <a:lnTo>
                    <a:pt x="346" y="152"/>
                  </a:lnTo>
                  <a:lnTo>
                    <a:pt x="351" y="147"/>
                  </a:lnTo>
                  <a:lnTo>
                    <a:pt x="356" y="147"/>
                  </a:lnTo>
                  <a:lnTo>
                    <a:pt x="361" y="142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6" y="132"/>
                  </a:lnTo>
                  <a:lnTo>
                    <a:pt x="381" y="127"/>
                  </a:lnTo>
                  <a:lnTo>
                    <a:pt x="386" y="122"/>
                  </a:lnTo>
                  <a:lnTo>
                    <a:pt x="391" y="122"/>
                  </a:lnTo>
                  <a:lnTo>
                    <a:pt x="396" y="117"/>
                  </a:lnTo>
                  <a:lnTo>
                    <a:pt x="401" y="112"/>
                  </a:lnTo>
                  <a:lnTo>
                    <a:pt x="406" y="112"/>
                  </a:lnTo>
                  <a:lnTo>
                    <a:pt x="412" y="107"/>
                  </a:lnTo>
                  <a:lnTo>
                    <a:pt x="417" y="102"/>
                  </a:lnTo>
                  <a:lnTo>
                    <a:pt x="422" y="97"/>
                  </a:lnTo>
                  <a:lnTo>
                    <a:pt x="427" y="97"/>
                  </a:lnTo>
                  <a:lnTo>
                    <a:pt x="432" y="92"/>
                  </a:lnTo>
                  <a:lnTo>
                    <a:pt x="437" y="86"/>
                  </a:lnTo>
                  <a:lnTo>
                    <a:pt x="442" y="86"/>
                  </a:lnTo>
                  <a:lnTo>
                    <a:pt x="447" y="81"/>
                  </a:lnTo>
                  <a:lnTo>
                    <a:pt x="452" y="76"/>
                  </a:lnTo>
                  <a:lnTo>
                    <a:pt x="457" y="71"/>
                  </a:lnTo>
                  <a:lnTo>
                    <a:pt x="462" y="71"/>
                  </a:lnTo>
                  <a:lnTo>
                    <a:pt x="467" y="66"/>
                  </a:lnTo>
                  <a:lnTo>
                    <a:pt x="472" y="61"/>
                  </a:lnTo>
                  <a:lnTo>
                    <a:pt x="478" y="61"/>
                  </a:lnTo>
                  <a:lnTo>
                    <a:pt x="483" y="56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8" y="46"/>
                  </a:lnTo>
                  <a:lnTo>
                    <a:pt x="503" y="41"/>
                  </a:lnTo>
                  <a:lnTo>
                    <a:pt x="508" y="41"/>
                  </a:lnTo>
                  <a:lnTo>
                    <a:pt x="513" y="36"/>
                  </a:lnTo>
                  <a:lnTo>
                    <a:pt x="518" y="31"/>
                  </a:lnTo>
                  <a:lnTo>
                    <a:pt x="523" y="31"/>
                  </a:lnTo>
                  <a:lnTo>
                    <a:pt x="528" y="26"/>
                  </a:lnTo>
                  <a:lnTo>
                    <a:pt x="533" y="21"/>
                  </a:lnTo>
                  <a:lnTo>
                    <a:pt x="538" y="21"/>
                  </a:lnTo>
                  <a:lnTo>
                    <a:pt x="543" y="1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59" y="5"/>
                  </a:lnTo>
                  <a:lnTo>
                    <a:pt x="5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70"/>
            <p:cNvSpPr>
              <a:spLocks/>
            </p:cNvSpPr>
            <p:nvPr/>
          </p:nvSpPr>
          <p:spPr bwMode="auto">
            <a:xfrm>
              <a:off x="3875" y="2165"/>
              <a:ext cx="644" cy="314"/>
            </a:xfrm>
            <a:custGeom>
              <a:avLst/>
              <a:gdLst>
                <a:gd name="T0" fmla="*/ 10 w 644"/>
                <a:gd name="T1" fmla="*/ 309 h 314"/>
                <a:gd name="T2" fmla="*/ 25 w 644"/>
                <a:gd name="T3" fmla="*/ 299 h 314"/>
                <a:gd name="T4" fmla="*/ 40 w 644"/>
                <a:gd name="T5" fmla="*/ 294 h 314"/>
                <a:gd name="T6" fmla="*/ 56 w 644"/>
                <a:gd name="T7" fmla="*/ 284 h 314"/>
                <a:gd name="T8" fmla="*/ 71 w 644"/>
                <a:gd name="T9" fmla="*/ 274 h 314"/>
                <a:gd name="T10" fmla="*/ 86 w 644"/>
                <a:gd name="T11" fmla="*/ 263 h 314"/>
                <a:gd name="T12" fmla="*/ 101 w 644"/>
                <a:gd name="T13" fmla="*/ 253 h 314"/>
                <a:gd name="T14" fmla="*/ 117 w 644"/>
                <a:gd name="T15" fmla="*/ 248 h 314"/>
                <a:gd name="T16" fmla="*/ 132 w 644"/>
                <a:gd name="T17" fmla="*/ 238 h 314"/>
                <a:gd name="T18" fmla="*/ 147 w 644"/>
                <a:gd name="T19" fmla="*/ 233 h 314"/>
                <a:gd name="T20" fmla="*/ 162 w 644"/>
                <a:gd name="T21" fmla="*/ 223 h 314"/>
                <a:gd name="T22" fmla="*/ 177 w 644"/>
                <a:gd name="T23" fmla="*/ 213 h 314"/>
                <a:gd name="T24" fmla="*/ 193 w 644"/>
                <a:gd name="T25" fmla="*/ 208 h 314"/>
                <a:gd name="T26" fmla="*/ 208 w 644"/>
                <a:gd name="T27" fmla="*/ 198 h 314"/>
                <a:gd name="T28" fmla="*/ 223 w 644"/>
                <a:gd name="T29" fmla="*/ 187 h 314"/>
                <a:gd name="T30" fmla="*/ 238 w 644"/>
                <a:gd name="T31" fmla="*/ 182 h 314"/>
                <a:gd name="T32" fmla="*/ 254 w 644"/>
                <a:gd name="T33" fmla="*/ 172 h 314"/>
                <a:gd name="T34" fmla="*/ 269 w 644"/>
                <a:gd name="T35" fmla="*/ 167 h 314"/>
                <a:gd name="T36" fmla="*/ 284 w 644"/>
                <a:gd name="T37" fmla="*/ 157 h 314"/>
                <a:gd name="T38" fmla="*/ 299 w 644"/>
                <a:gd name="T39" fmla="*/ 152 h 314"/>
                <a:gd name="T40" fmla="*/ 314 w 644"/>
                <a:gd name="T41" fmla="*/ 142 h 314"/>
                <a:gd name="T42" fmla="*/ 330 w 644"/>
                <a:gd name="T43" fmla="*/ 137 h 314"/>
                <a:gd name="T44" fmla="*/ 345 w 644"/>
                <a:gd name="T45" fmla="*/ 132 h 314"/>
                <a:gd name="T46" fmla="*/ 360 w 644"/>
                <a:gd name="T47" fmla="*/ 121 h 314"/>
                <a:gd name="T48" fmla="*/ 375 w 644"/>
                <a:gd name="T49" fmla="*/ 116 h 314"/>
                <a:gd name="T50" fmla="*/ 391 w 644"/>
                <a:gd name="T51" fmla="*/ 106 h 314"/>
                <a:gd name="T52" fmla="*/ 406 w 644"/>
                <a:gd name="T53" fmla="*/ 101 h 314"/>
                <a:gd name="T54" fmla="*/ 421 w 644"/>
                <a:gd name="T55" fmla="*/ 96 h 314"/>
                <a:gd name="T56" fmla="*/ 436 w 644"/>
                <a:gd name="T57" fmla="*/ 86 h 314"/>
                <a:gd name="T58" fmla="*/ 451 w 644"/>
                <a:gd name="T59" fmla="*/ 81 h 314"/>
                <a:gd name="T60" fmla="*/ 467 w 644"/>
                <a:gd name="T61" fmla="*/ 76 h 314"/>
                <a:gd name="T62" fmla="*/ 482 w 644"/>
                <a:gd name="T63" fmla="*/ 66 h 314"/>
                <a:gd name="T64" fmla="*/ 497 w 644"/>
                <a:gd name="T65" fmla="*/ 61 h 314"/>
                <a:gd name="T66" fmla="*/ 512 w 644"/>
                <a:gd name="T67" fmla="*/ 55 h 314"/>
                <a:gd name="T68" fmla="*/ 528 w 644"/>
                <a:gd name="T69" fmla="*/ 50 h 314"/>
                <a:gd name="T70" fmla="*/ 543 w 644"/>
                <a:gd name="T71" fmla="*/ 40 h 314"/>
                <a:gd name="T72" fmla="*/ 558 w 644"/>
                <a:gd name="T73" fmla="*/ 35 h 314"/>
                <a:gd name="T74" fmla="*/ 573 w 644"/>
                <a:gd name="T75" fmla="*/ 30 h 314"/>
                <a:gd name="T76" fmla="*/ 588 w 644"/>
                <a:gd name="T77" fmla="*/ 25 h 314"/>
                <a:gd name="T78" fmla="*/ 604 w 644"/>
                <a:gd name="T79" fmla="*/ 15 h 314"/>
                <a:gd name="T80" fmla="*/ 619 w 644"/>
                <a:gd name="T81" fmla="*/ 10 h 314"/>
                <a:gd name="T82" fmla="*/ 634 w 644"/>
                <a:gd name="T83" fmla="*/ 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314">
                  <a:moveTo>
                    <a:pt x="0" y="314"/>
                  </a:moveTo>
                  <a:lnTo>
                    <a:pt x="5" y="314"/>
                  </a:lnTo>
                  <a:lnTo>
                    <a:pt x="10" y="309"/>
                  </a:lnTo>
                  <a:lnTo>
                    <a:pt x="15" y="309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294"/>
                  </a:lnTo>
                  <a:lnTo>
                    <a:pt x="40" y="294"/>
                  </a:lnTo>
                  <a:lnTo>
                    <a:pt x="45" y="289"/>
                  </a:lnTo>
                  <a:lnTo>
                    <a:pt x="51" y="284"/>
                  </a:lnTo>
                  <a:lnTo>
                    <a:pt x="56" y="284"/>
                  </a:lnTo>
                  <a:lnTo>
                    <a:pt x="61" y="279"/>
                  </a:lnTo>
                  <a:lnTo>
                    <a:pt x="66" y="274"/>
                  </a:lnTo>
                  <a:lnTo>
                    <a:pt x="71" y="274"/>
                  </a:lnTo>
                  <a:lnTo>
                    <a:pt x="76" y="269"/>
                  </a:lnTo>
                  <a:lnTo>
                    <a:pt x="81" y="269"/>
                  </a:lnTo>
                  <a:lnTo>
                    <a:pt x="86" y="263"/>
                  </a:lnTo>
                  <a:lnTo>
                    <a:pt x="91" y="263"/>
                  </a:lnTo>
                  <a:lnTo>
                    <a:pt x="96" y="258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11" y="248"/>
                  </a:lnTo>
                  <a:lnTo>
                    <a:pt x="117" y="248"/>
                  </a:lnTo>
                  <a:lnTo>
                    <a:pt x="122" y="243"/>
                  </a:lnTo>
                  <a:lnTo>
                    <a:pt x="127" y="243"/>
                  </a:lnTo>
                  <a:lnTo>
                    <a:pt x="132" y="238"/>
                  </a:lnTo>
                  <a:lnTo>
                    <a:pt x="137" y="233"/>
                  </a:lnTo>
                  <a:lnTo>
                    <a:pt x="142" y="233"/>
                  </a:lnTo>
                  <a:lnTo>
                    <a:pt x="147" y="233"/>
                  </a:lnTo>
                  <a:lnTo>
                    <a:pt x="152" y="228"/>
                  </a:lnTo>
                  <a:lnTo>
                    <a:pt x="157" y="223"/>
                  </a:lnTo>
                  <a:lnTo>
                    <a:pt x="162" y="223"/>
                  </a:lnTo>
                  <a:lnTo>
                    <a:pt x="167" y="218"/>
                  </a:lnTo>
                  <a:lnTo>
                    <a:pt x="172" y="218"/>
                  </a:lnTo>
                  <a:lnTo>
                    <a:pt x="177" y="213"/>
                  </a:lnTo>
                  <a:lnTo>
                    <a:pt x="182" y="213"/>
                  </a:lnTo>
                  <a:lnTo>
                    <a:pt x="188" y="208"/>
                  </a:lnTo>
                  <a:lnTo>
                    <a:pt x="193" y="208"/>
                  </a:lnTo>
                  <a:lnTo>
                    <a:pt x="198" y="203"/>
                  </a:lnTo>
                  <a:lnTo>
                    <a:pt x="203" y="198"/>
                  </a:lnTo>
                  <a:lnTo>
                    <a:pt x="208" y="198"/>
                  </a:lnTo>
                  <a:lnTo>
                    <a:pt x="213" y="198"/>
                  </a:lnTo>
                  <a:lnTo>
                    <a:pt x="218" y="192"/>
                  </a:lnTo>
                  <a:lnTo>
                    <a:pt x="223" y="187"/>
                  </a:lnTo>
                  <a:lnTo>
                    <a:pt x="228" y="187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54" y="172"/>
                  </a:lnTo>
                  <a:lnTo>
                    <a:pt x="259" y="172"/>
                  </a:lnTo>
                  <a:lnTo>
                    <a:pt x="264" y="167"/>
                  </a:lnTo>
                  <a:lnTo>
                    <a:pt x="269" y="167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284" y="157"/>
                  </a:lnTo>
                  <a:lnTo>
                    <a:pt x="289" y="157"/>
                  </a:lnTo>
                  <a:lnTo>
                    <a:pt x="294" y="152"/>
                  </a:lnTo>
                  <a:lnTo>
                    <a:pt x="299" y="152"/>
                  </a:lnTo>
                  <a:lnTo>
                    <a:pt x="304" y="147"/>
                  </a:lnTo>
                  <a:lnTo>
                    <a:pt x="309" y="147"/>
                  </a:lnTo>
                  <a:lnTo>
                    <a:pt x="314" y="142"/>
                  </a:lnTo>
                  <a:lnTo>
                    <a:pt x="320" y="142"/>
                  </a:lnTo>
                  <a:lnTo>
                    <a:pt x="325" y="137"/>
                  </a:lnTo>
                  <a:lnTo>
                    <a:pt x="330" y="137"/>
                  </a:lnTo>
                  <a:lnTo>
                    <a:pt x="335" y="132"/>
                  </a:lnTo>
                  <a:lnTo>
                    <a:pt x="340" y="132"/>
                  </a:lnTo>
                  <a:lnTo>
                    <a:pt x="345" y="132"/>
                  </a:lnTo>
                  <a:lnTo>
                    <a:pt x="350" y="126"/>
                  </a:lnTo>
                  <a:lnTo>
                    <a:pt x="355" y="126"/>
                  </a:lnTo>
                  <a:lnTo>
                    <a:pt x="360" y="121"/>
                  </a:lnTo>
                  <a:lnTo>
                    <a:pt x="365" y="121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80" y="111"/>
                  </a:lnTo>
                  <a:lnTo>
                    <a:pt x="385" y="111"/>
                  </a:lnTo>
                  <a:lnTo>
                    <a:pt x="391" y="106"/>
                  </a:lnTo>
                  <a:lnTo>
                    <a:pt x="396" y="106"/>
                  </a:lnTo>
                  <a:lnTo>
                    <a:pt x="401" y="101"/>
                  </a:lnTo>
                  <a:lnTo>
                    <a:pt x="406" y="101"/>
                  </a:lnTo>
                  <a:lnTo>
                    <a:pt x="411" y="96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1"/>
                  </a:lnTo>
                  <a:lnTo>
                    <a:pt x="431" y="91"/>
                  </a:lnTo>
                  <a:lnTo>
                    <a:pt x="436" y="86"/>
                  </a:lnTo>
                  <a:lnTo>
                    <a:pt x="441" y="86"/>
                  </a:lnTo>
                  <a:lnTo>
                    <a:pt x="446" y="81"/>
                  </a:lnTo>
                  <a:lnTo>
                    <a:pt x="451" y="81"/>
                  </a:lnTo>
                  <a:lnTo>
                    <a:pt x="457" y="76"/>
                  </a:lnTo>
                  <a:lnTo>
                    <a:pt x="462" y="76"/>
                  </a:lnTo>
                  <a:lnTo>
                    <a:pt x="467" y="76"/>
                  </a:lnTo>
                  <a:lnTo>
                    <a:pt x="472" y="71"/>
                  </a:lnTo>
                  <a:lnTo>
                    <a:pt x="477" y="71"/>
                  </a:lnTo>
                  <a:lnTo>
                    <a:pt x="482" y="66"/>
                  </a:lnTo>
                  <a:lnTo>
                    <a:pt x="487" y="66"/>
                  </a:lnTo>
                  <a:lnTo>
                    <a:pt x="492" y="61"/>
                  </a:lnTo>
                  <a:lnTo>
                    <a:pt x="497" y="61"/>
                  </a:lnTo>
                  <a:lnTo>
                    <a:pt x="502" y="61"/>
                  </a:lnTo>
                  <a:lnTo>
                    <a:pt x="507" y="55"/>
                  </a:lnTo>
                  <a:lnTo>
                    <a:pt x="512" y="55"/>
                  </a:lnTo>
                  <a:lnTo>
                    <a:pt x="517" y="50"/>
                  </a:lnTo>
                  <a:lnTo>
                    <a:pt x="523" y="50"/>
                  </a:lnTo>
                  <a:lnTo>
                    <a:pt x="528" y="50"/>
                  </a:lnTo>
                  <a:lnTo>
                    <a:pt x="533" y="45"/>
                  </a:lnTo>
                  <a:lnTo>
                    <a:pt x="538" y="45"/>
                  </a:lnTo>
                  <a:lnTo>
                    <a:pt x="543" y="40"/>
                  </a:lnTo>
                  <a:lnTo>
                    <a:pt x="548" y="40"/>
                  </a:lnTo>
                  <a:lnTo>
                    <a:pt x="553" y="35"/>
                  </a:lnTo>
                  <a:lnTo>
                    <a:pt x="558" y="35"/>
                  </a:lnTo>
                  <a:lnTo>
                    <a:pt x="563" y="35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8" y="25"/>
                  </a:lnTo>
                  <a:lnTo>
                    <a:pt x="583" y="25"/>
                  </a:lnTo>
                  <a:lnTo>
                    <a:pt x="588" y="25"/>
                  </a:lnTo>
                  <a:lnTo>
                    <a:pt x="594" y="20"/>
                  </a:lnTo>
                  <a:lnTo>
                    <a:pt x="599" y="20"/>
                  </a:lnTo>
                  <a:lnTo>
                    <a:pt x="604" y="15"/>
                  </a:lnTo>
                  <a:lnTo>
                    <a:pt x="609" y="15"/>
                  </a:lnTo>
                  <a:lnTo>
                    <a:pt x="614" y="15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5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71"/>
            <p:cNvSpPr>
              <a:spLocks/>
            </p:cNvSpPr>
            <p:nvPr/>
          </p:nvSpPr>
          <p:spPr bwMode="auto">
            <a:xfrm>
              <a:off x="4519" y="1936"/>
              <a:ext cx="645" cy="229"/>
            </a:xfrm>
            <a:custGeom>
              <a:avLst/>
              <a:gdLst>
                <a:gd name="T0" fmla="*/ 10 w 645"/>
                <a:gd name="T1" fmla="*/ 224 h 229"/>
                <a:gd name="T2" fmla="*/ 26 w 645"/>
                <a:gd name="T3" fmla="*/ 218 h 229"/>
                <a:gd name="T4" fmla="*/ 41 w 645"/>
                <a:gd name="T5" fmla="*/ 213 h 229"/>
                <a:gd name="T6" fmla="*/ 56 w 645"/>
                <a:gd name="T7" fmla="*/ 208 h 229"/>
                <a:gd name="T8" fmla="*/ 71 w 645"/>
                <a:gd name="T9" fmla="*/ 203 h 229"/>
                <a:gd name="T10" fmla="*/ 87 w 645"/>
                <a:gd name="T11" fmla="*/ 198 h 229"/>
                <a:gd name="T12" fmla="*/ 102 w 645"/>
                <a:gd name="T13" fmla="*/ 193 h 229"/>
                <a:gd name="T14" fmla="*/ 117 w 645"/>
                <a:gd name="T15" fmla="*/ 183 h 229"/>
                <a:gd name="T16" fmla="*/ 132 w 645"/>
                <a:gd name="T17" fmla="*/ 178 h 229"/>
                <a:gd name="T18" fmla="*/ 147 w 645"/>
                <a:gd name="T19" fmla="*/ 173 h 229"/>
                <a:gd name="T20" fmla="*/ 163 w 645"/>
                <a:gd name="T21" fmla="*/ 168 h 229"/>
                <a:gd name="T22" fmla="*/ 178 w 645"/>
                <a:gd name="T23" fmla="*/ 163 h 229"/>
                <a:gd name="T24" fmla="*/ 193 w 645"/>
                <a:gd name="T25" fmla="*/ 158 h 229"/>
                <a:gd name="T26" fmla="*/ 208 w 645"/>
                <a:gd name="T27" fmla="*/ 153 h 229"/>
                <a:gd name="T28" fmla="*/ 224 w 645"/>
                <a:gd name="T29" fmla="*/ 147 h 229"/>
                <a:gd name="T30" fmla="*/ 239 w 645"/>
                <a:gd name="T31" fmla="*/ 142 h 229"/>
                <a:gd name="T32" fmla="*/ 254 w 645"/>
                <a:gd name="T33" fmla="*/ 137 h 229"/>
                <a:gd name="T34" fmla="*/ 269 w 645"/>
                <a:gd name="T35" fmla="*/ 127 h 229"/>
                <a:gd name="T36" fmla="*/ 284 w 645"/>
                <a:gd name="T37" fmla="*/ 122 h 229"/>
                <a:gd name="T38" fmla="*/ 300 w 645"/>
                <a:gd name="T39" fmla="*/ 117 h 229"/>
                <a:gd name="T40" fmla="*/ 315 w 645"/>
                <a:gd name="T41" fmla="*/ 112 h 229"/>
                <a:gd name="T42" fmla="*/ 330 w 645"/>
                <a:gd name="T43" fmla="*/ 107 h 229"/>
                <a:gd name="T44" fmla="*/ 345 w 645"/>
                <a:gd name="T45" fmla="*/ 102 h 229"/>
                <a:gd name="T46" fmla="*/ 361 w 645"/>
                <a:gd name="T47" fmla="*/ 97 h 229"/>
                <a:gd name="T48" fmla="*/ 376 w 645"/>
                <a:gd name="T49" fmla="*/ 92 h 229"/>
                <a:gd name="T50" fmla="*/ 391 w 645"/>
                <a:gd name="T51" fmla="*/ 87 h 229"/>
                <a:gd name="T52" fmla="*/ 406 w 645"/>
                <a:gd name="T53" fmla="*/ 81 h 229"/>
                <a:gd name="T54" fmla="*/ 422 w 645"/>
                <a:gd name="T55" fmla="*/ 76 h 229"/>
                <a:gd name="T56" fmla="*/ 437 w 645"/>
                <a:gd name="T57" fmla="*/ 71 h 229"/>
                <a:gd name="T58" fmla="*/ 452 w 645"/>
                <a:gd name="T59" fmla="*/ 66 h 229"/>
                <a:gd name="T60" fmla="*/ 467 w 645"/>
                <a:gd name="T61" fmla="*/ 61 h 229"/>
                <a:gd name="T62" fmla="*/ 482 w 645"/>
                <a:gd name="T63" fmla="*/ 56 h 229"/>
                <a:gd name="T64" fmla="*/ 498 w 645"/>
                <a:gd name="T65" fmla="*/ 51 h 229"/>
                <a:gd name="T66" fmla="*/ 513 w 645"/>
                <a:gd name="T67" fmla="*/ 46 h 229"/>
                <a:gd name="T68" fmla="*/ 528 w 645"/>
                <a:gd name="T69" fmla="*/ 41 h 229"/>
                <a:gd name="T70" fmla="*/ 543 w 645"/>
                <a:gd name="T71" fmla="*/ 36 h 229"/>
                <a:gd name="T72" fmla="*/ 559 w 645"/>
                <a:gd name="T73" fmla="*/ 26 h 229"/>
                <a:gd name="T74" fmla="*/ 574 w 645"/>
                <a:gd name="T75" fmla="*/ 21 h 229"/>
                <a:gd name="T76" fmla="*/ 589 w 645"/>
                <a:gd name="T77" fmla="*/ 21 h 229"/>
                <a:gd name="T78" fmla="*/ 604 w 645"/>
                <a:gd name="T79" fmla="*/ 10 h 229"/>
                <a:gd name="T80" fmla="*/ 619 w 645"/>
                <a:gd name="T81" fmla="*/ 5 h 229"/>
                <a:gd name="T82" fmla="*/ 635 w 645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29">
                  <a:moveTo>
                    <a:pt x="0" y="229"/>
                  </a:moveTo>
                  <a:lnTo>
                    <a:pt x="5" y="229"/>
                  </a:lnTo>
                  <a:lnTo>
                    <a:pt x="10" y="224"/>
                  </a:lnTo>
                  <a:lnTo>
                    <a:pt x="16" y="224"/>
                  </a:lnTo>
                  <a:lnTo>
                    <a:pt x="21" y="224"/>
                  </a:lnTo>
                  <a:lnTo>
                    <a:pt x="26" y="218"/>
                  </a:lnTo>
                  <a:lnTo>
                    <a:pt x="31" y="218"/>
                  </a:lnTo>
                  <a:lnTo>
                    <a:pt x="36" y="213"/>
                  </a:lnTo>
                  <a:lnTo>
                    <a:pt x="41" y="213"/>
                  </a:lnTo>
                  <a:lnTo>
                    <a:pt x="46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76" y="198"/>
                  </a:lnTo>
                  <a:lnTo>
                    <a:pt x="81" y="198"/>
                  </a:lnTo>
                  <a:lnTo>
                    <a:pt x="87" y="198"/>
                  </a:lnTo>
                  <a:lnTo>
                    <a:pt x="92" y="193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83"/>
                  </a:lnTo>
                  <a:lnTo>
                    <a:pt x="132" y="178"/>
                  </a:lnTo>
                  <a:lnTo>
                    <a:pt x="137" y="178"/>
                  </a:lnTo>
                  <a:lnTo>
                    <a:pt x="142" y="173"/>
                  </a:lnTo>
                  <a:lnTo>
                    <a:pt x="147" y="173"/>
                  </a:lnTo>
                  <a:lnTo>
                    <a:pt x="153" y="173"/>
                  </a:lnTo>
                  <a:lnTo>
                    <a:pt x="158" y="168"/>
                  </a:lnTo>
                  <a:lnTo>
                    <a:pt x="163" y="168"/>
                  </a:lnTo>
                  <a:lnTo>
                    <a:pt x="168" y="168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3" y="163"/>
                  </a:lnTo>
                  <a:lnTo>
                    <a:pt x="188" y="158"/>
                  </a:lnTo>
                  <a:lnTo>
                    <a:pt x="193" y="158"/>
                  </a:lnTo>
                  <a:lnTo>
                    <a:pt x="198" y="153"/>
                  </a:lnTo>
                  <a:lnTo>
                    <a:pt x="203" y="153"/>
                  </a:lnTo>
                  <a:lnTo>
                    <a:pt x="208" y="153"/>
                  </a:lnTo>
                  <a:lnTo>
                    <a:pt x="213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9" y="142"/>
                  </a:lnTo>
                  <a:lnTo>
                    <a:pt x="234" y="142"/>
                  </a:lnTo>
                  <a:lnTo>
                    <a:pt x="239" y="142"/>
                  </a:lnTo>
                  <a:lnTo>
                    <a:pt x="244" y="137"/>
                  </a:lnTo>
                  <a:lnTo>
                    <a:pt x="249" y="137"/>
                  </a:lnTo>
                  <a:lnTo>
                    <a:pt x="254" y="137"/>
                  </a:lnTo>
                  <a:lnTo>
                    <a:pt x="259" y="132"/>
                  </a:lnTo>
                  <a:lnTo>
                    <a:pt x="264" y="132"/>
                  </a:lnTo>
                  <a:lnTo>
                    <a:pt x="269" y="127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4" y="122"/>
                  </a:lnTo>
                  <a:lnTo>
                    <a:pt x="290" y="122"/>
                  </a:lnTo>
                  <a:lnTo>
                    <a:pt x="295" y="122"/>
                  </a:lnTo>
                  <a:lnTo>
                    <a:pt x="300" y="117"/>
                  </a:lnTo>
                  <a:lnTo>
                    <a:pt x="305" y="117"/>
                  </a:lnTo>
                  <a:lnTo>
                    <a:pt x="310" y="117"/>
                  </a:lnTo>
                  <a:lnTo>
                    <a:pt x="315" y="112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40" y="102"/>
                  </a:lnTo>
                  <a:lnTo>
                    <a:pt x="345" y="102"/>
                  </a:lnTo>
                  <a:lnTo>
                    <a:pt x="350" y="102"/>
                  </a:lnTo>
                  <a:lnTo>
                    <a:pt x="356" y="102"/>
                  </a:lnTo>
                  <a:lnTo>
                    <a:pt x="361" y="97"/>
                  </a:lnTo>
                  <a:lnTo>
                    <a:pt x="366" y="97"/>
                  </a:lnTo>
                  <a:lnTo>
                    <a:pt x="371" y="92"/>
                  </a:lnTo>
                  <a:lnTo>
                    <a:pt x="376" y="92"/>
                  </a:lnTo>
                  <a:lnTo>
                    <a:pt x="381" y="92"/>
                  </a:lnTo>
                  <a:lnTo>
                    <a:pt x="386" y="87"/>
                  </a:lnTo>
                  <a:lnTo>
                    <a:pt x="391" y="87"/>
                  </a:lnTo>
                  <a:lnTo>
                    <a:pt x="396" y="87"/>
                  </a:lnTo>
                  <a:lnTo>
                    <a:pt x="401" y="81"/>
                  </a:lnTo>
                  <a:lnTo>
                    <a:pt x="406" y="81"/>
                  </a:lnTo>
                  <a:lnTo>
                    <a:pt x="411" y="81"/>
                  </a:lnTo>
                  <a:lnTo>
                    <a:pt x="416" y="76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2" y="71"/>
                  </a:lnTo>
                  <a:lnTo>
                    <a:pt x="437" y="71"/>
                  </a:lnTo>
                  <a:lnTo>
                    <a:pt x="442" y="71"/>
                  </a:lnTo>
                  <a:lnTo>
                    <a:pt x="447" y="66"/>
                  </a:lnTo>
                  <a:lnTo>
                    <a:pt x="452" y="66"/>
                  </a:lnTo>
                  <a:lnTo>
                    <a:pt x="457" y="61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7" y="56"/>
                  </a:lnTo>
                  <a:lnTo>
                    <a:pt x="482" y="56"/>
                  </a:lnTo>
                  <a:lnTo>
                    <a:pt x="487" y="56"/>
                  </a:lnTo>
                  <a:lnTo>
                    <a:pt x="493" y="51"/>
                  </a:lnTo>
                  <a:lnTo>
                    <a:pt x="498" y="51"/>
                  </a:lnTo>
                  <a:lnTo>
                    <a:pt x="503" y="46"/>
                  </a:lnTo>
                  <a:lnTo>
                    <a:pt x="508" y="46"/>
                  </a:lnTo>
                  <a:lnTo>
                    <a:pt x="513" y="46"/>
                  </a:lnTo>
                  <a:lnTo>
                    <a:pt x="518" y="41"/>
                  </a:lnTo>
                  <a:lnTo>
                    <a:pt x="523" y="41"/>
                  </a:lnTo>
                  <a:lnTo>
                    <a:pt x="528" y="41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6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9" y="26"/>
                  </a:lnTo>
                  <a:lnTo>
                    <a:pt x="564" y="26"/>
                  </a:lnTo>
                  <a:lnTo>
                    <a:pt x="569" y="26"/>
                  </a:lnTo>
                  <a:lnTo>
                    <a:pt x="574" y="21"/>
                  </a:lnTo>
                  <a:lnTo>
                    <a:pt x="579" y="21"/>
                  </a:lnTo>
                  <a:lnTo>
                    <a:pt x="584" y="21"/>
                  </a:lnTo>
                  <a:lnTo>
                    <a:pt x="589" y="21"/>
                  </a:lnTo>
                  <a:lnTo>
                    <a:pt x="594" y="16"/>
                  </a:lnTo>
                  <a:lnTo>
                    <a:pt x="599" y="16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5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5164" y="1804"/>
              <a:ext cx="355" cy="132"/>
            </a:xfrm>
            <a:custGeom>
              <a:avLst/>
              <a:gdLst>
                <a:gd name="T0" fmla="*/ 5 w 355"/>
                <a:gd name="T1" fmla="*/ 127 h 132"/>
                <a:gd name="T2" fmla="*/ 15 w 355"/>
                <a:gd name="T3" fmla="*/ 122 h 132"/>
                <a:gd name="T4" fmla="*/ 25 w 355"/>
                <a:gd name="T5" fmla="*/ 122 h 132"/>
                <a:gd name="T6" fmla="*/ 35 w 355"/>
                <a:gd name="T7" fmla="*/ 117 h 132"/>
                <a:gd name="T8" fmla="*/ 45 w 355"/>
                <a:gd name="T9" fmla="*/ 112 h 132"/>
                <a:gd name="T10" fmla="*/ 56 w 355"/>
                <a:gd name="T11" fmla="*/ 112 h 132"/>
                <a:gd name="T12" fmla="*/ 66 w 355"/>
                <a:gd name="T13" fmla="*/ 107 h 132"/>
                <a:gd name="T14" fmla="*/ 76 w 355"/>
                <a:gd name="T15" fmla="*/ 102 h 132"/>
                <a:gd name="T16" fmla="*/ 86 w 355"/>
                <a:gd name="T17" fmla="*/ 97 h 132"/>
                <a:gd name="T18" fmla="*/ 96 w 355"/>
                <a:gd name="T19" fmla="*/ 97 h 132"/>
                <a:gd name="T20" fmla="*/ 106 w 355"/>
                <a:gd name="T21" fmla="*/ 92 h 132"/>
                <a:gd name="T22" fmla="*/ 117 w 355"/>
                <a:gd name="T23" fmla="*/ 87 h 132"/>
                <a:gd name="T24" fmla="*/ 127 w 355"/>
                <a:gd name="T25" fmla="*/ 87 h 132"/>
                <a:gd name="T26" fmla="*/ 137 w 355"/>
                <a:gd name="T27" fmla="*/ 82 h 132"/>
                <a:gd name="T28" fmla="*/ 147 w 355"/>
                <a:gd name="T29" fmla="*/ 76 h 132"/>
                <a:gd name="T30" fmla="*/ 157 w 355"/>
                <a:gd name="T31" fmla="*/ 71 h 132"/>
                <a:gd name="T32" fmla="*/ 167 w 355"/>
                <a:gd name="T33" fmla="*/ 71 h 132"/>
                <a:gd name="T34" fmla="*/ 177 w 355"/>
                <a:gd name="T35" fmla="*/ 66 h 132"/>
                <a:gd name="T36" fmla="*/ 188 w 355"/>
                <a:gd name="T37" fmla="*/ 61 h 132"/>
                <a:gd name="T38" fmla="*/ 198 w 355"/>
                <a:gd name="T39" fmla="*/ 56 h 132"/>
                <a:gd name="T40" fmla="*/ 208 w 355"/>
                <a:gd name="T41" fmla="*/ 56 h 132"/>
                <a:gd name="T42" fmla="*/ 218 w 355"/>
                <a:gd name="T43" fmla="*/ 51 h 132"/>
                <a:gd name="T44" fmla="*/ 228 w 355"/>
                <a:gd name="T45" fmla="*/ 46 h 132"/>
                <a:gd name="T46" fmla="*/ 238 w 355"/>
                <a:gd name="T47" fmla="*/ 41 h 132"/>
                <a:gd name="T48" fmla="*/ 248 w 355"/>
                <a:gd name="T49" fmla="*/ 41 h 132"/>
                <a:gd name="T50" fmla="*/ 259 w 355"/>
                <a:gd name="T51" fmla="*/ 36 h 132"/>
                <a:gd name="T52" fmla="*/ 269 w 355"/>
                <a:gd name="T53" fmla="*/ 31 h 132"/>
                <a:gd name="T54" fmla="*/ 279 w 355"/>
                <a:gd name="T55" fmla="*/ 26 h 132"/>
                <a:gd name="T56" fmla="*/ 289 w 355"/>
                <a:gd name="T57" fmla="*/ 26 h 132"/>
                <a:gd name="T58" fmla="*/ 299 w 355"/>
                <a:gd name="T59" fmla="*/ 21 h 132"/>
                <a:gd name="T60" fmla="*/ 309 w 355"/>
                <a:gd name="T61" fmla="*/ 16 h 132"/>
                <a:gd name="T62" fmla="*/ 320 w 355"/>
                <a:gd name="T63" fmla="*/ 11 h 132"/>
                <a:gd name="T64" fmla="*/ 330 w 355"/>
                <a:gd name="T65" fmla="*/ 5 h 132"/>
                <a:gd name="T66" fmla="*/ 340 w 355"/>
                <a:gd name="T67" fmla="*/ 5 h 132"/>
                <a:gd name="T68" fmla="*/ 350 w 355"/>
                <a:gd name="T6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132">
                  <a:moveTo>
                    <a:pt x="0" y="132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2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30" y="117"/>
                  </a:lnTo>
                  <a:lnTo>
                    <a:pt x="35" y="117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51" y="112"/>
                  </a:lnTo>
                  <a:lnTo>
                    <a:pt x="56" y="11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81" y="102"/>
                  </a:lnTo>
                  <a:lnTo>
                    <a:pt x="86" y="97"/>
                  </a:lnTo>
                  <a:lnTo>
                    <a:pt x="91" y="97"/>
                  </a:lnTo>
                  <a:lnTo>
                    <a:pt x="96" y="97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7" y="87"/>
                  </a:lnTo>
                  <a:lnTo>
                    <a:pt x="122" y="87"/>
                  </a:lnTo>
                  <a:lnTo>
                    <a:pt x="127" y="87"/>
                  </a:lnTo>
                  <a:lnTo>
                    <a:pt x="132" y="82"/>
                  </a:lnTo>
                  <a:lnTo>
                    <a:pt x="137" y="82"/>
                  </a:lnTo>
                  <a:lnTo>
                    <a:pt x="142" y="82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66"/>
                  </a:lnTo>
                  <a:lnTo>
                    <a:pt x="177" y="66"/>
                  </a:lnTo>
                  <a:lnTo>
                    <a:pt x="183" y="66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5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79" y="26"/>
                  </a:lnTo>
                  <a:lnTo>
                    <a:pt x="284" y="26"/>
                  </a:lnTo>
                  <a:lnTo>
                    <a:pt x="289" y="26"/>
                  </a:lnTo>
                  <a:lnTo>
                    <a:pt x="294" y="21"/>
                  </a:lnTo>
                  <a:lnTo>
                    <a:pt x="299" y="21"/>
                  </a:lnTo>
                  <a:lnTo>
                    <a:pt x="304" y="16"/>
                  </a:lnTo>
                  <a:lnTo>
                    <a:pt x="309" y="16"/>
                  </a:lnTo>
                  <a:lnTo>
                    <a:pt x="314" y="16"/>
                  </a:lnTo>
                  <a:lnTo>
                    <a:pt x="320" y="11"/>
                  </a:lnTo>
                  <a:lnTo>
                    <a:pt x="325" y="11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73"/>
            <p:cNvSpPr>
              <a:spLocks/>
            </p:cNvSpPr>
            <p:nvPr/>
          </p:nvSpPr>
          <p:spPr bwMode="auto">
            <a:xfrm>
              <a:off x="3317" y="2428"/>
              <a:ext cx="527" cy="893"/>
            </a:xfrm>
            <a:custGeom>
              <a:avLst/>
              <a:gdLst>
                <a:gd name="T0" fmla="*/ 5 w 527"/>
                <a:gd name="T1" fmla="*/ 665 h 893"/>
                <a:gd name="T2" fmla="*/ 10 w 527"/>
                <a:gd name="T3" fmla="*/ 650 h 893"/>
                <a:gd name="T4" fmla="*/ 20 w 527"/>
                <a:gd name="T5" fmla="*/ 619 h 893"/>
                <a:gd name="T6" fmla="*/ 25 w 527"/>
                <a:gd name="T7" fmla="*/ 579 h 893"/>
                <a:gd name="T8" fmla="*/ 35 w 527"/>
                <a:gd name="T9" fmla="*/ 543 h 893"/>
                <a:gd name="T10" fmla="*/ 40 w 527"/>
                <a:gd name="T11" fmla="*/ 508 h 893"/>
                <a:gd name="T12" fmla="*/ 55 w 527"/>
                <a:gd name="T13" fmla="*/ 493 h 893"/>
                <a:gd name="T14" fmla="*/ 60 w 527"/>
                <a:gd name="T15" fmla="*/ 462 h 893"/>
                <a:gd name="T16" fmla="*/ 71 w 527"/>
                <a:gd name="T17" fmla="*/ 447 h 893"/>
                <a:gd name="T18" fmla="*/ 81 w 527"/>
                <a:gd name="T19" fmla="*/ 422 h 893"/>
                <a:gd name="T20" fmla="*/ 91 w 527"/>
                <a:gd name="T21" fmla="*/ 406 h 893"/>
                <a:gd name="T22" fmla="*/ 96 w 527"/>
                <a:gd name="T23" fmla="*/ 386 h 893"/>
                <a:gd name="T24" fmla="*/ 106 w 527"/>
                <a:gd name="T25" fmla="*/ 371 h 893"/>
                <a:gd name="T26" fmla="*/ 111 w 527"/>
                <a:gd name="T27" fmla="*/ 356 h 893"/>
                <a:gd name="T28" fmla="*/ 126 w 527"/>
                <a:gd name="T29" fmla="*/ 335 h 893"/>
                <a:gd name="T30" fmla="*/ 137 w 527"/>
                <a:gd name="T31" fmla="*/ 315 h 893"/>
                <a:gd name="T32" fmla="*/ 152 w 527"/>
                <a:gd name="T33" fmla="*/ 295 h 893"/>
                <a:gd name="T34" fmla="*/ 162 w 527"/>
                <a:gd name="T35" fmla="*/ 280 h 893"/>
                <a:gd name="T36" fmla="*/ 182 w 527"/>
                <a:gd name="T37" fmla="*/ 259 h 893"/>
                <a:gd name="T38" fmla="*/ 192 w 527"/>
                <a:gd name="T39" fmla="*/ 249 h 893"/>
                <a:gd name="T40" fmla="*/ 203 w 527"/>
                <a:gd name="T41" fmla="*/ 239 h 893"/>
                <a:gd name="T42" fmla="*/ 218 w 527"/>
                <a:gd name="T43" fmla="*/ 219 h 893"/>
                <a:gd name="T44" fmla="*/ 228 w 527"/>
                <a:gd name="T45" fmla="*/ 208 h 893"/>
                <a:gd name="T46" fmla="*/ 243 w 527"/>
                <a:gd name="T47" fmla="*/ 198 h 893"/>
                <a:gd name="T48" fmla="*/ 263 w 527"/>
                <a:gd name="T49" fmla="*/ 183 h 893"/>
                <a:gd name="T50" fmla="*/ 274 w 527"/>
                <a:gd name="T51" fmla="*/ 168 h 893"/>
                <a:gd name="T52" fmla="*/ 289 w 527"/>
                <a:gd name="T53" fmla="*/ 158 h 893"/>
                <a:gd name="T54" fmla="*/ 304 w 527"/>
                <a:gd name="T55" fmla="*/ 148 h 893"/>
                <a:gd name="T56" fmla="*/ 319 w 527"/>
                <a:gd name="T57" fmla="*/ 132 h 893"/>
                <a:gd name="T58" fmla="*/ 334 w 527"/>
                <a:gd name="T59" fmla="*/ 122 h 893"/>
                <a:gd name="T60" fmla="*/ 350 w 527"/>
                <a:gd name="T61" fmla="*/ 112 h 893"/>
                <a:gd name="T62" fmla="*/ 365 w 527"/>
                <a:gd name="T63" fmla="*/ 102 h 893"/>
                <a:gd name="T64" fmla="*/ 380 w 527"/>
                <a:gd name="T65" fmla="*/ 92 h 893"/>
                <a:gd name="T66" fmla="*/ 395 w 527"/>
                <a:gd name="T67" fmla="*/ 82 h 893"/>
                <a:gd name="T68" fmla="*/ 411 w 527"/>
                <a:gd name="T69" fmla="*/ 72 h 893"/>
                <a:gd name="T70" fmla="*/ 426 w 527"/>
                <a:gd name="T71" fmla="*/ 61 h 893"/>
                <a:gd name="T72" fmla="*/ 441 w 527"/>
                <a:gd name="T73" fmla="*/ 51 h 893"/>
                <a:gd name="T74" fmla="*/ 456 w 527"/>
                <a:gd name="T75" fmla="*/ 41 h 893"/>
                <a:gd name="T76" fmla="*/ 472 w 527"/>
                <a:gd name="T77" fmla="*/ 31 h 893"/>
                <a:gd name="T78" fmla="*/ 487 w 527"/>
                <a:gd name="T79" fmla="*/ 26 h 893"/>
                <a:gd name="T80" fmla="*/ 502 w 527"/>
                <a:gd name="T81" fmla="*/ 16 h 893"/>
                <a:gd name="T82" fmla="*/ 517 w 527"/>
                <a:gd name="T83" fmla="*/ 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893">
                  <a:moveTo>
                    <a:pt x="0" y="893"/>
                  </a:moveTo>
                  <a:lnTo>
                    <a:pt x="0" y="848"/>
                  </a:lnTo>
                  <a:lnTo>
                    <a:pt x="5" y="665"/>
                  </a:lnTo>
                  <a:lnTo>
                    <a:pt x="5" y="660"/>
                  </a:lnTo>
                  <a:lnTo>
                    <a:pt x="10" y="655"/>
                  </a:lnTo>
                  <a:lnTo>
                    <a:pt x="10" y="650"/>
                  </a:lnTo>
                  <a:lnTo>
                    <a:pt x="15" y="645"/>
                  </a:lnTo>
                  <a:lnTo>
                    <a:pt x="15" y="619"/>
                  </a:lnTo>
                  <a:lnTo>
                    <a:pt x="20" y="619"/>
                  </a:lnTo>
                  <a:lnTo>
                    <a:pt x="20" y="604"/>
                  </a:lnTo>
                  <a:lnTo>
                    <a:pt x="25" y="599"/>
                  </a:lnTo>
                  <a:lnTo>
                    <a:pt x="25" y="579"/>
                  </a:lnTo>
                  <a:lnTo>
                    <a:pt x="30" y="559"/>
                  </a:lnTo>
                  <a:lnTo>
                    <a:pt x="30" y="554"/>
                  </a:lnTo>
                  <a:lnTo>
                    <a:pt x="35" y="543"/>
                  </a:lnTo>
                  <a:lnTo>
                    <a:pt x="35" y="538"/>
                  </a:lnTo>
                  <a:lnTo>
                    <a:pt x="40" y="533"/>
                  </a:lnTo>
                  <a:lnTo>
                    <a:pt x="40" y="508"/>
                  </a:lnTo>
                  <a:lnTo>
                    <a:pt x="45" y="503"/>
                  </a:lnTo>
                  <a:lnTo>
                    <a:pt x="50" y="498"/>
                  </a:lnTo>
                  <a:lnTo>
                    <a:pt x="55" y="493"/>
                  </a:lnTo>
                  <a:lnTo>
                    <a:pt x="55" y="488"/>
                  </a:lnTo>
                  <a:lnTo>
                    <a:pt x="60" y="482"/>
                  </a:lnTo>
                  <a:lnTo>
                    <a:pt x="60" y="462"/>
                  </a:lnTo>
                  <a:lnTo>
                    <a:pt x="66" y="457"/>
                  </a:lnTo>
                  <a:lnTo>
                    <a:pt x="71" y="452"/>
                  </a:lnTo>
                  <a:lnTo>
                    <a:pt x="71" y="447"/>
                  </a:lnTo>
                  <a:lnTo>
                    <a:pt x="76" y="437"/>
                  </a:lnTo>
                  <a:lnTo>
                    <a:pt x="76" y="427"/>
                  </a:lnTo>
                  <a:lnTo>
                    <a:pt x="81" y="422"/>
                  </a:lnTo>
                  <a:lnTo>
                    <a:pt x="81" y="417"/>
                  </a:lnTo>
                  <a:lnTo>
                    <a:pt x="86" y="411"/>
                  </a:lnTo>
                  <a:lnTo>
                    <a:pt x="91" y="406"/>
                  </a:lnTo>
                  <a:lnTo>
                    <a:pt x="91" y="396"/>
                  </a:lnTo>
                  <a:lnTo>
                    <a:pt x="96" y="391"/>
                  </a:lnTo>
                  <a:lnTo>
                    <a:pt x="96" y="386"/>
                  </a:lnTo>
                  <a:lnTo>
                    <a:pt x="101" y="381"/>
                  </a:lnTo>
                  <a:lnTo>
                    <a:pt x="101" y="376"/>
                  </a:lnTo>
                  <a:lnTo>
                    <a:pt x="106" y="371"/>
                  </a:lnTo>
                  <a:lnTo>
                    <a:pt x="106" y="366"/>
                  </a:lnTo>
                  <a:lnTo>
                    <a:pt x="111" y="361"/>
                  </a:lnTo>
                  <a:lnTo>
                    <a:pt x="111" y="356"/>
                  </a:lnTo>
                  <a:lnTo>
                    <a:pt x="121" y="345"/>
                  </a:lnTo>
                  <a:lnTo>
                    <a:pt x="121" y="340"/>
                  </a:lnTo>
                  <a:lnTo>
                    <a:pt x="126" y="335"/>
                  </a:lnTo>
                  <a:lnTo>
                    <a:pt x="126" y="325"/>
                  </a:lnTo>
                  <a:lnTo>
                    <a:pt x="131" y="320"/>
                  </a:lnTo>
                  <a:lnTo>
                    <a:pt x="137" y="315"/>
                  </a:lnTo>
                  <a:lnTo>
                    <a:pt x="147" y="305"/>
                  </a:lnTo>
                  <a:lnTo>
                    <a:pt x="147" y="300"/>
                  </a:lnTo>
                  <a:lnTo>
                    <a:pt x="152" y="295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62" y="280"/>
                  </a:lnTo>
                  <a:lnTo>
                    <a:pt x="167" y="274"/>
                  </a:lnTo>
                  <a:lnTo>
                    <a:pt x="172" y="26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82" y="259"/>
                  </a:lnTo>
                  <a:lnTo>
                    <a:pt x="192" y="249"/>
                  </a:lnTo>
                  <a:lnTo>
                    <a:pt x="192" y="244"/>
                  </a:lnTo>
                  <a:lnTo>
                    <a:pt x="197" y="244"/>
                  </a:lnTo>
                  <a:lnTo>
                    <a:pt x="203" y="239"/>
                  </a:lnTo>
                  <a:lnTo>
                    <a:pt x="213" y="229"/>
                  </a:lnTo>
                  <a:lnTo>
                    <a:pt x="213" y="224"/>
                  </a:lnTo>
                  <a:lnTo>
                    <a:pt x="218" y="219"/>
                  </a:lnTo>
                  <a:lnTo>
                    <a:pt x="223" y="219"/>
                  </a:lnTo>
                  <a:lnTo>
                    <a:pt x="233" y="208"/>
                  </a:lnTo>
                  <a:lnTo>
                    <a:pt x="228" y="208"/>
                  </a:lnTo>
                  <a:lnTo>
                    <a:pt x="233" y="208"/>
                  </a:lnTo>
                  <a:lnTo>
                    <a:pt x="238" y="203"/>
                  </a:lnTo>
                  <a:lnTo>
                    <a:pt x="243" y="198"/>
                  </a:lnTo>
                  <a:lnTo>
                    <a:pt x="248" y="193"/>
                  </a:lnTo>
                  <a:lnTo>
                    <a:pt x="253" y="193"/>
                  </a:lnTo>
                  <a:lnTo>
                    <a:pt x="263" y="183"/>
                  </a:lnTo>
                  <a:lnTo>
                    <a:pt x="263" y="178"/>
                  </a:lnTo>
                  <a:lnTo>
                    <a:pt x="269" y="173"/>
                  </a:lnTo>
                  <a:lnTo>
                    <a:pt x="274" y="168"/>
                  </a:lnTo>
                  <a:lnTo>
                    <a:pt x="279" y="168"/>
                  </a:lnTo>
                  <a:lnTo>
                    <a:pt x="284" y="163"/>
                  </a:lnTo>
                  <a:lnTo>
                    <a:pt x="289" y="158"/>
                  </a:lnTo>
                  <a:lnTo>
                    <a:pt x="294" y="153"/>
                  </a:lnTo>
                  <a:lnTo>
                    <a:pt x="299" y="153"/>
                  </a:lnTo>
                  <a:lnTo>
                    <a:pt x="304" y="148"/>
                  </a:lnTo>
                  <a:lnTo>
                    <a:pt x="309" y="143"/>
                  </a:lnTo>
                  <a:lnTo>
                    <a:pt x="314" y="137"/>
                  </a:lnTo>
                  <a:lnTo>
                    <a:pt x="319" y="132"/>
                  </a:lnTo>
                  <a:lnTo>
                    <a:pt x="324" y="127"/>
                  </a:lnTo>
                  <a:lnTo>
                    <a:pt x="329" y="127"/>
                  </a:lnTo>
                  <a:lnTo>
                    <a:pt x="334" y="122"/>
                  </a:lnTo>
                  <a:lnTo>
                    <a:pt x="340" y="117"/>
                  </a:lnTo>
                  <a:lnTo>
                    <a:pt x="345" y="112"/>
                  </a:lnTo>
                  <a:lnTo>
                    <a:pt x="350" y="112"/>
                  </a:lnTo>
                  <a:lnTo>
                    <a:pt x="355" y="107"/>
                  </a:lnTo>
                  <a:lnTo>
                    <a:pt x="360" y="102"/>
                  </a:lnTo>
                  <a:lnTo>
                    <a:pt x="365" y="102"/>
                  </a:lnTo>
                  <a:lnTo>
                    <a:pt x="370" y="97"/>
                  </a:lnTo>
                  <a:lnTo>
                    <a:pt x="375" y="92"/>
                  </a:lnTo>
                  <a:lnTo>
                    <a:pt x="380" y="92"/>
                  </a:lnTo>
                  <a:lnTo>
                    <a:pt x="385" y="87"/>
                  </a:lnTo>
                  <a:lnTo>
                    <a:pt x="390" y="82"/>
                  </a:lnTo>
                  <a:lnTo>
                    <a:pt x="395" y="82"/>
                  </a:lnTo>
                  <a:lnTo>
                    <a:pt x="400" y="77"/>
                  </a:lnTo>
                  <a:lnTo>
                    <a:pt x="406" y="72"/>
                  </a:lnTo>
                  <a:lnTo>
                    <a:pt x="411" y="72"/>
                  </a:lnTo>
                  <a:lnTo>
                    <a:pt x="416" y="66"/>
                  </a:lnTo>
                  <a:lnTo>
                    <a:pt x="421" y="66"/>
                  </a:lnTo>
                  <a:lnTo>
                    <a:pt x="426" y="61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6" y="41"/>
                  </a:lnTo>
                  <a:lnTo>
                    <a:pt x="461" y="36"/>
                  </a:lnTo>
                  <a:lnTo>
                    <a:pt x="466" y="36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26"/>
                  </a:lnTo>
                  <a:lnTo>
                    <a:pt x="487" y="26"/>
                  </a:lnTo>
                  <a:lnTo>
                    <a:pt x="492" y="21"/>
                  </a:lnTo>
                  <a:lnTo>
                    <a:pt x="497" y="16"/>
                  </a:lnTo>
                  <a:lnTo>
                    <a:pt x="502" y="16"/>
                  </a:lnTo>
                  <a:lnTo>
                    <a:pt x="507" y="11"/>
                  </a:lnTo>
                  <a:lnTo>
                    <a:pt x="512" y="11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7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74"/>
            <p:cNvSpPr>
              <a:spLocks/>
            </p:cNvSpPr>
            <p:nvPr/>
          </p:nvSpPr>
          <p:spPr bwMode="auto">
            <a:xfrm>
              <a:off x="3844" y="2190"/>
              <a:ext cx="645" cy="238"/>
            </a:xfrm>
            <a:custGeom>
              <a:avLst/>
              <a:gdLst>
                <a:gd name="T0" fmla="*/ 10 w 645"/>
                <a:gd name="T1" fmla="*/ 233 h 238"/>
                <a:gd name="T2" fmla="*/ 26 w 645"/>
                <a:gd name="T3" fmla="*/ 228 h 238"/>
                <a:gd name="T4" fmla="*/ 41 w 645"/>
                <a:gd name="T5" fmla="*/ 218 h 238"/>
                <a:gd name="T6" fmla="*/ 56 w 645"/>
                <a:gd name="T7" fmla="*/ 213 h 238"/>
                <a:gd name="T8" fmla="*/ 71 w 645"/>
                <a:gd name="T9" fmla="*/ 203 h 238"/>
                <a:gd name="T10" fmla="*/ 87 w 645"/>
                <a:gd name="T11" fmla="*/ 198 h 238"/>
                <a:gd name="T12" fmla="*/ 102 w 645"/>
                <a:gd name="T13" fmla="*/ 193 h 238"/>
                <a:gd name="T14" fmla="*/ 117 w 645"/>
                <a:gd name="T15" fmla="*/ 183 h 238"/>
                <a:gd name="T16" fmla="*/ 132 w 645"/>
                <a:gd name="T17" fmla="*/ 178 h 238"/>
                <a:gd name="T18" fmla="*/ 148 w 645"/>
                <a:gd name="T19" fmla="*/ 173 h 238"/>
                <a:gd name="T20" fmla="*/ 163 w 645"/>
                <a:gd name="T21" fmla="*/ 162 h 238"/>
                <a:gd name="T22" fmla="*/ 178 w 645"/>
                <a:gd name="T23" fmla="*/ 157 h 238"/>
                <a:gd name="T24" fmla="*/ 193 w 645"/>
                <a:gd name="T25" fmla="*/ 152 h 238"/>
                <a:gd name="T26" fmla="*/ 208 w 645"/>
                <a:gd name="T27" fmla="*/ 147 h 238"/>
                <a:gd name="T28" fmla="*/ 224 w 645"/>
                <a:gd name="T29" fmla="*/ 142 h 238"/>
                <a:gd name="T30" fmla="*/ 239 w 645"/>
                <a:gd name="T31" fmla="*/ 137 h 238"/>
                <a:gd name="T32" fmla="*/ 254 w 645"/>
                <a:gd name="T33" fmla="*/ 132 h 238"/>
                <a:gd name="T34" fmla="*/ 269 w 645"/>
                <a:gd name="T35" fmla="*/ 122 h 238"/>
                <a:gd name="T36" fmla="*/ 285 w 645"/>
                <a:gd name="T37" fmla="*/ 117 h 238"/>
                <a:gd name="T38" fmla="*/ 300 w 645"/>
                <a:gd name="T39" fmla="*/ 112 h 238"/>
                <a:gd name="T40" fmla="*/ 315 w 645"/>
                <a:gd name="T41" fmla="*/ 107 h 238"/>
                <a:gd name="T42" fmla="*/ 330 w 645"/>
                <a:gd name="T43" fmla="*/ 101 h 238"/>
                <a:gd name="T44" fmla="*/ 345 w 645"/>
                <a:gd name="T45" fmla="*/ 96 h 238"/>
                <a:gd name="T46" fmla="*/ 361 w 645"/>
                <a:gd name="T47" fmla="*/ 91 h 238"/>
                <a:gd name="T48" fmla="*/ 376 w 645"/>
                <a:gd name="T49" fmla="*/ 86 h 238"/>
                <a:gd name="T50" fmla="*/ 391 w 645"/>
                <a:gd name="T51" fmla="*/ 81 h 238"/>
                <a:gd name="T52" fmla="*/ 406 w 645"/>
                <a:gd name="T53" fmla="*/ 76 h 238"/>
                <a:gd name="T54" fmla="*/ 422 w 645"/>
                <a:gd name="T55" fmla="*/ 71 h 238"/>
                <a:gd name="T56" fmla="*/ 437 w 645"/>
                <a:gd name="T57" fmla="*/ 66 h 238"/>
                <a:gd name="T58" fmla="*/ 452 w 645"/>
                <a:gd name="T59" fmla="*/ 61 h 238"/>
                <a:gd name="T60" fmla="*/ 467 w 645"/>
                <a:gd name="T61" fmla="*/ 56 h 238"/>
                <a:gd name="T62" fmla="*/ 482 w 645"/>
                <a:gd name="T63" fmla="*/ 51 h 238"/>
                <a:gd name="T64" fmla="*/ 498 w 645"/>
                <a:gd name="T65" fmla="*/ 46 h 238"/>
                <a:gd name="T66" fmla="*/ 513 w 645"/>
                <a:gd name="T67" fmla="*/ 41 h 238"/>
                <a:gd name="T68" fmla="*/ 528 w 645"/>
                <a:gd name="T69" fmla="*/ 36 h 238"/>
                <a:gd name="T70" fmla="*/ 543 w 645"/>
                <a:gd name="T71" fmla="*/ 30 h 238"/>
                <a:gd name="T72" fmla="*/ 559 w 645"/>
                <a:gd name="T73" fmla="*/ 25 h 238"/>
                <a:gd name="T74" fmla="*/ 574 w 645"/>
                <a:gd name="T75" fmla="*/ 20 h 238"/>
                <a:gd name="T76" fmla="*/ 589 w 645"/>
                <a:gd name="T77" fmla="*/ 15 h 238"/>
                <a:gd name="T78" fmla="*/ 604 w 645"/>
                <a:gd name="T79" fmla="*/ 10 h 238"/>
                <a:gd name="T80" fmla="*/ 619 w 645"/>
                <a:gd name="T81" fmla="*/ 10 h 238"/>
                <a:gd name="T82" fmla="*/ 635 w 645"/>
                <a:gd name="T83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38">
                  <a:moveTo>
                    <a:pt x="0" y="238"/>
                  </a:moveTo>
                  <a:lnTo>
                    <a:pt x="5" y="238"/>
                  </a:lnTo>
                  <a:lnTo>
                    <a:pt x="10" y="233"/>
                  </a:lnTo>
                  <a:lnTo>
                    <a:pt x="16" y="233"/>
                  </a:lnTo>
                  <a:lnTo>
                    <a:pt x="21" y="228"/>
                  </a:lnTo>
                  <a:lnTo>
                    <a:pt x="26" y="228"/>
                  </a:lnTo>
                  <a:lnTo>
                    <a:pt x="31" y="223"/>
                  </a:lnTo>
                  <a:lnTo>
                    <a:pt x="36" y="223"/>
                  </a:lnTo>
                  <a:lnTo>
                    <a:pt x="41" y="218"/>
                  </a:lnTo>
                  <a:lnTo>
                    <a:pt x="46" y="218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71" y="203"/>
                  </a:lnTo>
                  <a:lnTo>
                    <a:pt x="76" y="203"/>
                  </a:lnTo>
                  <a:lnTo>
                    <a:pt x="82" y="198"/>
                  </a:lnTo>
                  <a:lnTo>
                    <a:pt x="87" y="198"/>
                  </a:lnTo>
                  <a:lnTo>
                    <a:pt x="92" y="198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78"/>
                  </a:lnTo>
                  <a:lnTo>
                    <a:pt x="132" y="178"/>
                  </a:lnTo>
                  <a:lnTo>
                    <a:pt x="137" y="173"/>
                  </a:lnTo>
                  <a:lnTo>
                    <a:pt x="142" y="173"/>
                  </a:lnTo>
                  <a:lnTo>
                    <a:pt x="148" y="173"/>
                  </a:lnTo>
                  <a:lnTo>
                    <a:pt x="153" y="167"/>
                  </a:lnTo>
                  <a:lnTo>
                    <a:pt x="158" y="167"/>
                  </a:lnTo>
                  <a:lnTo>
                    <a:pt x="163" y="162"/>
                  </a:lnTo>
                  <a:lnTo>
                    <a:pt x="168" y="162"/>
                  </a:lnTo>
                  <a:lnTo>
                    <a:pt x="173" y="162"/>
                  </a:lnTo>
                  <a:lnTo>
                    <a:pt x="178" y="157"/>
                  </a:lnTo>
                  <a:lnTo>
                    <a:pt x="183" y="157"/>
                  </a:lnTo>
                  <a:lnTo>
                    <a:pt x="188" y="152"/>
                  </a:lnTo>
                  <a:lnTo>
                    <a:pt x="193" y="152"/>
                  </a:lnTo>
                  <a:lnTo>
                    <a:pt x="198" y="147"/>
                  </a:lnTo>
                  <a:lnTo>
                    <a:pt x="203" y="147"/>
                  </a:lnTo>
                  <a:lnTo>
                    <a:pt x="208" y="147"/>
                  </a:lnTo>
                  <a:lnTo>
                    <a:pt x="213" y="142"/>
                  </a:lnTo>
                  <a:lnTo>
                    <a:pt x="219" y="142"/>
                  </a:lnTo>
                  <a:lnTo>
                    <a:pt x="224" y="142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9" y="137"/>
                  </a:lnTo>
                  <a:lnTo>
                    <a:pt x="244" y="132"/>
                  </a:lnTo>
                  <a:lnTo>
                    <a:pt x="249" y="132"/>
                  </a:lnTo>
                  <a:lnTo>
                    <a:pt x="254" y="132"/>
                  </a:lnTo>
                  <a:lnTo>
                    <a:pt x="259" y="127"/>
                  </a:lnTo>
                  <a:lnTo>
                    <a:pt x="264" y="127"/>
                  </a:lnTo>
                  <a:lnTo>
                    <a:pt x="269" y="122"/>
                  </a:lnTo>
                  <a:lnTo>
                    <a:pt x="274" y="122"/>
                  </a:lnTo>
                  <a:lnTo>
                    <a:pt x="279" y="122"/>
                  </a:lnTo>
                  <a:lnTo>
                    <a:pt x="285" y="117"/>
                  </a:lnTo>
                  <a:lnTo>
                    <a:pt x="290" y="117"/>
                  </a:lnTo>
                  <a:lnTo>
                    <a:pt x="295" y="117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10" y="112"/>
                  </a:lnTo>
                  <a:lnTo>
                    <a:pt x="315" y="107"/>
                  </a:lnTo>
                  <a:lnTo>
                    <a:pt x="320" y="107"/>
                  </a:lnTo>
                  <a:lnTo>
                    <a:pt x="325" y="107"/>
                  </a:lnTo>
                  <a:lnTo>
                    <a:pt x="330" y="101"/>
                  </a:lnTo>
                  <a:lnTo>
                    <a:pt x="335" y="101"/>
                  </a:lnTo>
                  <a:lnTo>
                    <a:pt x="340" y="101"/>
                  </a:lnTo>
                  <a:lnTo>
                    <a:pt x="345" y="96"/>
                  </a:lnTo>
                  <a:lnTo>
                    <a:pt x="351" y="96"/>
                  </a:lnTo>
                  <a:lnTo>
                    <a:pt x="356" y="96"/>
                  </a:lnTo>
                  <a:lnTo>
                    <a:pt x="361" y="91"/>
                  </a:lnTo>
                  <a:lnTo>
                    <a:pt x="366" y="91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6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2" y="71"/>
                  </a:lnTo>
                  <a:lnTo>
                    <a:pt x="427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6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46"/>
                  </a:lnTo>
                  <a:lnTo>
                    <a:pt x="498" y="46"/>
                  </a:lnTo>
                  <a:lnTo>
                    <a:pt x="503" y="46"/>
                  </a:lnTo>
                  <a:lnTo>
                    <a:pt x="508" y="41"/>
                  </a:lnTo>
                  <a:lnTo>
                    <a:pt x="513" y="41"/>
                  </a:lnTo>
                  <a:lnTo>
                    <a:pt x="518" y="41"/>
                  </a:lnTo>
                  <a:lnTo>
                    <a:pt x="523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0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4" y="25"/>
                  </a:lnTo>
                  <a:lnTo>
                    <a:pt x="559" y="25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0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15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75"/>
            <p:cNvSpPr>
              <a:spLocks/>
            </p:cNvSpPr>
            <p:nvPr/>
          </p:nvSpPr>
          <p:spPr bwMode="auto">
            <a:xfrm>
              <a:off x="4489" y="2017"/>
              <a:ext cx="644" cy="173"/>
            </a:xfrm>
            <a:custGeom>
              <a:avLst/>
              <a:gdLst>
                <a:gd name="T0" fmla="*/ 10 w 644"/>
                <a:gd name="T1" fmla="*/ 168 h 173"/>
                <a:gd name="T2" fmla="*/ 25 w 644"/>
                <a:gd name="T3" fmla="*/ 168 h 173"/>
                <a:gd name="T4" fmla="*/ 40 w 644"/>
                <a:gd name="T5" fmla="*/ 163 h 173"/>
                <a:gd name="T6" fmla="*/ 56 w 644"/>
                <a:gd name="T7" fmla="*/ 158 h 173"/>
                <a:gd name="T8" fmla="*/ 71 w 644"/>
                <a:gd name="T9" fmla="*/ 153 h 173"/>
                <a:gd name="T10" fmla="*/ 86 w 644"/>
                <a:gd name="T11" fmla="*/ 148 h 173"/>
                <a:gd name="T12" fmla="*/ 101 w 644"/>
                <a:gd name="T13" fmla="*/ 143 h 173"/>
                <a:gd name="T14" fmla="*/ 117 w 644"/>
                <a:gd name="T15" fmla="*/ 137 h 173"/>
                <a:gd name="T16" fmla="*/ 132 w 644"/>
                <a:gd name="T17" fmla="*/ 132 h 173"/>
                <a:gd name="T18" fmla="*/ 147 w 644"/>
                <a:gd name="T19" fmla="*/ 132 h 173"/>
                <a:gd name="T20" fmla="*/ 162 w 644"/>
                <a:gd name="T21" fmla="*/ 127 h 173"/>
                <a:gd name="T22" fmla="*/ 177 w 644"/>
                <a:gd name="T23" fmla="*/ 122 h 173"/>
                <a:gd name="T24" fmla="*/ 193 w 644"/>
                <a:gd name="T25" fmla="*/ 117 h 173"/>
                <a:gd name="T26" fmla="*/ 208 w 644"/>
                <a:gd name="T27" fmla="*/ 112 h 173"/>
                <a:gd name="T28" fmla="*/ 223 w 644"/>
                <a:gd name="T29" fmla="*/ 107 h 173"/>
                <a:gd name="T30" fmla="*/ 238 w 644"/>
                <a:gd name="T31" fmla="*/ 107 h 173"/>
                <a:gd name="T32" fmla="*/ 254 w 644"/>
                <a:gd name="T33" fmla="*/ 102 h 173"/>
                <a:gd name="T34" fmla="*/ 269 w 644"/>
                <a:gd name="T35" fmla="*/ 97 h 173"/>
                <a:gd name="T36" fmla="*/ 284 w 644"/>
                <a:gd name="T37" fmla="*/ 92 h 173"/>
                <a:gd name="T38" fmla="*/ 299 w 644"/>
                <a:gd name="T39" fmla="*/ 92 h 173"/>
                <a:gd name="T40" fmla="*/ 314 w 644"/>
                <a:gd name="T41" fmla="*/ 87 h 173"/>
                <a:gd name="T42" fmla="*/ 330 w 644"/>
                <a:gd name="T43" fmla="*/ 82 h 173"/>
                <a:gd name="T44" fmla="*/ 345 w 644"/>
                <a:gd name="T45" fmla="*/ 77 h 173"/>
                <a:gd name="T46" fmla="*/ 360 w 644"/>
                <a:gd name="T47" fmla="*/ 72 h 173"/>
                <a:gd name="T48" fmla="*/ 375 w 644"/>
                <a:gd name="T49" fmla="*/ 72 h 173"/>
                <a:gd name="T50" fmla="*/ 391 w 644"/>
                <a:gd name="T51" fmla="*/ 66 h 173"/>
                <a:gd name="T52" fmla="*/ 406 w 644"/>
                <a:gd name="T53" fmla="*/ 61 h 173"/>
                <a:gd name="T54" fmla="*/ 421 w 644"/>
                <a:gd name="T55" fmla="*/ 56 h 173"/>
                <a:gd name="T56" fmla="*/ 436 w 644"/>
                <a:gd name="T57" fmla="*/ 56 h 173"/>
                <a:gd name="T58" fmla="*/ 452 w 644"/>
                <a:gd name="T59" fmla="*/ 51 h 173"/>
                <a:gd name="T60" fmla="*/ 467 w 644"/>
                <a:gd name="T61" fmla="*/ 46 h 173"/>
                <a:gd name="T62" fmla="*/ 482 w 644"/>
                <a:gd name="T63" fmla="*/ 41 h 173"/>
                <a:gd name="T64" fmla="*/ 497 w 644"/>
                <a:gd name="T65" fmla="*/ 36 h 173"/>
                <a:gd name="T66" fmla="*/ 512 w 644"/>
                <a:gd name="T67" fmla="*/ 36 h 173"/>
                <a:gd name="T68" fmla="*/ 528 w 644"/>
                <a:gd name="T69" fmla="*/ 31 h 173"/>
                <a:gd name="T70" fmla="*/ 543 w 644"/>
                <a:gd name="T71" fmla="*/ 26 h 173"/>
                <a:gd name="T72" fmla="*/ 558 w 644"/>
                <a:gd name="T73" fmla="*/ 21 h 173"/>
                <a:gd name="T74" fmla="*/ 573 w 644"/>
                <a:gd name="T75" fmla="*/ 21 h 173"/>
                <a:gd name="T76" fmla="*/ 589 w 644"/>
                <a:gd name="T77" fmla="*/ 16 h 173"/>
                <a:gd name="T78" fmla="*/ 604 w 644"/>
                <a:gd name="T79" fmla="*/ 11 h 173"/>
                <a:gd name="T80" fmla="*/ 619 w 644"/>
                <a:gd name="T81" fmla="*/ 6 h 173"/>
                <a:gd name="T82" fmla="*/ 634 w 644"/>
                <a:gd name="T83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173">
                  <a:moveTo>
                    <a:pt x="0" y="173"/>
                  </a:moveTo>
                  <a:lnTo>
                    <a:pt x="5" y="173"/>
                  </a:lnTo>
                  <a:lnTo>
                    <a:pt x="10" y="168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5" y="168"/>
                  </a:lnTo>
                  <a:lnTo>
                    <a:pt x="30" y="163"/>
                  </a:lnTo>
                  <a:lnTo>
                    <a:pt x="35" y="163"/>
                  </a:lnTo>
                  <a:lnTo>
                    <a:pt x="40" y="163"/>
                  </a:lnTo>
                  <a:lnTo>
                    <a:pt x="46" y="163"/>
                  </a:lnTo>
                  <a:lnTo>
                    <a:pt x="51" y="158"/>
                  </a:lnTo>
                  <a:lnTo>
                    <a:pt x="56" y="158"/>
                  </a:lnTo>
                  <a:lnTo>
                    <a:pt x="61" y="158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6" y="148"/>
                  </a:lnTo>
                  <a:lnTo>
                    <a:pt x="101" y="143"/>
                  </a:lnTo>
                  <a:lnTo>
                    <a:pt x="106" y="143"/>
                  </a:lnTo>
                  <a:lnTo>
                    <a:pt x="111" y="143"/>
                  </a:lnTo>
                  <a:lnTo>
                    <a:pt x="117" y="137"/>
                  </a:lnTo>
                  <a:lnTo>
                    <a:pt x="122" y="137"/>
                  </a:lnTo>
                  <a:lnTo>
                    <a:pt x="127" y="137"/>
                  </a:lnTo>
                  <a:lnTo>
                    <a:pt x="132" y="132"/>
                  </a:lnTo>
                  <a:lnTo>
                    <a:pt x="137" y="132"/>
                  </a:lnTo>
                  <a:lnTo>
                    <a:pt x="142" y="132"/>
                  </a:lnTo>
                  <a:lnTo>
                    <a:pt x="147" y="132"/>
                  </a:lnTo>
                  <a:lnTo>
                    <a:pt x="152" y="127"/>
                  </a:lnTo>
                  <a:lnTo>
                    <a:pt x="157" y="127"/>
                  </a:lnTo>
                  <a:lnTo>
                    <a:pt x="162" y="127"/>
                  </a:lnTo>
                  <a:lnTo>
                    <a:pt x="167" y="127"/>
                  </a:lnTo>
                  <a:lnTo>
                    <a:pt x="172" y="122"/>
                  </a:lnTo>
                  <a:lnTo>
                    <a:pt x="177" y="122"/>
                  </a:lnTo>
                  <a:lnTo>
                    <a:pt x="183" y="122"/>
                  </a:lnTo>
                  <a:lnTo>
                    <a:pt x="188" y="117"/>
                  </a:lnTo>
                  <a:lnTo>
                    <a:pt x="193" y="117"/>
                  </a:lnTo>
                  <a:lnTo>
                    <a:pt x="198" y="117"/>
                  </a:lnTo>
                  <a:lnTo>
                    <a:pt x="203" y="117"/>
                  </a:lnTo>
                  <a:lnTo>
                    <a:pt x="208" y="112"/>
                  </a:lnTo>
                  <a:lnTo>
                    <a:pt x="213" y="11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8" y="107"/>
                  </a:lnTo>
                  <a:lnTo>
                    <a:pt x="243" y="102"/>
                  </a:lnTo>
                  <a:lnTo>
                    <a:pt x="249" y="102"/>
                  </a:lnTo>
                  <a:lnTo>
                    <a:pt x="254" y="102"/>
                  </a:lnTo>
                  <a:lnTo>
                    <a:pt x="259" y="102"/>
                  </a:lnTo>
                  <a:lnTo>
                    <a:pt x="264" y="97"/>
                  </a:lnTo>
                  <a:lnTo>
                    <a:pt x="269" y="97"/>
                  </a:lnTo>
                  <a:lnTo>
                    <a:pt x="274" y="97"/>
                  </a:lnTo>
                  <a:lnTo>
                    <a:pt x="279" y="97"/>
                  </a:lnTo>
                  <a:lnTo>
                    <a:pt x="284" y="92"/>
                  </a:lnTo>
                  <a:lnTo>
                    <a:pt x="289" y="92"/>
                  </a:lnTo>
                  <a:lnTo>
                    <a:pt x="294" y="92"/>
                  </a:lnTo>
                  <a:lnTo>
                    <a:pt x="299" y="92"/>
                  </a:lnTo>
                  <a:lnTo>
                    <a:pt x="304" y="87"/>
                  </a:lnTo>
                  <a:lnTo>
                    <a:pt x="309" y="87"/>
                  </a:lnTo>
                  <a:lnTo>
                    <a:pt x="314" y="87"/>
                  </a:lnTo>
                  <a:lnTo>
                    <a:pt x="320" y="87"/>
                  </a:lnTo>
                  <a:lnTo>
                    <a:pt x="325" y="82"/>
                  </a:lnTo>
                  <a:lnTo>
                    <a:pt x="330" y="82"/>
                  </a:lnTo>
                  <a:lnTo>
                    <a:pt x="335" y="82"/>
                  </a:lnTo>
                  <a:lnTo>
                    <a:pt x="340" y="82"/>
                  </a:lnTo>
                  <a:lnTo>
                    <a:pt x="345" y="77"/>
                  </a:lnTo>
                  <a:lnTo>
                    <a:pt x="350" y="77"/>
                  </a:lnTo>
                  <a:lnTo>
                    <a:pt x="355" y="77"/>
                  </a:lnTo>
                  <a:lnTo>
                    <a:pt x="360" y="72"/>
                  </a:lnTo>
                  <a:lnTo>
                    <a:pt x="365" y="72"/>
                  </a:lnTo>
                  <a:lnTo>
                    <a:pt x="370" y="72"/>
                  </a:lnTo>
                  <a:lnTo>
                    <a:pt x="375" y="72"/>
                  </a:lnTo>
                  <a:lnTo>
                    <a:pt x="380" y="66"/>
                  </a:lnTo>
                  <a:lnTo>
                    <a:pt x="386" y="66"/>
                  </a:lnTo>
                  <a:lnTo>
                    <a:pt x="391" y="66"/>
                  </a:lnTo>
                  <a:lnTo>
                    <a:pt x="396" y="66"/>
                  </a:lnTo>
                  <a:lnTo>
                    <a:pt x="401" y="61"/>
                  </a:lnTo>
                  <a:lnTo>
                    <a:pt x="406" y="61"/>
                  </a:lnTo>
                  <a:lnTo>
                    <a:pt x="411" y="61"/>
                  </a:lnTo>
                  <a:lnTo>
                    <a:pt x="416" y="61"/>
                  </a:lnTo>
                  <a:lnTo>
                    <a:pt x="421" y="56"/>
                  </a:lnTo>
                  <a:lnTo>
                    <a:pt x="426" y="56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51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46"/>
                  </a:lnTo>
                  <a:lnTo>
                    <a:pt x="467" y="46"/>
                  </a:lnTo>
                  <a:lnTo>
                    <a:pt x="472" y="46"/>
                  </a:lnTo>
                  <a:lnTo>
                    <a:pt x="477" y="46"/>
                  </a:lnTo>
                  <a:lnTo>
                    <a:pt x="482" y="41"/>
                  </a:lnTo>
                  <a:lnTo>
                    <a:pt x="487" y="41"/>
                  </a:lnTo>
                  <a:lnTo>
                    <a:pt x="492" y="41"/>
                  </a:lnTo>
                  <a:lnTo>
                    <a:pt x="497" y="36"/>
                  </a:lnTo>
                  <a:lnTo>
                    <a:pt x="502" y="36"/>
                  </a:lnTo>
                  <a:lnTo>
                    <a:pt x="507" y="36"/>
                  </a:lnTo>
                  <a:lnTo>
                    <a:pt x="512" y="36"/>
                  </a:lnTo>
                  <a:lnTo>
                    <a:pt x="517" y="31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3" y="31"/>
                  </a:lnTo>
                  <a:lnTo>
                    <a:pt x="538" y="26"/>
                  </a:lnTo>
                  <a:lnTo>
                    <a:pt x="543" y="26"/>
                  </a:lnTo>
                  <a:lnTo>
                    <a:pt x="548" y="26"/>
                  </a:lnTo>
                  <a:lnTo>
                    <a:pt x="553" y="26"/>
                  </a:lnTo>
                  <a:lnTo>
                    <a:pt x="558" y="21"/>
                  </a:lnTo>
                  <a:lnTo>
                    <a:pt x="563" y="21"/>
                  </a:lnTo>
                  <a:lnTo>
                    <a:pt x="568" y="21"/>
                  </a:lnTo>
                  <a:lnTo>
                    <a:pt x="573" y="21"/>
                  </a:lnTo>
                  <a:lnTo>
                    <a:pt x="578" y="16"/>
                  </a:lnTo>
                  <a:lnTo>
                    <a:pt x="583" y="16"/>
                  </a:lnTo>
                  <a:lnTo>
                    <a:pt x="589" y="16"/>
                  </a:lnTo>
                  <a:lnTo>
                    <a:pt x="594" y="16"/>
                  </a:lnTo>
                  <a:lnTo>
                    <a:pt x="599" y="11"/>
                  </a:lnTo>
                  <a:lnTo>
                    <a:pt x="604" y="11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6"/>
                  </a:lnTo>
                  <a:lnTo>
                    <a:pt x="624" y="6"/>
                  </a:lnTo>
                  <a:lnTo>
                    <a:pt x="629" y="6"/>
                  </a:lnTo>
                  <a:lnTo>
                    <a:pt x="634" y="6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76"/>
            <p:cNvSpPr>
              <a:spLocks/>
            </p:cNvSpPr>
            <p:nvPr/>
          </p:nvSpPr>
          <p:spPr bwMode="auto">
            <a:xfrm>
              <a:off x="5133" y="1916"/>
              <a:ext cx="386" cy="101"/>
            </a:xfrm>
            <a:custGeom>
              <a:avLst/>
              <a:gdLst>
                <a:gd name="T0" fmla="*/ 5 w 386"/>
                <a:gd name="T1" fmla="*/ 101 h 101"/>
                <a:gd name="T2" fmla="*/ 16 w 386"/>
                <a:gd name="T3" fmla="*/ 96 h 101"/>
                <a:gd name="T4" fmla="*/ 26 w 386"/>
                <a:gd name="T5" fmla="*/ 96 h 101"/>
                <a:gd name="T6" fmla="*/ 36 w 386"/>
                <a:gd name="T7" fmla="*/ 91 h 101"/>
                <a:gd name="T8" fmla="*/ 46 w 386"/>
                <a:gd name="T9" fmla="*/ 91 h 101"/>
                <a:gd name="T10" fmla="*/ 56 w 386"/>
                <a:gd name="T11" fmla="*/ 86 h 101"/>
                <a:gd name="T12" fmla="*/ 66 w 386"/>
                <a:gd name="T13" fmla="*/ 86 h 101"/>
                <a:gd name="T14" fmla="*/ 76 w 386"/>
                <a:gd name="T15" fmla="*/ 81 h 101"/>
                <a:gd name="T16" fmla="*/ 87 w 386"/>
                <a:gd name="T17" fmla="*/ 81 h 101"/>
                <a:gd name="T18" fmla="*/ 97 w 386"/>
                <a:gd name="T19" fmla="*/ 76 h 101"/>
                <a:gd name="T20" fmla="*/ 107 w 386"/>
                <a:gd name="T21" fmla="*/ 76 h 101"/>
                <a:gd name="T22" fmla="*/ 117 w 386"/>
                <a:gd name="T23" fmla="*/ 71 h 101"/>
                <a:gd name="T24" fmla="*/ 127 w 386"/>
                <a:gd name="T25" fmla="*/ 71 h 101"/>
                <a:gd name="T26" fmla="*/ 137 w 386"/>
                <a:gd name="T27" fmla="*/ 66 h 101"/>
                <a:gd name="T28" fmla="*/ 148 w 386"/>
                <a:gd name="T29" fmla="*/ 66 h 101"/>
                <a:gd name="T30" fmla="*/ 158 w 386"/>
                <a:gd name="T31" fmla="*/ 61 h 101"/>
                <a:gd name="T32" fmla="*/ 168 w 386"/>
                <a:gd name="T33" fmla="*/ 61 h 101"/>
                <a:gd name="T34" fmla="*/ 178 w 386"/>
                <a:gd name="T35" fmla="*/ 56 h 101"/>
                <a:gd name="T36" fmla="*/ 188 w 386"/>
                <a:gd name="T37" fmla="*/ 56 h 101"/>
                <a:gd name="T38" fmla="*/ 198 w 386"/>
                <a:gd name="T39" fmla="*/ 51 h 101"/>
                <a:gd name="T40" fmla="*/ 208 w 386"/>
                <a:gd name="T41" fmla="*/ 51 h 101"/>
                <a:gd name="T42" fmla="*/ 219 w 386"/>
                <a:gd name="T43" fmla="*/ 46 h 101"/>
                <a:gd name="T44" fmla="*/ 229 w 386"/>
                <a:gd name="T45" fmla="*/ 41 h 101"/>
                <a:gd name="T46" fmla="*/ 239 w 386"/>
                <a:gd name="T47" fmla="*/ 41 h 101"/>
                <a:gd name="T48" fmla="*/ 249 w 386"/>
                <a:gd name="T49" fmla="*/ 36 h 101"/>
                <a:gd name="T50" fmla="*/ 259 w 386"/>
                <a:gd name="T51" fmla="*/ 36 h 101"/>
                <a:gd name="T52" fmla="*/ 269 w 386"/>
                <a:gd name="T53" fmla="*/ 30 h 101"/>
                <a:gd name="T54" fmla="*/ 279 w 386"/>
                <a:gd name="T55" fmla="*/ 30 h 101"/>
                <a:gd name="T56" fmla="*/ 290 w 386"/>
                <a:gd name="T57" fmla="*/ 25 h 101"/>
                <a:gd name="T58" fmla="*/ 300 w 386"/>
                <a:gd name="T59" fmla="*/ 25 h 101"/>
                <a:gd name="T60" fmla="*/ 310 w 386"/>
                <a:gd name="T61" fmla="*/ 20 h 101"/>
                <a:gd name="T62" fmla="*/ 320 w 386"/>
                <a:gd name="T63" fmla="*/ 20 h 101"/>
                <a:gd name="T64" fmla="*/ 330 w 386"/>
                <a:gd name="T65" fmla="*/ 15 h 101"/>
                <a:gd name="T66" fmla="*/ 340 w 386"/>
                <a:gd name="T67" fmla="*/ 15 h 101"/>
                <a:gd name="T68" fmla="*/ 351 w 386"/>
                <a:gd name="T69" fmla="*/ 10 h 101"/>
                <a:gd name="T70" fmla="*/ 361 w 386"/>
                <a:gd name="T71" fmla="*/ 5 h 101"/>
                <a:gd name="T72" fmla="*/ 371 w 386"/>
                <a:gd name="T73" fmla="*/ 5 h 101"/>
                <a:gd name="T74" fmla="*/ 381 w 386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101">
                  <a:moveTo>
                    <a:pt x="0" y="101"/>
                  </a:moveTo>
                  <a:lnTo>
                    <a:pt x="5" y="101"/>
                  </a:lnTo>
                  <a:lnTo>
                    <a:pt x="11" y="96"/>
                  </a:lnTo>
                  <a:lnTo>
                    <a:pt x="16" y="96"/>
                  </a:lnTo>
                  <a:lnTo>
                    <a:pt x="21" y="96"/>
                  </a:lnTo>
                  <a:lnTo>
                    <a:pt x="26" y="96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6" y="91"/>
                  </a:lnTo>
                  <a:lnTo>
                    <a:pt x="51" y="86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7" y="81"/>
                  </a:lnTo>
                  <a:lnTo>
                    <a:pt x="92" y="81"/>
                  </a:lnTo>
                  <a:lnTo>
                    <a:pt x="97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1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8" y="61"/>
                  </a:lnTo>
                  <a:lnTo>
                    <a:pt x="173" y="56"/>
                  </a:lnTo>
                  <a:lnTo>
                    <a:pt x="178" y="56"/>
                  </a:lnTo>
                  <a:lnTo>
                    <a:pt x="183" y="56"/>
                  </a:lnTo>
                  <a:lnTo>
                    <a:pt x="188" y="56"/>
                  </a:lnTo>
                  <a:lnTo>
                    <a:pt x="193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14" y="46"/>
                  </a:lnTo>
                  <a:lnTo>
                    <a:pt x="219" y="46"/>
                  </a:lnTo>
                  <a:lnTo>
                    <a:pt x="224" y="4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1"/>
                  </a:lnTo>
                  <a:lnTo>
                    <a:pt x="244" y="41"/>
                  </a:lnTo>
                  <a:lnTo>
                    <a:pt x="249" y="36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69" y="30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90" y="25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5" y="25"/>
                  </a:lnTo>
                  <a:lnTo>
                    <a:pt x="310" y="20"/>
                  </a:lnTo>
                  <a:lnTo>
                    <a:pt x="315" y="20"/>
                  </a:lnTo>
                  <a:lnTo>
                    <a:pt x="320" y="20"/>
                  </a:lnTo>
                  <a:lnTo>
                    <a:pt x="325" y="15"/>
                  </a:lnTo>
                  <a:lnTo>
                    <a:pt x="330" y="15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0"/>
                  </a:lnTo>
                  <a:lnTo>
                    <a:pt x="351" y="10"/>
                  </a:lnTo>
                  <a:lnTo>
                    <a:pt x="356" y="10"/>
                  </a:lnTo>
                  <a:lnTo>
                    <a:pt x="361" y="5"/>
                  </a:lnTo>
                  <a:lnTo>
                    <a:pt x="366" y="5"/>
                  </a:lnTo>
                  <a:lnTo>
                    <a:pt x="371" y="5"/>
                  </a:lnTo>
                  <a:lnTo>
                    <a:pt x="376" y="5"/>
                  </a:lnTo>
                  <a:lnTo>
                    <a:pt x="381" y="0"/>
                  </a:lnTo>
                  <a:lnTo>
                    <a:pt x="386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Rectangle 77"/>
            <p:cNvSpPr>
              <a:spLocks noChangeArrowheads="1"/>
            </p:cNvSpPr>
            <p:nvPr/>
          </p:nvSpPr>
          <p:spPr bwMode="auto">
            <a:xfrm>
              <a:off x="4108" y="3443"/>
              <a:ext cx="5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# Coefficients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78"/>
            <p:cNvSpPr>
              <a:spLocks noChangeArrowheads="1"/>
            </p:cNvSpPr>
            <p:nvPr/>
          </p:nvSpPr>
          <p:spPr bwMode="auto">
            <a:xfrm rot="16200000">
              <a:off x="2962" y="2384"/>
              <a:ext cx="2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PSNR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011863" y="1657350"/>
            <a:ext cx="270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DA"/>
                </a:solidFill>
              </a:rPr>
              <a:t>GTBWT – permutation</a:t>
            </a:r>
          </a:p>
          <a:p>
            <a:pPr algn="ctr"/>
            <a:r>
              <a:rPr lang="en-US" sz="2000" dirty="0">
                <a:solidFill>
                  <a:srgbClr val="0000DA"/>
                </a:solidFill>
              </a:rPr>
              <a:t>at the finest level</a:t>
            </a:r>
          </a:p>
        </p:txBody>
      </p:sp>
      <p:sp>
        <p:nvSpPr>
          <p:cNvPr id="25" name="Line 108"/>
          <p:cNvSpPr>
            <a:spLocks noChangeShapeType="1"/>
          </p:cNvSpPr>
          <p:nvPr/>
        </p:nvSpPr>
        <p:spPr bwMode="auto">
          <a:xfrm flipH="1">
            <a:off x="7134225" y="2420938"/>
            <a:ext cx="174625" cy="903287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589588" y="45720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common 1D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8162925" y="3733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2D</a:t>
            </a:r>
          </a:p>
        </p:txBody>
      </p:sp>
      <p:sp>
        <p:nvSpPr>
          <p:cNvPr id="24" name="Line 108"/>
          <p:cNvSpPr>
            <a:spLocks noChangeShapeType="1"/>
          </p:cNvSpPr>
          <p:nvPr/>
        </p:nvSpPr>
        <p:spPr bwMode="auto">
          <a:xfrm flipH="1" flipV="1">
            <a:off x="7524750" y="3357563"/>
            <a:ext cx="685800" cy="41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08"/>
          <p:cNvSpPr>
            <a:spLocks noChangeShapeType="1"/>
          </p:cNvSpPr>
          <p:nvPr/>
        </p:nvSpPr>
        <p:spPr bwMode="auto">
          <a:xfrm flipH="1" flipV="1">
            <a:off x="6057900" y="3990975"/>
            <a:ext cx="3810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7956550" y="4652963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105" name="Rectangle 3"/>
          <p:cNvSpPr txBox="1">
            <a:spLocks noChangeArrowheads="1"/>
          </p:cNvSpPr>
          <p:nvPr/>
        </p:nvSpPr>
        <p:spPr bwMode="auto">
          <a:xfrm>
            <a:off x="289711" y="1312751"/>
            <a:ext cx="4533908" cy="4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a 128×128 center portion of the image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Lenna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compare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image representation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efficiency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the</a:t>
            </a: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GTBWT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common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1D 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transform.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measure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efficiency by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             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-term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approximation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error, i.e. reconstructing the image from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largest coefficients, zeroing the rest.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1" grpId="0"/>
      <p:bldP spid="22" grpId="0"/>
      <p:bldP spid="24" grpId="0" animBg="1"/>
      <p:bldP spid="26" grpId="0" animBg="1"/>
      <p:bldP spid="27" grpId="0"/>
      <p:bldP spid="10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17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Lets Try (2)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8838" y="2276475"/>
            <a:ext cx="4511675" cy="3382963"/>
            <a:chOff x="2941" y="1434"/>
            <a:chExt cx="2842" cy="213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1" y="1434"/>
              <a:ext cx="2842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31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1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286" y="333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Helvetica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748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748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36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19"/>
            <p:cNvSpPr>
              <a:spLocks noChangeShapeType="1"/>
            </p:cNvSpPr>
            <p:nvPr/>
          </p:nvSpPr>
          <p:spPr bwMode="auto">
            <a:xfrm flipV="1">
              <a:off x="4189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>
              <a:off x="4189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4078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V="1">
              <a:off x="463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463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4519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6000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25"/>
            <p:cNvSpPr>
              <a:spLocks noChangeShapeType="1"/>
            </p:cNvSpPr>
            <p:nvPr/>
          </p:nvSpPr>
          <p:spPr bwMode="auto">
            <a:xfrm flipV="1">
              <a:off x="5072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072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4961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8000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 flipV="1">
              <a:off x="5514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29"/>
            <p:cNvSpPr>
              <a:spLocks noChangeShapeType="1"/>
            </p:cNvSpPr>
            <p:nvPr/>
          </p:nvSpPr>
          <p:spPr bwMode="auto">
            <a:xfrm>
              <a:off x="5514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5377" y="3332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31"/>
            <p:cNvSpPr>
              <a:spLocks noChangeShapeType="1"/>
            </p:cNvSpPr>
            <p:nvPr/>
          </p:nvSpPr>
          <p:spPr bwMode="auto">
            <a:xfrm>
              <a:off x="3311" y="331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Line 32"/>
            <p:cNvSpPr>
              <a:spLocks noChangeShapeType="1"/>
            </p:cNvSpPr>
            <p:nvPr/>
          </p:nvSpPr>
          <p:spPr bwMode="auto">
            <a:xfrm flipH="1">
              <a:off x="5489" y="331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3180" y="326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34"/>
            <p:cNvSpPr>
              <a:spLocks noChangeShapeType="1"/>
            </p:cNvSpPr>
            <p:nvPr/>
          </p:nvSpPr>
          <p:spPr bwMode="auto">
            <a:xfrm>
              <a:off x="3311" y="312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Line 35"/>
            <p:cNvSpPr>
              <a:spLocks noChangeShapeType="1"/>
            </p:cNvSpPr>
            <p:nvPr/>
          </p:nvSpPr>
          <p:spPr bwMode="auto">
            <a:xfrm flipH="1">
              <a:off x="5489" y="312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3180" y="306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Line 37"/>
            <p:cNvSpPr>
              <a:spLocks noChangeShapeType="1"/>
            </p:cNvSpPr>
            <p:nvPr/>
          </p:nvSpPr>
          <p:spPr bwMode="auto">
            <a:xfrm>
              <a:off x="3311" y="293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Line 38"/>
            <p:cNvSpPr>
              <a:spLocks noChangeShapeType="1"/>
            </p:cNvSpPr>
            <p:nvPr/>
          </p:nvSpPr>
          <p:spPr bwMode="auto">
            <a:xfrm flipH="1">
              <a:off x="5489" y="2931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3180" y="2875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40"/>
            <p:cNvSpPr>
              <a:spLocks noChangeShapeType="1"/>
            </p:cNvSpPr>
            <p:nvPr/>
          </p:nvSpPr>
          <p:spPr bwMode="auto">
            <a:xfrm>
              <a:off x="3311" y="274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H="1">
              <a:off x="5489" y="274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3180" y="2687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43"/>
            <p:cNvSpPr>
              <a:spLocks noChangeShapeType="1"/>
            </p:cNvSpPr>
            <p:nvPr/>
          </p:nvSpPr>
          <p:spPr bwMode="auto">
            <a:xfrm>
              <a:off x="3311" y="255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Line 44"/>
            <p:cNvSpPr>
              <a:spLocks noChangeShapeType="1"/>
            </p:cNvSpPr>
            <p:nvPr/>
          </p:nvSpPr>
          <p:spPr bwMode="auto">
            <a:xfrm flipH="1">
              <a:off x="5489" y="255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Rectangle 45"/>
            <p:cNvSpPr>
              <a:spLocks noChangeArrowheads="1"/>
            </p:cNvSpPr>
            <p:nvPr/>
          </p:nvSpPr>
          <p:spPr bwMode="auto">
            <a:xfrm>
              <a:off x="3180" y="249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>
              <a:off x="3311" y="23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 flipH="1">
              <a:off x="5489" y="235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3180" y="230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>
              <a:off x="3311" y="217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Line 50"/>
            <p:cNvSpPr>
              <a:spLocks noChangeShapeType="1"/>
            </p:cNvSpPr>
            <p:nvPr/>
          </p:nvSpPr>
          <p:spPr bwMode="auto">
            <a:xfrm flipH="1">
              <a:off x="5489" y="217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Rectangle 51"/>
            <p:cNvSpPr>
              <a:spLocks noChangeArrowheads="1"/>
            </p:cNvSpPr>
            <p:nvPr/>
          </p:nvSpPr>
          <p:spPr bwMode="auto">
            <a:xfrm>
              <a:off x="3180" y="211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52"/>
            <p:cNvSpPr>
              <a:spLocks noChangeShapeType="1"/>
            </p:cNvSpPr>
            <p:nvPr/>
          </p:nvSpPr>
          <p:spPr bwMode="auto">
            <a:xfrm>
              <a:off x="3311" y="197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Line 53"/>
            <p:cNvSpPr>
              <a:spLocks noChangeShapeType="1"/>
            </p:cNvSpPr>
            <p:nvPr/>
          </p:nvSpPr>
          <p:spPr bwMode="auto">
            <a:xfrm flipH="1">
              <a:off x="5489" y="19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3180" y="192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55"/>
            <p:cNvSpPr>
              <a:spLocks noChangeShapeType="1"/>
            </p:cNvSpPr>
            <p:nvPr/>
          </p:nvSpPr>
          <p:spPr bwMode="auto">
            <a:xfrm>
              <a:off x="3311" y="178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 flipH="1">
              <a:off x="5489" y="178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3180" y="172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3311" y="159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 flipH="1">
              <a:off x="5489" y="159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Rectangle 60"/>
            <p:cNvSpPr>
              <a:spLocks noChangeArrowheads="1"/>
            </p:cNvSpPr>
            <p:nvPr/>
          </p:nvSpPr>
          <p:spPr bwMode="auto">
            <a:xfrm>
              <a:off x="3180" y="154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61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Line 62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Line 63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Freeform 65"/>
            <p:cNvSpPr>
              <a:spLocks/>
            </p:cNvSpPr>
            <p:nvPr/>
          </p:nvSpPr>
          <p:spPr bwMode="auto">
            <a:xfrm>
              <a:off x="3311" y="2302"/>
              <a:ext cx="559" cy="801"/>
            </a:xfrm>
            <a:custGeom>
              <a:avLst/>
              <a:gdLst>
                <a:gd name="T0" fmla="*/ 6 w 559"/>
                <a:gd name="T1" fmla="*/ 654 h 801"/>
                <a:gd name="T2" fmla="*/ 11 w 559"/>
                <a:gd name="T3" fmla="*/ 588 h 801"/>
                <a:gd name="T4" fmla="*/ 21 w 559"/>
                <a:gd name="T5" fmla="*/ 527 h 801"/>
                <a:gd name="T6" fmla="*/ 26 w 559"/>
                <a:gd name="T7" fmla="*/ 492 h 801"/>
                <a:gd name="T8" fmla="*/ 36 w 559"/>
                <a:gd name="T9" fmla="*/ 456 h 801"/>
                <a:gd name="T10" fmla="*/ 41 w 559"/>
                <a:gd name="T11" fmla="*/ 436 h 801"/>
                <a:gd name="T12" fmla="*/ 51 w 559"/>
                <a:gd name="T13" fmla="*/ 411 h 801"/>
                <a:gd name="T14" fmla="*/ 56 w 559"/>
                <a:gd name="T15" fmla="*/ 395 h 801"/>
                <a:gd name="T16" fmla="*/ 66 w 559"/>
                <a:gd name="T17" fmla="*/ 380 h 801"/>
                <a:gd name="T18" fmla="*/ 77 w 559"/>
                <a:gd name="T19" fmla="*/ 355 h 801"/>
                <a:gd name="T20" fmla="*/ 87 w 559"/>
                <a:gd name="T21" fmla="*/ 334 h 801"/>
                <a:gd name="T22" fmla="*/ 97 w 559"/>
                <a:gd name="T23" fmla="*/ 319 h 801"/>
                <a:gd name="T24" fmla="*/ 112 w 559"/>
                <a:gd name="T25" fmla="*/ 299 h 801"/>
                <a:gd name="T26" fmla="*/ 122 w 559"/>
                <a:gd name="T27" fmla="*/ 284 h 801"/>
                <a:gd name="T28" fmla="*/ 137 w 559"/>
                <a:gd name="T29" fmla="*/ 263 h 801"/>
                <a:gd name="T30" fmla="*/ 153 w 559"/>
                <a:gd name="T31" fmla="*/ 248 h 801"/>
                <a:gd name="T32" fmla="*/ 168 w 559"/>
                <a:gd name="T33" fmla="*/ 228 h 801"/>
                <a:gd name="T34" fmla="*/ 183 w 559"/>
                <a:gd name="T35" fmla="*/ 218 h 801"/>
                <a:gd name="T36" fmla="*/ 198 w 559"/>
                <a:gd name="T37" fmla="*/ 203 h 801"/>
                <a:gd name="T38" fmla="*/ 214 w 559"/>
                <a:gd name="T39" fmla="*/ 192 h 801"/>
                <a:gd name="T40" fmla="*/ 229 w 559"/>
                <a:gd name="T41" fmla="*/ 177 h 801"/>
                <a:gd name="T42" fmla="*/ 244 w 559"/>
                <a:gd name="T43" fmla="*/ 167 h 801"/>
                <a:gd name="T44" fmla="*/ 259 w 559"/>
                <a:gd name="T45" fmla="*/ 157 h 801"/>
                <a:gd name="T46" fmla="*/ 275 w 559"/>
                <a:gd name="T47" fmla="*/ 147 h 801"/>
                <a:gd name="T48" fmla="*/ 290 w 559"/>
                <a:gd name="T49" fmla="*/ 137 h 801"/>
                <a:gd name="T50" fmla="*/ 305 w 559"/>
                <a:gd name="T51" fmla="*/ 126 h 801"/>
                <a:gd name="T52" fmla="*/ 320 w 559"/>
                <a:gd name="T53" fmla="*/ 116 h 801"/>
                <a:gd name="T54" fmla="*/ 335 w 559"/>
                <a:gd name="T55" fmla="*/ 106 h 801"/>
                <a:gd name="T56" fmla="*/ 351 w 559"/>
                <a:gd name="T57" fmla="*/ 101 h 801"/>
                <a:gd name="T58" fmla="*/ 366 w 559"/>
                <a:gd name="T59" fmla="*/ 91 h 801"/>
                <a:gd name="T60" fmla="*/ 381 w 559"/>
                <a:gd name="T61" fmla="*/ 81 h 801"/>
                <a:gd name="T62" fmla="*/ 396 w 559"/>
                <a:gd name="T63" fmla="*/ 76 h 801"/>
                <a:gd name="T64" fmla="*/ 412 w 559"/>
                <a:gd name="T65" fmla="*/ 66 h 801"/>
                <a:gd name="T66" fmla="*/ 427 w 559"/>
                <a:gd name="T67" fmla="*/ 61 h 801"/>
                <a:gd name="T68" fmla="*/ 442 w 559"/>
                <a:gd name="T69" fmla="*/ 50 h 801"/>
                <a:gd name="T70" fmla="*/ 457 w 559"/>
                <a:gd name="T71" fmla="*/ 45 h 801"/>
                <a:gd name="T72" fmla="*/ 472 w 559"/>
                <a:gd name="T73" fmla="*/ 35 h 801"/>
                <a:gd name="T74" fmla="*/ 488 w 559"/>
                <a:gd name="T75" fmla="*/ 30 h 801"/>
                <a:gd name="T76" fmla="*/ 503 w 559"/>
                <a:gd name="T77" fmla="*/ 25 h 801"/>
                <a:gd name="T78" fmla="*/ 518 w 559"/>
                <a:gd name="T79" fmla="*/ 15 h 801"/>
                <a:gd name="T80" fmla="*/ 533 w 559"/>
                <a:gd name="T81" fmla="*/ 10 h 801"/>
                <a:gd name="T82" fmla="*/ 549 w 559"/>
                <a:gd name="T83" fmla="*/ 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801">
                  <a:moveTo>
                    <a:pt x="0" y="801"/>
                  </a:moveTo>
                  <a:lnTo>
                    <a:pt x="0" y="710"/>
                  </a:lnTo>
                  <a:lnTo>
                    <a:pt x="6" y="654"/>
                  </a:lnTo>
                  <a:lnTo>
                    <a:pt x="6" y="634"/>
                  </a:lnTo>
                  <a:lnTo>
                    <a:pt x="11" y="614"/>
                  </a:lnTo>
                  <a:lnTo>
                    <a:pt x="11" y="588"/>
                  </a:lnTo>
                  <a:lnTo>
                    <a:pt x="16" y="568"/>
                  </a:lnTo>
                  <a:lnTo>
                    <a:pt x="16" y="537"/>
                  </a:lnTo>
                  <a:lnTo>
                    <a:pt x="21" y="527"/>
                  </a:lnTo>
                  <a:lnTo>
                    <a:pt x="21" y="512"/>
                  </a:lnTo>
                  <a:lnTo>
                    <a:pt x="26" y="502"/>
                  </a:lnTo>
                  <a:lnTo>
                    <a:pt x="26" y="492"/>
                  </a:lnTo>
                  <a:lnTo>
                    <a:pt x="31" y="482"/>
                  </a:lnTo>
                  <a:lnTo>
                    <a:pt x="31" y="466"/>
                  </a:lnTo>
                  <a:lnTo>
                    <a:pt x="36" y="456"/>
                  </a:lnTo>
                  <a:lnTo>
                    <a:pt x="36" y="451"/>
                  </a:lnTo>
                  <a:lnTo>
                    <a:pt x="41" y="441"/>
                  </a:lnTo>
                  <a:lnTo>
                    <a:pt x="41" y="436"/>
                  </a:lnTo>
                  <a:lnTo>
                    <a:pt x="46" y="431"/>
                  </a:lnTo>
                  <a:lnTo>
                    <a:pt x="46" y="416"/>
                  </a:lnTo>
                  <a:lnTo>
                    <a:pt x="51" y="411"/>
                  </a:lnTo>
                  <a:lnTo>
                    <a:pt x="51" y="406"/>
                  </a:lnTo>
                  <a:lnTo>
                    <a:pt x="56" y="400"/>
                  </a:lnTo>
                  <a:lnTo>
                    <a:pt x="56" y="395"/>
                  </a:lnTo>
                  <a:lnTo>
                    <a:pt x="61" y="390"/>
                  </a:lnTo>
                  <a:lnTo>
                    <a:pt x="61" y="385"/>
                  </a:lnTo>
                  <a:lnTo>
                    <a:pt x="66" y="380"/>
                  </a:lnTo>
                  <a:lnTo>
                    <a:pt x="66" y="370"/>
                  </a:lnTo>
                  <a:lnTo>
                    <a:pt x="77" y="360"/>
                  </a:lnTo>
                  <a:lnTo>
                    <a:pt x="77" y="355"/>
                  </a:lnTo>
                  <a:lnTo>
                    <a:pt x="82" y="350"/>
                  </a:lnTo>
                  <a:lnTo>
                    <a:pt x="82" y="340"/>
                  </a:lnTo>
                  <a:lnTo>
                    <a:pt x="87" y="334"/>
                  </a:lnTo>
                  <a:lnTo>
                    <a:pt x="92" y="329"/>
                  </a:lnTo>
                  <a:lnTo>
                    <a:pt x="97" y="324"/>
                  </a:lnTo>
                  <a:lnTo>
                    <a:pt x="97" y="319"/>
                  </a:lnTo>
                  <a:lnTo>
                    <a:pt x="107" y="309"/>
                  </a:lnTo>
                  <a:lnTo>
                    <a:pt x="107" y="304"/>
                  </a:lnTo>
                  <a:lnTo>
                    <a:pt x="112" y="299"/>
                  </a:lnTo>
                  <a:lnTo>
                    <a:pt x="117" y="294"/>
                  </a:lnTo>
                  <a:lnTo>
                    <a:pt x="117" y="289"/>
                  </a:lnTo>
                  <a:lnTo>
                    <a:pt x="122" y="284"/>
                  </a:lnTo>
                  <a:lnTo>
                    <a:pt x="127" y="279"/>
                  </a:lnTo>
                  <a:lnTo>
                    <a:pt x="137" y="269"/>
                  </a:lnTo>
                  <a:lnTo>
                    <a:pt x="137" y="263"/>
                  </a:lnTo>
                  <a:lnTo>
                    <a:pt x="143" y="258"/>
                  </a:lnTo>
                  <a:lnTo>
                    <a:pt x="148" y="253"/>
                  </a:lnTo>
                  <a:lnTo>
                    <a:pt x="153" y="248"/>
                  </a:lnTo>
                  <a:lnTo>
                    <a:pt x="158" y="243"/>
                  </a:lnTo>
                  <a:lnTo>
                    <a:pt x="168" y="233"/>
                  </a:lnTo>
                  <a:lnTo>
                    <a:pt x="168" y="228"/>
                  </a:lnTo>
                  <a:lnTo>
                    <a:pt x="173" y="228"/>
                  </a:lnTo>
                  <a:lnTo>
                    <a:pt x="178" y="223"/>
                  </a:lnTo>
                  <a:lnTo>
                    <a:pt x="183" y="218"/>
                  </a:lnTo>
                  <a:lnTo>
                    <a:pt x="188" y="213"/>
                  </a:lnTo>
                  <a:lnTo>
                    <a:pt x="193" y="208"/>
                  </a:lnTo>
                  <a:lnTo>
                    <a:pt x="198" y="203"/>
                  </a:lnTo>
                  <a:lnTo>
                    <a:pt x="203" y="198"/>
                  </a:lnTo>
                  <a:lnTo>
                    <a:pt x="209" y="198"/>
                  </a:lnTo>
                  <a:lnTo>
                    <a:pt x="214" y="192"/>
                  </a:lnTo>
                  <a:lnTo>
                    <a:pt x="219" y="187"/>
                  </a:lnTo>
                  <a:lnTo>
                    <a:pt x="224" y="182"/>
                  </a:lnTo>
                  <a:lnTo>
                    <a:pt x="229" y="177"/>
                  </a:lnTo>
                  <a:lnTo>
                    <a:pt x="234" y="177"/>
                  </a:lnTo>
                  <a:lnTo>
                    <a:pt x="239" y="172"/>
                  </a:lnTo>
                  <a:lnTo>
                    <a:pt x="244" y="167"/>
                  </a:lnTo>
                  <a:lnTo>
                    <a:pt x="249" y="162"/>
                  </a:lnTo>
                  <a:lnTo>
                    <a:pt x="254" y="162"/>
                  </a:lnTo>
                  <a:lnTo>
                    <a:pt x="259" y="157"/>
                  </a:lnTo>
                  <a:lnTo>
                    <a:pt x="264" y="152"/>
                  </a:lnTo>
                  <a:lnTo>
                    <a:pt x="269" y="152"/>
                  </a:lnTo>
                  <a:lnTo>
                    <a:pt x="275" y="147"/>
                  </a:lnTo>
                  <a:lnTo>
                    <a:pt x="280" y="142"/>
                  </a:lnTo>
                  <a:lnTo>
                    <a:pt x="285" y="142"/>
                  </a:lnTo>
                  <a:lnTo>
                    <a:pt x="290" y="137"/>
                  </a:lnTo>
                  <a:lnTo>
                    <a:pt x="295" y="132"/>
                  </a:lnTo>
                  <a:lnTo>
                    <a:pt x="300" y="132"/>
                  </a:lnTo>
                  <a:lnTo>
                    <a:pt x="305" y="126"/>
                  </a:lnTo>
                  <a:lnTo>
                    <a:pt x="310" y="126"/>
                  </a:lnTo>
                  <a:lnTo>
                    <a:pt x="315" y="121"/>
                  </a:lnTo>
                  <a:lnTo>
                    <a:pt x="320" y="116"/>
                  </a:lnTo>
                  <a:lnTo>
                    <a:pt x="325" y="116"/>
                  </a:lnTo>
                  <a:lnTo>
                    <a:pt x="330" y="111"/>
                  </a:lnTo>
                  <a:lnTo>
                    <a:pt x="335" y="106"/>
                  </a:lnTo>
                  <a:lnTo>
                    <a:pt x="340" y="106"/>
                  </a:lnTo>
                  <a:lnTo>
                    <a:pt x="346" y="101"/>
                  </a:lnTo>
                  <a:lnTo>
                    <a:pt x="351" y="101"/>
                  </a:lnTo>
                  <a:lnTo>
                    <a:pt x="356" y="96"/>
                  </a:lnTo>
                  <a:lnTo>
                    <a:pt x="361" y="96"/>
                  </a:lnTo>
                  <a:lnTo>
                    <a:pt x="366" y="91"/>
                  </a:lnTo>
                  <a:lnTo>
                    <a:pt x="371" y="91"/>
                  </a:lnTo>
                  <a:lnTo>
                    <a:pt x="376" y="86"/>
                  </a:lnTo>
                  <a:lnTo>
                    <a:pt x="381" y="81"/>
                  </a:lnTo>
                  <a:lnTo>
                    <a:pt x="386" y="81"/>
                  </a:lnTo>
                  <a:lnTo>
                    <a:pt x="391" y="76"/>
                  </a:lnTo>
                  <a:lnTo>
                    <a:pt x="396" y="76"/>
                  </a:lnTo>
                  <a:lnTo>
                    <a:pt x="401" y="71"/>
                  </a:lnTo>
                  <a:lnTo>
                    <a:pt x="406" y="71"/>
                  </a:lnTo>
                  <a:lnTo>
                    <a:pt x="412" y="66"/>
                  </a:lnTo>
                  <a:lnTo>
                    <a:pt x="417" y="66"/>
                  </a:lnTo>
                  <a:lnTo>
                    <a:pt x="422" y="61"/>
                  </a:lnTo>
                  <a:lnTo>
                    <a:pt x="427" y="61"/>
                  </a:lnTo>
                  <a:lnTo>
                    <a:pt x="432" y="55"/>
                  </a:lnTo>
                  <a:lnTo>
                    <a:pt x="437" y="55"/>
                  </a:lnTo>
                  <a:lnTo>
                    <a:pt x="442" y="50"/>
                  </a:lnTo>
                  <a:lnTo>
                    <a:pt x="447" y="50"/>
                  </a:lnTo>
                  <a:lnTo>
                    <a:pt x="452" y="45"/>
                  </a:lnTo>
                  <a:lnTo>
                    <a:pt x="457" y="45"/>
                  </a:lnTo>
                  <a:lnTo>
                    <a:pt x="462" y="40"/>
                  </a:lnTo>
                  <a:lnTo>
                    <a:pt x="467" y="40"/>
                  </a:lnTo>
                  <a:lnTo>
                    <a:pt x="472" y="35"/>
                  </a:lnTo>
                  <a:lnTo>
                    <a:pt x="478" y="35"/>
                  </a:lnTo>
                  <a:lnTo>
                    <a:pt x="483" y="30"/>
                  </a:lnTo>
                  <a:lnTo>
                    <a:pt x="488" y="30"/>
                  </a:lnTo>
                  <a:lnTo>
                    <a:pt x="493" y="30"/>
                  </a:lnTo>
                  <a:lnTo>
                    <a:pt x="498" y="25"/>
                  </a:lnTo>
                  <a:lnTo>
                    <a:pt x="503" y="25"/>
                  </a:lnTo>
                  <a:lnTo>
                    <a:pt x="508" y="20"/>
                  </a:lnTo>
                  <a:lnTo>
                    <a:pt x="513" y="20"/>
                  </a:lnTo>
                  <a:lnTo>
                    <a:pt x="518" y="15"/>
                  </a:lnTo>
                  <a:lnTo>
                    <a:pt x="523" y="15"/>
                  </a:lnTo>
                  <a:lnTo>
                    <a:pt x="528" y="10"/>
                  </a:lnTo>
                  <a:lnTo>
                    <a:pt x="533" y="10"/>
                  </a:lnTo>
                  <a:lnTo>
                    <a:pt x="538" y="5"/>
                  </a:lnTo>
                  <a:lnTo>
                    <a:pt x="543" y="5"/>
                  </a:lnTo>
                  <a:lnTo>
                    <a:pt x="549" y="5"/>
                  </a:lnTo>
                  <a:lnTo>
                    <a:pt x="554" y="0"/>
                  </a:lnTo>
                  <a:lnTo>
                    <a:pt x="559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Freeform 66"/>
            <p:cNvSpPr>
              <a:spLocks/>
            </p:cNvSpPr>
            <p:nvPr/>
          </p:nvSpPr>
          <p:spPr bwMode="auto">
            <a:xfrm>
              <a:off x="3870" y="2083"/>
              <a:ext cx="644" cy="219"/>
            </a:xfrm>
            <a:custGeom>
              <a:avLst/>
              <a:gdLst>
                <a:gd name="T0" fmla="*/ 10 w 644"/>
                <a:gd name="T1" fmla="*/ 214 h 219"/>
                <a:gd name="T2" fmla="*/ 25 w 644"/>
                <a:gd name="T3" fmla="*/ 208 h 219"/>
                <a:gd name="T4" fmla="*/ 40 w 644"/>
                <a:gd name="T5" fmla="*/ 198 h 219"/>
                <a:gd name="T6" fmla="*/ 56 w 644"/>
                <a:gd name="T7" fmla="*/ 193 h 219"/>
                <a:gd name="T8" fmla="*/ 71 w 644"/>
                <a:gd name="T9" fmla="*/ 188 h 219"/>
                <a:gd name="T10" fmla="*/ 86 w 644"/>
                <a:gd name="T11" fmla="*/ 183 h 219"/>
                <a:gd name="T12" fmla="*/ 101 w 644"/>
                <a:gd name="T13" fmla="*/ 178 h 219"/>
                <a:gd name="T14" fmla="*/ 116 w 644"/>
                <a:gd name="T15" fmla="*/ 173 h 219"/>
                <a:gd name="T16" fmla="*/ 132 w 644"/>
                <a:gd name="T17" fmla="*/ 168 h 219"/>
                <a:gd name="T18" fmla="*/ 147 w 644"/>
                <a:gd name="T19" fmla="*/ 158 h 219"/>
                <a:gd name="T20" fmla="*/ 162 w 644"/>
                <a:gd name="T21" fmla="*/ 153 h 219"/>
                <a:gd name="T22" fmla="*/ 177 w 644"/>
                <a:gd name="T23" fmla="*/ 148 h 219"/>
                <a:gd name="T24" fmla="*/ 193 w 644"/>
                <a:gd name="T25" fmla="*/ 143 h 219"/>
                <a:gd name="T26" fmla="*/ 208 w 644"/>
                <a:gd name="T27" fmla="*/ 137 h 219"/>
                <a:gd name="T28" fmla="*/ 223 w 644"/>
                <a:gd name="T29" fmla="*/ 132 h 219"/>
                <a:gd name="T30" fmla="*/ 238 w 644"/>
                <a:gd name="T31" fmla="*/ 127 h 219"/>
                <a:gd name="T32" fmla="*/ 253 w 644"/>
                <a:gd name="T33" fmla="*/ 122 h 219"/>
                <a:gd name="T34" fmla="*/ 269 w 644"/>
                <a:gd name="T35" fmla="*/ 117 h 219"/>
                <a:gd name="T36" fmla="*/ 284 w 644"/>
                <a:gd name="T37" fmla="*/ 112 h 219"/>
                <a:gd name="T38" fmla="*/ 299 w 644"/>
                <a:gd name="T39" fmla="*/ 107 h 219"/>
                <a:gd name="T40" fmla="*/ 314 w 644"/>
                <a:gd name="T41" fmla="*/ 102 h 219"/>
                <a:gd name="T42" fmla="*/ 330 w 644"/>
                <a:gd name="T43" fmla="*/ 97 h 219"/>
                <a:gd name="T44" fmla="*/ 345 w 644"/>
                <a:gd name="T45" fmla="*/ 92 h 219"/>
                <a:gd name="T46" fmla="*/ 360 w 644"/>
                <a:gd name="T47" fmla="*/ 87 h 219"/>
                <a:gd name="T48" fmla="*/ 375 w 644"/>
                <a:gd name="T49" fmla="*/ 82 h 219"/>
                <a:gd name="T50" fmla="*/ 390 w 644"/>
                <a:gd name="T51" fmla="*/ 77 h 219"/>
                <a:gd name="T52" fmla="*/ 406 w 644"/>
                <a:gd name="T53" fmla="*/ 71 h 219"/>
                <a:gd name="T54" fmla="*/ 421 w 644"/>
                <a:gd name="T55" fmla="*/ 66 h 219"/>
                <a:gd name="T56" fmla="*/ 436 w 644"/>
                <a:gd name="T57" fmla="*/ 66 h 219"/>
                <a:gd name="T58" fmla="*/ 451 w 644"/>
                <a:gd name="T59" fmla="*/ 61 h 219"/>
                <a:gd name="T60" fmla="*/ 467 w 644"/>
                <a:gd name="T61" fmla="*/ 56 h 219"/>
                <a:gd name="T62" fmla="*/ 482 w 644"/>
                <a:gd name="T63" fmla="*/ 51 h 219"/>
                <a:gd name="T64" fmla="*/ 497 w 644"/>
                <a:gd name="T65" fmla="*/ 46 h 219"/>
                <a:gd name="T66" fmla="*/ 512 w 644"/>
                <a:gd name="T67" fmla="*/ 41 h 219"/>
                <a:gd name="T68" fmla="*/ 528 w 644"/>
                <a:gd name="T69" fmla="*/ 36 h 219"/>
                <a:gd name="T70" fmla="*/ 543 w 644"/>
                <a:gd name="T71" fmla="*/ 31 h 219"/>
                <a:gd name="T72" fmla="*/ 558 w 644"/>
                <a:gd name="T73" fmla="*/ 26 h 219"/>
                <a:gd name="T74" fmla="*/ 573 w 644"/>
                <a:gd name="T75" fmla="*/ 21 h 219"/>
                <a:gd name="T76" fmla="*/ 588 w 644"/>
                <a:gd name="T77" fmla="*/ 16 h 219"/>
                <a:gd name="T78" fmla="*/ 604 w 644"/>
                <a:gd name="T79" fmla="*/ 16 h 219"/>
                <a:gd name="T80" fmla="*/ 619 w 644"/>
                <a:gd name="T81" fmla="*/ 11 h 219"/>
                <a:gd name="T82" fmla="*/ 634 w 644"/>
                <a:gd name="T83" fmla="*/ 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219">
                  <a:moveTo>
                    <a:pt x="0" y="219"/>
                  </a:moveTo>
                  <a:lnTo>
                    <a:pt x="5" y="214"/>
                  </a:lnTo>
                  <a:lnTo>
                    <a:pt x="10" y="214"/>
                  </a:lnTo>
                  <a:lnTo>
                    <a:pt x="15" y="214"/>
                  </a:lnTo>
                  <a:lnTo>
                    <a:pt x="20" y="208"/>
                  </a:lnTo>
                  <a:lnTo>
                    <a:pt x="25" y="208"/>
                  </a:lnTo>
                  <a:lnTo>
                    <a:pt x="30" y="203"/>
                  </a:lnTo>
                  <a:lnTo>
                    <a:pt x="35" y="203"/>
                  </a:lnTo>
                  <a:lnTo>
                    <a:pt x="40" y="198"/>
                  </a:lnTo>
                  <a:lnTo>
                    <a:pt x="45" y="198"/>
                  </a:lnTo>
                  <a:lnTo>
                    <a:pt x="50" y="198"/>
                  </a:lnTo>
                  <a:lnTo>
                    <a:pt x="56" y="193"/>
                  </a:lnTo>
                  <a:lnTo>
                    <a:pt x="61" y="193"/>
                  </a:lnTo>
                  <a:lnTo>
                    <a:pt x="66" y="193"/>
                  </a:lnTo>
                  <a:lnTo>
                    <a:pt x="71" y="188"/>
                  </a:lnTo>
                  <a:lnTo>
                    <a:pt x="76" y="188"/>
                  </a:lnTo>
                  <a:lnTo>
                    <a:pt x="81" y="183"/>
                  </a:lnTo>
                  <a:lnTo>
                    <a:pt x="86" y="183"/>
                  </a:lnTo>
                  <a:lnTo>
                    <a:pt x="91" y="183"/>
                  </a:lnTo>
                  <a:lnTo>
                    <a:pt x="96" y="178"/>
                  </a:lnTo>
                  <a:lnTo>
                    <a:pt x="101" y="178"/>
                  </a:lnTo>
                  <a:lnTo>
                    <a:pt x="106" y="173"/>
                  </a:lnTo>
                  <a:lnTo>
                    <a:pt x="111" y="173"/>
                  </a:lnTo>
                  <a:lnTo>
                    <a:pt x="116" y="173"/>
                  </a:lnTo>
                  <a:lnTo>
                    <a:pt x="122" y="168"/>
                  </a:lnTo>
                  <a:lnTo>
                    <a:pt x="127" y="168"/>
                  </a:lnTo>
                  <a:lnTo>
                    <a:pt x="132" y="168"/>
                  </a:lnTo>
                  <a:lnTo>
                    <a:pt x="137" y="163"/>
                  </a:lnTo>
                  <a:lnTo>
                    <a:pt x="142" y="163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57" y="158"/>
                  </a:lnTo>
                  <a:lnTo>
                    <a:pt x="162" y="153"/>
                  </a:lnTo>
                  <a:lnTo>
                    <a:pt x="167" y="153"/>
                  </a:lnTo>
                  <a:lnTo>
                    <a:pt x="172" y="153"/>
                  </a:lnTo>
                  <a:lnTo>
                    <a:pt x="177" y="148"/>
                  </a:lnTo>
                  <a:lnTo>
                    <a:pt x="182" y="148"/>
                  </a:lnTo>
                  <a:lnTo>
                    <a:pt x="187" y="148"/>
                  </a:lnTo>
                  <a:lnTo>
                    <a:pt x="193" y="143"/>
                  </a:lnTo>
                  <a:lnTo>
                    <a:pt x="198" y="143"/>
                  </a:lnTo>
                  <a:lnTo>
                    <a:pt x="203" y="143"/>
                  </a:lnTo>
                  <a:lnTo>
                    <a:pt x="208" y="137"/>
                  </a:lnTo>
                  <a:lnTo>
                    <a:pt x="213" y="137"/>
                  </a:lnTo>
                  <a:lnTo>
                    <a:pt x="218" y="137"/>
                  </a:lnTo>
                  <a:lnTo>
                    <a:pt x="223" y="132"/>
                  </a:lnTo>
                  <a:lnTo>
                    <a:pt x="228" y="132"/>
                  </a:lnTo>
                  <a:lnTo>
                    <a:pt x="233" y="132"/>
                  </a:lnTo>
                  <a:lnTo>
                    <a:pt x="238" y="127"/>
                  </a:lnTo>
                  <a:lnTo>
                    <a:pt x="243" y="127"/>
                  </a:lnTo>
                  <a:lnTo>
                    <a:pt x="248" y="127"/>
                  </a:lnTo>
                  <a:lnTo>
                    <a:pt x="253" y="122"/>
                  </a:lnTo>
                  <a:lnTo>
                    <a:pt x="259" y="122"/>
                  </a:lnTo>
                  <a:lnTo>
                    <a:pt x="264" y="122"/>
                  </a:lnTo>
                  <a:lnTo>
                    <a:pt x="269" y="117"/>
                  </a:lnTo>
                  <a:lnTo>
                    <a:pt x="274" y="117"/>
                  </a:lnTo>
                  <a:lnTo>
                    <a:pt x="279" y="117"/>
                  </a:lnTo>
                  <a:lnTo>
                    <a:pt x="284" y="112"/>
                  </a:lnTo>
                  <a:lnTo>
                    <a:pt x="289" y="112"/>
                  </a:lnTo>
                  <a:lnTo>
                    <a:pt x="294" y="112"/>
                  </a:lnTo>
                  <a:lnTo>
                    <a:pt x="299" y="107"/>
                  </a:lnTo>
                  <a:lnTo>
                    <a:pt x="304" y="107"/>
                  </a:lnTo>
                  <a:lnTo>
                    <a:pt x="309" y="107"/>
                  </a:lnTo>
                  <a:lnTo>
                    <a:pt x="314" y="102"/>
                  </a:lnTo>
                  <a:lnTo>
                    <a:pt x="319" y="102"/>
                  </a:lnTo>
                  <a:lnTo>
                    <a:pt x="325" y="102"/>
                  </a:lnTo>
                  <a:lnTo>
                    <a:pt x="330" y="97"/>
                  </a:lnTo>
                  <a:lnTo>
                    <a:pt x="335" y="97"/>
                  </a:lnTo>
                  <a:lnTo>
                    <a:pt x="340" y="97"/>
                  </a:lnTo>
                  <a:lnTo>
                    <a:pt x="345" y="92"/>
                  </a:lnTo>
                  <a:lnTo>
                    <a:pt x="350" y="92"/>
                  </a:lnTo>
                  <a:lnTo>
                    <a:pt x="355" y="92"/>
                  </a:lnTo>
                  <a:lnTo>
                    <a:pt x="360" y="87"/>
                  </a:lnTo>
                  <a:lnTo>
                    <a:pt x="365" y="87"/>
                  </a:lnTo>
                  <a:lnTo>
                    <a:pt x="370" y="87"/>
                  </a:lnTo>
                  <a:lnTo>
                    <a:pt x="375" y="82"/>
                  </a:lnTo>
                  <a:lnTo>
                    <a:pt x="380" y="82"/>
                  </a:lnTo>
                  <a:lnTo>
                    <a:pt x="385" y="82"/>
                  </a:lnTo>
                  <a:lnTo>
                    <a:pt x="390" y="77"/>
                  </a:lnTo>
                  <a:lnTo>
                    <a:pt x="396" y="77"/>
                  </a:lnTo>
                  <a:lnTo>
                    <a:pt x="401" y="77"/>
                  </a:lnTo>
                  <a:lnTo>
                    <a:pt x="406" y="71"/>
                  </a:lnTo>
                  <a:lnTo>
                    <a:pt x="411" y="71"/>
                  </a:lnTo>
                  <a:lnTo>
                    <a:pt x="416" y="71"/>
                  </a:lnTo>
                  <a:lnTo>
                    <a:pt x="421" y="66"/>
                  </a:lnTo>
                  <a:lnTo>
                    <a:pt x="426" y="66"/>
                  </a:lnTo>
                  <a:lnTo>
                    <a:pt x="431" y="66"/>
                  </a:lnTo>
                  <a:lnTo>
                    <a:pt x="436" y="66"/>
                  </a:lnTo>
                  <a:lnTo>
                    <a:pt x="441" y="61"/>
                  </a:lnTo>
                  <a:lnTo>
                    <a:pt x="446" y="61"/>
                  </a:lnTo>
                  <a:lnTo>
                    <a:pt x="451" y="61"/>
                  </a:lnTo>
                  <a:lnTo>
                    <a:pt x="456" y="56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1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7" y="51"/>
                  </a:lnTo>
                  <a:lnTo>
                    <a:pt x="492" y="46"/>
                  </a:lnTo>
                  <a:lnTo>
                    <a:pt x="497" y="46"/>
                  </a:lnTo>
                  <a:lnTo>
                    <a:pt x="502" y="46"/>
                  </a:lnTo>
                  <a:lnTo>
                    <a:pt x="507" y="41"/>
                  </a:lnTo>
                  <a:lnTo>
                    <a:pt x="512" y="41"/>
                  </a:lnTo>
                  <a:lnTo>
                    <a:pt x="517" y="41"/>
                  </a:lnTo>
                  <a:lnTo>
                    <a:pt x="522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1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8" y="26"/>
                  </a:lnTo>
                  <a:lnTo>
                    <a:pt x="563" y="26"/>
                  </a:lnTo>
                  <a:lnTo>
                    <a:pt x="568" y="26"/>
                  </a:lnTo>
                  <a:lnTo>
                    <a:pt x="573" y="21"/>
                  </a:lnTo>
                  <a:lnTo>
                    <a:pt x="578" y="21"/>
                  </a:lnTo>
                  <a:lnTo>
                    <a:pt x="583" y="21"/>
                  </a:lnTo>
                  <a:lnTo>
                    <a:pt x="588" y="16"/>
                  </a:lnTo>
                  <a:lnTo>
                    <a:pt x="593" y="16"/>
                  </a:lnTo>
                  <a:lnTo>
                    <a:pt x="599" y="16"/>
                  </a:lnTo>
                  <a:lnTo>
                    <a:pt x="604" y="16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11"/>
                  </a:lnTo>
                  <a:lnTo>
                    <a:pt x="624" y="6"/>
                  </a:lnTo>
                  <a:lnTo>
                    <a:pt x="629" y="6"/>
                  </a:lnTo>
                  <a:lnTo>
                    <a:pt x="634" y="6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Freeform 67"/>
            <p:cNvSpPr>
              <a:spLocks/>
            </p:cNvSpPr>
            <p:nvPr/>
          </p:nvSpPr>
          <p:spPr bwMode="auto">
            <a:xfrm>
              <a:off x="4514" y="1886"/>
              <a:ext cx="645" cy="197"/>
            </a:xfrm>
            <a:custGeom>
              <a:avLst/>
              <a:gdLst>
                <a:gd name="T0" fmla="*/ 10 w 645"/>
                <a:gd name="T1" fmla="*/ 197 h 197"/>
                <a:gd name="T2" fmla="*/ 26 w 645"/>
                <a:gd name="T3" fmla="*/ 192 h 197"/>
                <a:gd name="T4" fmla="*/ 41 w 645"/>
                <a:gd name="T5" fmla="*/ 187 h 197"/>
                <a:gd name="T6" fmla="*/ 56 w 645"/>
                <a:gd name="T7" fmla="*/ 182 h 197"/>
                <a:gd name="T8" fmla="*/ 71 w 645"/>
                <a:gd name="T9" fmla="*/ 177 h 197"/>
                <a:gd name="T10" fmla="*/ 86 w 645"/>
                <a:gd name="T11" fmla="*/ 172 h 197"/>
                <a:gd name="T12" fmla="*/ 102 w 645"/>
                <a:gd name="T13" fmla="*/ 167 h 197"/>
                <a:gd name="T14" fmla="*/ 117 w 645"/>
                <a:gd name="T15" fmla="*/ 162 h 197"/>
                <a:gd name="T16" fmla="*/ 132 w 645"/>
                <a:gd name="T17" fmla="*/ 162 h 197"/>
                <a:gd name="T18" fmla="*/ 147 w 645"/>
                <a:gd name="T19" fmla="*/ 157 h 197"/>
                <a:gd name="T20" fmla="*/ 163 w 645"/>
                <a:gd name="T21" fmla="*/ 152 h 197"/>
                <a:gd name="T22" fmla="*/ 178 w 645"/>
                <a:gd name="T23" fmla="*/ 147 h 197"/>
                <a:gd name="T24" fmla="*/ 193 w 645"/>
                <a:gd name="T25" fmla="*/ 142 h 197"/>
                <a:gd name="T26" fmla="*/ 208 w 645"/>
                <a:gd name="T27" fmla="*/ 137 h 197"/>
                <a:gd name="T28" fmla="*/ 224 w 645"/>
                <a:gd name="T29" fmla="*/ 131 h 197"/>
                <a:gd name="T30" fmla="*/ 239 w 645"/>
                <a:gd name="T31" fmla="*/ 126 h 197"/>
                <a:gd name="T32" fmla="*/ 254 w 645"/>
                <a:gd name="T33" fmla="*/ 121 h 197"/>
                <a:gd name="T34" fmla="*/ 269 w 645"/>
                <a:gd name="T35" fmla="*/ 116 h 197"/>
                <a:gd name="T36" fmla="*/ 284 w 645"/>
                <a:gd name="T37" fmla="*/ 116 h 197"/>
                <a:gd name="T38" fmla="*/ 300 w 645"/>
                <a:gd name="T39" fmla="*/ 111 h 197"/>
                <a:gd name="T40" fmla="*/ 315 w 645"/>
                <a:gd name="T41" fmla="*/ 106 h 197"/>
                <a:gd name="T42" fmla="*/ 330 w 645"/>
                <a:gd name="T43" fmla="*/ 101 h 197"/>
                <a:gd name="T44" fmla="*/ 345 w 645"/>
                <a:gd name="T45" fmla="*/ 96 h 197"/>
                <a:gd name="T46" fmla="*/ 361 w 645"/>
                <a:gd name="T47" fmla="*/ 91 h 197"/>
                <a:gd name="T48" fmla="*/ 376 w 645"/>
                <a:gd name="T49" fmla="*/ 86 h 197"/>
                <a:gd name="T50" fmla="*/ 391 w 645"/>
                <a:gd name="T51" fmla="*/ 81 h 197"/>
                <a:gd name="T52" fmla="*/ 406 w 645"/>
                <a:gd name="T53" fmla="*/ 76 h 197"/>
                <a:gd name="T54" fmla="*/ 421 w 645"/>
                <a:gd name="T55" fmla="*/ 71 h 197"/>
                <a:gd name="T56" fmla="*/ 437 w 645"/>
                <a:gd name="T57" fmla="*/ 66 h 197"/>
                <a:gd name="T58" fmla="*/ 452 w 645"/>
                <a:gd name="T59" fmla="*/ 60 h 197"/>
                <a:gd name="T60" fmla="*/ 467 w 645"/>
                <a:gd name="T61" fmla="*/ 55 h 197"/>
                <a:gd name="T62" fmla="*/ 482 w 645"/>
                <a:gd name="T63" fmla="*/ 50 h 197"/>
                <a:gd name="T64" fmla="*/ 498 w 645"/>
                <a:gd name="T65" fmla="*/ 45 h 197"/>
                <a:gd name="T66" fmla="*/ 513 w 645"/>
                <a:gd name="T67" fmla="*/ 45 h 197"/>
                <a:gd name="T68" fmla="*/ 528 w 645"/>
                <a:gd name="T69" fmla="*/ 40 h 197"/>
                <a:gd name="T70" fmla="*/ 543 w 645"/>
                <a:gd name="T71" fmla="*/ 35 h 197"/>
                <a:gd name="T72" fmla="*/ 558 w 645"/>
                <a:gd name="T73" fmla="*/ 30 h 197"/>
                <a:gd name="T74" fmla="*/ 574 w 645"/>
                <a:gd name="T75" fmla="*/ 25 h 197"/>
                <a:gd name="T76" fmla="*/ 589 w 645"/>
                <a:gd name="T77" fmla="*/ 20 h 197"/>
                <a:gd name="T78" fmla="*/ 604 w 645"/>
                <a:gd name="T79" fmla="*/ 15 h 197"/>
                <a:gd name="T80" fmla="*/ 619 w 645"/>
                <a:gd name="T81" fmla="*/ 10 h 197"/>
                <a:gd name="T82" fmla="*/ 635 w 645"/>
                <a:gd name="T83" fmla="*/ 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197">
                  <a:moveTo>
                    <a:pt x="0" y="197"/>
                  </a:moveTo>
                  <a:lnTo>
                    <a:pt x="5" y="197"/>
                  </a:lnTo>
                  <a:lnTo>
                    <a:pt x="10" y="197"/>
                  </a:lnTo>
                  <a:lnTo>
                    <a:pt x="15" y="192"/>
                  </a:lnTo>
                  <a:lnTo>
                    <a:pt x="21" y="192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6" y="187"/>
                  </a:lnTo>
                  <a:lnTo>
                    <a:pt x="41" y="187"/>
                  </a:lnTo>
                  <a:lnTo>
                    <a:pt x="46" y="187"/>
                  </a:lnTo>
                  <a:lnTo>
                    <a:pt x="51" y="182"/>
                  </a:lnTo>
                  <a:lnTo>
                    <a:pt x="56" y="182"/>
                  </a:lnTo>
                  <a:lnTo>
                    <a:pt x="61" y="182"/>
                  </a:lnTo>
                  <a:lnTo>
                    <a:pt x="66" y="177"/>
                  </a:lnTo>
                  <a:lnTo>
                    <a:pt x="71" y="177"/>
                  </a:lnTo>
                  <a:lnTo>
                    <a:pt x="76" y="177"/>
                  </a:lnTo>
                  <a:lnTo>
                    <a:pt x="81" y="172"/>
                  </a:lnTo>
                  <a:lnTo>
                    <a:pt x="86" y="172"/>
                  </a:lnTo>
                  <a:lnTo>
                    <a:pt x="92" y="172"/>
                  </a:lnTo>
                  <a:lnTo>
                    <a:pt x="97" y="172"/>
                  </a:lnTo>
                  <a:lnTo>
                    <a:pt x="102" y="167"/>
                  </a:lnTo>
                  <a:lnTo>
                    <a:pt x="107" y="167"/>
                  </a:lnTo>
                  <a:lnTo>
                    <a:pt x="112" y="167"/>
                  </a:lnTo>
                  <a:lnTo>
                    <a:pt x="117" y="162"/>
                  </a:lnTo>
                  <a:lnTo>
                    <a:pt x="122" y="162"/>
                  </a:lnTo>
                  <a:lnTo>
                    <a:pt x="127" y="162"/>
                  </a:lnTo>
                  <a:lnTo>
                    <a:pt x="132" y="162"/>
                  </a:lnTo>
                  <a:lnTo>
                    <a:pt x="137" y="157"/>
                  </a:lnTo>
                  <a:lnTo>
                    <a:pt x="142" y="157"/>
                  </a:lnTo>
                  <a:lnTo>
                    <a:pt x="147" y="157"/>
                  </a:lnTo>
                  <a:lnTo>
                    <a:pt x="152" y="152"/>
                  </a:lnTo>
                  <a:lnTo>
                    <a:pt x="158" y="152"/>
                  </a:lnTo>
                  <a:lnTo>
                    <a:pt x="163" y="152"/>
                  </a:lnTo>
                  <a:lnTo>
                    <a:pt x="168" y="147"/>
                  </a:lnTo>
                  <a:lnTo>
                    <a:pt x="173" y="147"/>
                  </a:lnTo>
                  <a:lnTo>
                    <a:pt x="178" y="147"/>
                  </a:lnTo>
                  <a:lnTo>
                    <a:pt x="183" y="147"/>
                  </a:lnTo>
                  <a:lnTo>
                    <a:pt x="188" y="142"/>
                  </a:lnTo>
                  <a:lnTo>
                    <a:pt x="193" y="142"/>
                  </a:lnTo>
                  <a:lnTo>
                    <a:pt x="198" y="142"/>
                  </a:lnTo>
                  <a:lnTo>
                    <a:pt x="203" y="137"/>
                  </a:lnTo>
                  <a:lnTo>
                    <a:pt x="208" y="137"/>
                  </a:lnTo>
                  <a:lnTo>
                    <a:pt x="213" y="137"/>
                  </a:lnTo>
                  <a:lnTo>
                    <a:pt x="218" y="131"/>
                  </a:lnTo>
                  <a:lnTo>
                    <a:pt x="224" y="131"/>
                  </a:lnTo>
                  <a:lnTo>
                    <a:pt x="229" y="131"/>
                  </a:lnTo>
                  <a:lnTo>
                    <a:pt x="234" y="131"/>
                  </a:lnTo>
                  <a:lnTo>
                    <a:pt x="239" y="126"/>
                  </a:lnTo>
                  <a:lnTo>
                    <a:pt x="244" y="126"/>
                  </a:lnTo>
                  <a:lnTo>
                    <a:pt x="249" y="126"/>
                  </a:lnTo>
                  <a:lnTo>
                    <a:pt x="254" y="121"/>
                  </a:lnTo>
                  <a:lnTo>
                    <a:pt x="259" y="121"/>
                  </a:lnTo>
                  <a:lnTo>
                    <a:pt x="264" y="121"/>
                  </a:lnTo>
                  <a:lnTo>
                    <a:pt x="269" y="116"/>
                  </a:lnTo>
                  <a:lnTo>
                    <a:pt x="274" y="116"/>
                  </a:lnTo>
                  <a:lnTo>
                    <a:pt x="279" y="116"/>
                  </a:lnTo>
                  <a:lnTo>
                    <a:pt x="284" y="116"/>
                  </a:lnTo>
                  <a:lnTo>
                    <a:pt x="289" y="111"/>
                  </a:lnTo>
                  <a:lnTo>
                    <a:pt x="295" y="111"/>
                  </a:lnTo>
                  <a:lnTo>
                    <a:pt x="300" y="111"/>
                  </a:lnTo>
                  <a:lnTo>
                    <a:pt x="305" y="106"/>
                  </a:lnTo>
                  <a:lnTo>
                    <a:pt x="310" y="106"/>
                  </a:lnTo>
                  <a:lnTo>
                    <a:pt x="315" y="106"/>
                  </a:lnTo>
                  <a:lnTo>
                    <a:pt x="320" y="101"/>
                  </a:lnTo>
                  <a:lnTo>
                    <a:pt x="325" y="101"/>
                  </a:lnTo>
                  <a:lnTo>
                    <a:pt x="330" y="101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96"/>
                  </a:lnTo>
                  <a:lnTo>
                    <a:pt x="350" y="96"/>
                  </a:lnTo>
                  <a:lnTo>
                    <a:pt x="355" y="91"/>
                  </a:lnTo>
                  <a:lnTo>
                    <a:pt x="361" y="91"/>
                  </a:lnTo>
                  <a:lnTo>
                    <a:pt x="366" y="91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6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6"/>
                  </a:lnTo>
                  <a:lnTo>
                    <a:pt x="421" y="71"/>
                  </a:lnTo>
                  <a:lnTo>
                    <a:pt x="427" y="71"/>
                  </a:lnTo>
                  <a:lnTo>
                    <a:pt x="432" y="71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6"/>
                  </a:lnTo>
                  <a:lnTo>
                    <a:pt x="452" y="60"/>
                  </a:lnTo>
                  <a:lnTo>
                    <a:pt x="457" y="60"/>
                  </a:lnTo>
                  <a:lnTo>
                    <a:pt x="462" y="60"/>
                  </a:lnTo>
                  <a:lnTo>
                    <a:pt x="467" y="55"/>
                  </a:lnTo>
                  <a:lnTo>
                    <a:pt x="472" y="55"/>
                  </a:lnTo>
                  <a:lnTo>
                    <a:pt x="477" y="55"/>
                  </a:lnTo>
                  <a:lnTo>
                    <a:pt x="482" y="50"/>
                  </a:lnTo>
                  <a:lnTo>
                    <a:pt x="487" y="50"/>
                  </a:lnTo>
                  <a:lnTo>
                    <a:pt x="492" y="50"/>
                  </a:lnTo>
                  <a:lnTo>
                    <a:pt x="498" y="45"/>
                  </a:lnTo>
                  <a:lnTo>
                    <a:pt x="503" y="45"/>
                  </a:lnTo>
                  <a:lnTo>
                    <a:pt x="508" y="45"/>
                  </a:lnTo>
                  <a:lnTo>
                    <a:pt x="513" y="45"/>
                  </a:lnTo>
                  <a:lnTo>
                    <a:pt x="518" y="40"/>
                  </a:lnTo>
                  <a:lnTo>
                    <a:pt x="523" y="40"/>
                  </a:lnTo>
                  <a:lnTo>
                    <a:pt x="528" y="40"/>
                  </a:lnTo>
                  <a:lnTo>
                    <a:pt x="533" y="35"/>
                  </a:lnTo>
                  <a:lnTo>
                    <a:pt x="538" y="35"/>
                  </a:lnTo>
                  <a:lnTo>
                    <a:pt x="543" y="35"/>
                  </a:lnTo>
                  <a:lnTo>
                    <a:pt x="548" y="30"/>
                  </a:lnTo>
                  <a:lnTo>
                    <a:pt x="553" y="30"/>
                  </a:lnTo>
                  <a:lnTo>
                    <a:pt x="558" y="30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5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20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5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5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159" y="1759"/>
              <a:ext cx="360" cy="127"/>
            </a:xfrm>
            <a:custGeom>
              <a:avLst/>
              <a:gdLst>
                <a:gd name="T0" fmla="*/ 5 w 360"/>
                <a:gd name="T1" fmla="*/ 127 h 127"/>
                <a:gd name="T2" fmla="*/ 15 w 360"/>
                <a:gd name="T3" fmla="*/ 121 h 127"/>
                <a:gd name="T4" fmla="*/ 25 w 360"/>
                <a:gd name="T5" fmla="*/ 121 h 127"/>
                <a:gd name="T6" fmla="*/ 35 w 360"/>
                <a:gd name="T7" fmla="*/ 116 h 127"/>
                <a:gd name="T8" fmla="*/ 45 w 360"/>
                <a:gd name="T9" fmla="*/ 111 h 127"/>
                <a:gd name="T10" fmla="*/ 56 w 360"/>
                <a:gd name="T11" fmla="*/ 106 h 127"/>
                <a:gd name="T12" fmla="*/ 66 w 360"/>
                <a:gd name="T13" fmla="*/ 106 h 127"/>
                <a:gd name="T14" fmla="*/ 76 w 360"/>
                <a:gd name="T15" fmla="*/ 101 h 127"/>
                <a:gd name="T16" fmla="*/ 86 w 360"/>
                <a:gd name="T17" fmla="*/ 96 h 127"/>
                <a:gd name="T18" fmla="*/ 96 w 360"/>
                <a:gd name="T19" fmla="*/ 96 h 127"/>
                <a:gd name="T20" fmla="*/ 106 w 360"/>
                <a:gd name="T21" fmla="*/ 91 h 127"/>
                <a:gd name="T22" fmla="*/ 116 w 360"/>
                <a:gd name="T23" fmla="*/ 86 h 127"/>
                <a:gd name="T24" fmla="*/ 127 w 360"/>
                <a:gd name="T25" fmla="*/ 86 h 127"/>
                <a:gd name="T26" fmla="*/ 137 w 360"/>
                <a:gd name="T27" fmla="*/ 81 h 127"/>
                <a:gd name="T28" fmla="*/ 147 w 360"/>
                <a:gd name="T29" fmla="*/ 76 h 127"/>
                <a:gd name="T30" fmla="*/ 157 w 360"/>
                <a:gd name="T31" fmla="*/ 76 h 127"/>
                <a:gd name="T32" fmla="*/ 167 w 360"/>
                <a:gd name="T33" fmla="*/ 71 h 127"/>
                <a:gd name="T34" fmla="*/ 177 w 360"/>
                <a:gd name="T35" fmla="*/ 66 h 127"/>
                <a:gd name="T36" fmla="*/ 188 w 360"/>
                <a:gd name="T37" fmla="*/ 61 h 127"/>
                <a:gd name="T38" fmla="*/ 198 w 360"/>
                <a:gd name="T39" fmla="*/ 61 h 127"/>
                <a:gd name="T40" fmla="*/ 208 w 360"/>
                <a:gd name="T41" fmla="*/ 56 h 127"/>
                <a:gd name="T42" fmla="*/ 218 w 360"/>
                <a:gd name="T43" fmla="*/ 50 h 127"/>
                <a:gd name="T44" fmla="*/ 228 w 360"/>
                <a:gd name="T45" fmla="*/ 50 h 127"/>
                <a:gd name="T46" fmla="*/ 238 w 360"/>
                <a:gd name="T47" fmla="*/ 45 h 127"/>
                <a:gd name="T48" fmla="*/ 248 w 360"/>
                <a:gd name="T49" fmla="*/ 40 h 127"/>
                <a:gd name="T50" fmla="*/ 259 w 360"/>
                <a:gd name="T51" fmla="*/ 40 h 127"/>
                <a:gd name="T52" fmla="*/ 269 w 360"/>
                <a:gd name="T53" fmla="*/ 35 h 127"/>
                <a:gd name="T54" fmla="*/ 279 w 360"/>
                <a:gd name="T55" fmla="*/ 30 h 127"/>
                <a:gd name="T56" fmla="*/ 289 w 360"/>
                <a:gd name="T57" fmla="*/ 25 h 127"/>
                <a:gd name="T58" fmla="*/ 299 w 360"/>
                <a:gd name="T59" fmla="*/ 25 h 127"/>
                <a:gd name="T60" fmla="*/ 309 w 360"/>
                <a:gd name="T61" fmla="*/ 20 h 127"/>
                <a:gd name="T62" fmla="*/ 319 w 360"/>
                <a:gd name="T63" fmla="*/ 15 h 127"/>
                <a:gd name="T64" fmla="*/ 330 w 360"/>
                <a:gd name="T65" fmla="*/ 10 h 127"/>
                <a:gd name="T66" fmla="*/ 340 w 360"/>
                <a:gd name="T67" fmla="*/ 10 h 127"/>
                <a:gd name="T68" fmla="*/ 350 w 360"/>
                <a:gd name="T69" fmla="*/ 5 h 127"/>
                <a:gd name="T70" fmla="*/ 360 w 360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127">
                  <a:moveTo>
                    <a:pt x="0" y="127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5" y="121"/>
                  </a:lnTo>
                  <a:lnTo>
                    <a:pt x="30" y="116"/>
                  </a:lnTo>
                  <a:lnTo>
                    <a:pt x="35" y="116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50" y="111"/>
                  </a:lnTo>
                  <a:lnTo>
                    <a:pt x="56" y="106"/>
                  </a:lnTo>
                  <a:lnTo>
                    <a:pt x="61" y="106"/>
                  </a:lnTo>
                  <a:lnTo>
                    <a:pt x="66" y="106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81" y="101"/>
                  </a:lnTo>
                  <a:lnTo>
                    <a:pt x="86" y="96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11" y="91"/>
                  </a:lnTo>
                  <a:lnTo>
                    <a:pt x="116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32" y="81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71"/>
                  </a:lnTo>
                  <a:lnTo>
                    <a:pt x="177" y="66"/>
                  </a:lnTo>
                  <a:lnTo>
                    <a:pt x="182" y="66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61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6"/>
                  </a:lnTo>
                  <a:lnTo>
                    <a:pt x="218" y="50"/>
                  </a:lnTo>
                  <a:lnTo>
                    <a:pt x="223" y="50"/>
                  </a:lnTo>
                  <a:lnTo>
                    <a:pt x="228" y="50"/>
                  </a:lnTo>
                  <a:lnTo>
                    <a:pt x="233" y="45"/>
                  </a:lnTo>
                  <a:lnTo>
                    <a:pt x="238" y="45"/>
                  </a:lnTo>
                  <a:lnTo>
                    <a:pt x="243" y="45"/>
                  </a:lnTo>
                  <a:lnTo>
                    <a:pt x="248" y="40"/>
                  </a:lnTo>
                  <a:lnTo>
                    <a:pt x="253" y="40"/>
                  </a:lnTo>
                  <a:lnTo>
                    <a:pt x="259" y="40"/>
                  </a:lnTo>
                  <a:lnTo>
                    <a:pt x="264" y="35"/>
                  </a:lnTo>
                  <a:lnTo>
                    <a:pt x="269" y="35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4" y="30"/>
                  </a:lnTo>
                  <a:lnTo>
                    <a:pt x="289" y="25"/>
                  </a:lnTo>
                  <a:lnTo>
                    <a:pt x="294" y="25"/>
                  </a:lnTo>
                  <a:lnTo>
                    <a:pt x="299" y="25"/>
                  </a:lnTo>
                  <a:lnTo>
                    <a:pt x="304" y="20"/>
                  </a:lnTo>
                  <a:lnTo>
                    <a:pt x="309" y="20"/>
                  </a:lnTo>
                  <a:lnTo>
                    <a:pt x="314" y="20"/>
                  </a:lnTo>
                  <a:lnTo>
                    <a:pt x="319" y="15"/>
                  </a:lnTo>
                  <a:lnTo>
                    <a:pt x="325" y="15"/>
                  </a:lnTo>
                  <a:lnTo>
                    <a:pt x="330" y="10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5"/>
                  </a:lnTo>
                  <a:lnTo>
                    <a:pt x="350" y="5"/>
                  </a:lnTo>
                  <a:lnTo>
                    <a:pt x="355" y="0"/>
                  </a:lnTo>
                  <a:lnTo>
                    <a:pt x="360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3311" y="2479"/>
              <a:ext cx="564" cy="614"/>
            </a:xfrm>
            <a:custGeom>
              <a:avLst/>
              <a:gdLst>
                <a:gd name="T0" fmla="*/ 6 w 564"/>
                <a:gd name="T1" fmla="*/ 599 h 614"/>
                <a:gd name="T2" fmla="*/ 11 w 564"/>
                <a:gd name="T3" fmla="*/ 568 h 614"/>
                <a:gd name="T4" fmla="*/ 21 w 564"/>
                <a:gd name="T5" fmla="*/ 543 h 614"/>
                <a:gd name="T6" fmla="*/ 26 w 564"/>
                <a:gd name="T7" fmla="*/ 523 h 614"/>
                <a:gd name="T8" fmla="*/ 36 w 564"/>
                <a:gd name="T9" fmla="*/ 503 h 614"/>
                <a:gd name="T10" fmla="*/ 41 w 564"/>
                <a:gd name="T11" fmla="*/ 487 h 614"/>
                <a:gd name="T12" fmla="*/ 56 w 564"/>
                <a:gd name="T13" fmla="*/ 462 h 614"/>
                <a:gd name="T14" fmla="*/ 66 w 564"/>
                <a:gd name="T15" fmla="*/ 437 h 614"/>
                <a:gd name="T16" fmla="*/ 82 w 564"/>
                <a:gd name="T17" fmla="*/ 421 h 614"/>
                <a:gd name="T18" fmla="*/ 92 w 564"/>
                <a:gd name="T19" fmla="*/ 401 h 614"/>
                <a:gd name="T20" fmla="*/ 107 w 564"/>
                <a:gd name="T21" fmla="*/ 381 h 614"/>
                <a:gd name="T22" fmla="*/ 117 w 564"/>
                <a:gd name="T23" fmla="*/ 366 h 614"/>
                <a:gd name="T24" fmla="*/ 137 w 564"/>
                <a:gd name="T25" fmla="*/ 345 h 614"/>
                <a:gd name="T26" fmla="*/ 148 w 564"/>
                <a:gd name="T27" fmla="*/ 330 h 614"/>
                <a:gd name="T28" fmla="*/ 168 w 564"/>
                <a:gd name="T29" fmla="*/ 310 h 614"/>
                <a:gd name="T30" fmla="*/ 173 w 564"/>
                <a:gd name="T31" fmla="*/ 305 h 614"/>
                <a:gd name="T32" fmla="*/ 183 w 564"/>
                <a:gd name="T33" fmla="*/ 289 h 614"/>
                <a:gd name="T34" fmla="*/ 203 w 564"/>
                <a:gd name="T35" fmla="*/ 274 h 614"/>
                <a:gd name="T36" fmla="*/ 209 w 564"/>
                <a:gd name="T37" fmla="*/ 269 h 614"/>
                <a:gd name="T38" fmla="*/ 224 w 564"/>
                <a:gd name="T39" fmla="*/ 254 h 614"/>
                <a:gd name="T40" fmla="*/ 239 w 564"/>
                <a:gd name="T41" fmla="*/ 239 h 614"/>
                <a:gd name="T42" fmla="*/ 249 w 564"/>
                <a:gd name="T43" fmla="*/ 229 h 614"/>
                <a:gd name="T44" fmla="*/ 264 w 564"/>
                <a:gd name="T45" fmla="*/ 218 h 614"/>
                <a:gd name="T46" fmla="*/ 280 w 564"/>
                <a:gd name="T47" fmla="*/ 203 h 614"/>
                <a:gd name="T48" fmla="*/ 295 w 564"/>
                <a:gd name="T49" fmla="*/ 193 h 614"/>
                <a:gd name="T50" fmla="*/ 310 w 564"/>
                <a:gd name="T51" fmla="*/ 183 h 614"/>
                <a:gd name="T52" fmla="*/ 325 w 564"/>
                <a:gd name="T53" fmla="*/ 168 h 614"/>
                <a:gd name="T54" fmla="*/ 340 w 564"/>
                <a:gd name="T55" fmla="*/ 157 h 614"/>
                <a:gd name="T56" fmla="*/ 356 w 564"/>
                <a:gd name="T57" fmla="*/ 147 h 614"/>
                <a:gd name="T58" fmla="*/ 371 w 564"/>
                <a:gd name="T59" fmla="*/ 137 h 614"/>
                <a:gd name="T60" fmla="*/ 386 w 564"/>
                <a:gd name="T61" fmla="*/ 122 h 614"/>
                <a:gd name="T62" fmla="*/ 401 w 564"/>
                <a:gd name="T63" fmla="*/ 112 h 614"/>
                <a:gd name="T64" fmla="*/ 417 w 564"/>
                <a:gd name="T65" fmla="*/ 102 h 614"/>
                <a:gd name="T66" fmla="*/ 432 w 564"/>
                <a:gd name="T67" fmla="*/ 92 h 614"/>
                <a:gd name="T68" fmla="*/ 447 w 564"/>
                <a:gd name="T69" fmla="*/ 81 h 614"/>
                <a:gd name="T70" fmla="*/ 462 w 564"/>
                <a:gd name="T71" fmla="*/ 71 h 614"/>
                <a:gd name="T72" fmla="*/ 478 w 564"/>
                <a:gd name="T73" fmla="*/ 61 h 614"/>
                <a:gd name="T74" fmla="*/ 493 w 564"/>
                <a:gd name="T75" fmla="*/ 51 h 614"/>
                <a:gd name="T76" fmla="*/ 508 w 564"/>
                <a:gd name="T77" fmla="*/ 41 h 614"/>
                <a:gd name="T78" fmla="*/ 523 w 564"/>
                <a:gd name="T79" fmla="*/ 31 h 614"/>
                <a:gd name="T80" fmla="*/ 538 w 564"/>
                <a:gd name="T81" fmla="*/ 21 h 614"/>
                <a:gd name="T82" fmla="*/ 554 w 564"/>
                <a:gd name="T83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4" h="614">
                  <a:moveTo>
                    <a:pt x="0" y="614"/>
                  </a:moveTo>
                  <a:lnTo>
                    <a:pt x="0" y="609"/>
                  </a:lnTo>
                  <a:lnTo>
                    <a:pt x="6" y="599"/>
                  </a:lnTo>
                  <a:lnTo>
                    <a:pt x="6" y="589"/>
                  </a:lnTo>
                  <a:lnTo>
                    <a:pt x="11" y="579"/>
                  </a:lnTo>
                  <a:lnTo>
                    <a:pt x="11" y="568"/>
                  </a:lnTo>
                  <a:lnTo>
                    <a:pt x="16" y="563"/>
                  </a:lnTo>
                  <a:lnTo>
                    <a:pt x="16" y="548"/>
                  </a:lnTo>
                  <a:lnTo>
                    <a:pt x="21" y="543"/>
                  </a:lnTo>
                  <a:lnTo>
                    <a:pt x="21" y="533"/>
                  </a:lnTo>
                  <a:lnTo>
                    <a:pt x="26" y="528"/>
                  </a:lnTo>
                  <a:lnTo>
                    <a:pt x="26" y="523"/>
                  </a:lnTo>
                  <a:lnTo>
                    <a:pt x="31" y="518"/>
                  </a:lnTo>
                  <a:lnTo>
                    <a:pt x="31" y="508"/>
                  </a:lnTo>
                  <a:lnTo>
                    <a:pt x="36" y="503"/>
                  </a:lnTo>
                  <a:lnTo>
                    <a:pt x="36" y="497"/>
                  </a:lnTo>
                  <a:lnTo>
                    <a:pt x="41" y="492"/>
                  </a:lnTo>
                  <a:lnTo>
                    <a:pt x="41" y="487"/>
                  </a:lnTo>
                  <a:lnTo>
                    <a:pt x="46" y="482"/>
                  </a:lnTo>
                  <a:lnTo>
                    <a:pt x="46" y="472"/>
                  </a:lnTo>
                  <a:lnTo>
                    <a:pt x="56" y="462"/>
                  </a:lnTo>
                  <a:lnTo>
                    <a:pt x="56" y="457"/>
                  </a:lnTo>
                  <a:lnTo>
                    <a:pt x="66" y="447"/>
                  </a:lnTo>
                  <a:lnTo>
                    <a:pt x="66" y="437"/>
                  </a:lnTo>
                  <a:lnTo>
                    <a:pt x="72" y="431"/>
                  </a:lnTo>
                  <a:lnTo>
                    <a:pt x="77" y="426"/>
                  </a:lnTo>
                  <a:lnTo>
                    <a:pt x="82" y="421"/>
                  </a:lnTo>
                  <a:lnTo>
                    <a:pt x="82" y="416"/>
                  </a:lnTo>
                  <a:lnTo>
                    <a:pt x="92" y="406"/>
                  </a:lnTo>
                  <a:lnTo>
                    <a:pt x="92" y="401"/>
                  </a:lnTo>
                  <a:lnTo>
                    <a:pt x="102" y="391"/>
                  </a:lnTo>
                  <a:lnTo>
                    <a:pt x="102" y="386"/>
                  </a:lnTo>
                  <a:lnTo>
                    <a:pt x="107" y="381"/>
                  </a:lnTo>
                  <a:lnTo>
                    <a:pt x="112" y="376"/>
                  </a:lnTo>
                  <a:lnTo>
                    <a:pt x="117" y="371"/>
                  </a:lnTo>
                  <a:lnTo>
                    <a:pt x="117" y="366"/>
                  </a:lnTo>
                  <a:lnTo>
                    <a:pt x="122" y="360"/>
                  </a:lnTo>
                  <a:lnTo>
                    <a:pt x="127" y="355"/>
                  </a:lnTo>
                  <a:lnTo>
                    <a:pt x="137" y="345"/>
                  </a:lnTo>
                  <a:lnTo>
                    <a:pt x="137" y="340"/>
                  </a:lnTo>
                  <a:lnTo>
                    <a:pt x="143" y="335"/>
                  </a:lnTo>
                  <a:lnTo>
                    <a:pt x="148" y="330"/>
                  </a:lnTo>
                  <a:lnTo>
                    <a:pt x="153" y="325"/>
                  </a:lnTo>
                  <a:lnTo>
                    <a:pt x="158" y="320"/>
                  </a:lnTo>
                  <a:lnTo>
                    <a:pt x="168" y="310"/>
                  </a:lnTo>
                  <a:lnTo>
                    <a:pt x="163" y="310"/>
                  </a:lnTo>
                  <a:lnTo>
                    <a:pt x="168" y="310"/>
                  </a:lnTo>
                  <a:lnTo>
                    <a:pt x="173" y="305"/>
                  </a:lnTo>
                  <a:lnTo>
                    <a:pt x="178" y="300"/>
                  </a:lnTo>
                  <a:lnTo>
                    <a:pt x="188" y="289"/>
                  </a:lnTo>
                  <a:lnTo>
                    <a:pt x="183" y="289"/>
                  </a:lnTo>
                  <a:lnTo>
                    <a:pt x="188" y="289"/>
                  </a:lnTo>
                  <a:lnTo>
                    <a:pt x="193" y="284"/>
                  </a:lnTo>
                  <a:lnTo>
                    <a:pt x="203" y="274"/>
                  </a:lnTo>
                  <a:lnTo>
                    <a:pt x="198" y="274"/>
                  </a:lnTo>
                  <a:lnTo>
                    <a:pt x="203" y="274"/>
                  </a:lnTo>
                  <a:lnTo>
                    <a:pt x="209" y="269"/>
                  </a:lnTo>
                  <a:lnTo>
                    <a:pt x="214" y="264"/>
                  </a:lnTo>
                  <a:lnTo>
                    <a:pt x="219" y="259"/>
                  </a:lnTo>
                  <a:lnTo>
                    <a:pt x="224" y="254"/>
                  </a:lnTo>
                  <a:lnTo>
                    <a:pt x="229" y="249"/>
                  </a:lnTo>
                  <a:lnTo>
                    <a:pt x="234" y="244"/>
                  </a:lnTo>
                  <a:lnTo>
                    <a:pt x="239" y="239"/>
                  </a:lnTo>
                  <a:lnTo>
                    <a:pt x="244" y="239"/>
                  </a:lnTo>
                  <a:lnTo>
                    <a:pt x="254" y="229"/>
                  </a:lnTo>
                  <a:lnTo>
                    <a:pt x="249" y="229"/>
                  </a:lnTo>
                  <a:lnTo>
                    <a:pt x="254" y="229"/>
                  </a:lnTo>
                  <a:lnTo>
                    <a:pt x="259" y="223"/>
                  </a:lnTo>
                  <a:lnTo>
                    <a:pt x="264" y="218"/>
                  </a:lnTo>
                  <a:lnTo>
                    <a:pt x="269" y="213"/>
                  </a:lnTo>
                  <a:lnTo>
                    <a:pt x="275" y="208"/>
                  </a:lnTo>
                  <a:lnTo>
                    <a:pt x="280" y="203"/>
                  </a:lnTo>
                  <a:lnTo>
                    <a:pt x="285" y="203"/>
                  </a:lnTo>
                  <a:lnTo>
                    <a:pt x="290" y="198"/>
                  </a:lnTo>
                  <a:lnTo>
                    <a:pt x="295" y="193"/>
                  </a:lnTo>
                  <a:lnTo>
                    <a:pt x="300" y="188"/>
                  </a:lnTo>
                  <a:lnTo>
                    <a:pt x="305" y="183"/>
                  </a:lnTo>
                  <a:lnTo>
                    <a:pt x="310" y="183"/>
                  </a:lnTo>
                  <a:lnTo>
                    <a:pt x="315" y="178"/>
                  </a:lnTo>
                  <a:lnTo>
                    <a:pt x="320" y="173"/>
                  </a:lnTo>
                  <a:lnTo>
                    <a:pt x="325" y="168"/>
                  </a:lnTo>
                  <a:lnTo>
                    <a:pt x="330" y="163"/>
                  </a:lnTo>
                  <a:lnTo>
                    <a:pt x="335" y="163"/>
                  </a:lnTo>
                  <a:lnTo>
                    <a:pt x="340" y="157"/>
                  </a:lnTo>
                  <a:lnTo>
                    <a:pt x="346" y="152"/>
                  </a:lnTo>
                  <a:lnTo>
                    <a:pt x="351" y="147"/>
                  </a:lnTo>
                  <a:lnTo>
                    <a:pt x="356" y="147"/>
                  </a:lnTo>
                  <a:lnTo>
                    <a:pt x="361" y="142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6" y="132"/>
                  </a:lnTo>
                  <a:lnTo>
                    <a:pt x="381" y="127"/>
                  </a:lnTo>
                  <a:lnTo>
                    <a:pt x="386" y="122"/>
                  </a:lnTo>
                  <a:lnTo>
                    <a:pt x="391" y="122"/>
                  </a:lnTo>
                  <a:lnTo>
                    <a:pt x="396" y="117"/>
                  </a:lnTo>
                  <a:lnTo>
                    <a:pt x="401" y="112"/>
                  </a:lnTo>
                  <a:lnTo>
                    <a:pt x="406" y="112"/>
                  </a:lnTo>
                  <a:lnTo>
                    <a:pt x="412" y="107"/>
                  </a:lnTo>
                  <a:lnTo>
                    <a:pt x="417" y="102"/>
                  </a:lnTo>
                  <a:lnTo>
                    <a:pt x="422" y="97"/>
                  </a:lnTo>
                  <a:lnTo>
                    <a:pt x="427" y="97"/>
                  </a:lnTo>
                  <a:lnTo>
                    <a:pt x="432" y="92"/>
                  </a:lnTo>
                  <a:lnTo>
                    <a:pt x="437" y="86"/>
                  </a:lnTo>
                  <a:lnTo>
                    <a:pt x="442" y="86"/>
                  </a:lnTo>
                  <a:lnTo>
                    <a:pt x="447" y="81"/>
                  </a:lnTo>
                  <a:lnTo>
                    <a:pt x="452" y="76"/>
                  </a:lnTo>
                  <a:lnTo>
                    <a:pt x="457" y="71"/>
                  </a:lnTo>
                  <a:lnTo>
                    <a:pt x="462" y="71"/>
                  </a:lnTo>
                  <a:lnTo>
                    <a:pt x="467" y="66"/>
                  </a:lnTo>
                  <a:lnTo>
                    <a:pt x="472" y="61"/>
                  </a:lnTo>
                  <a:lnTo>
                    <a:pt x="478" y="61"/>
                  </a:lnTo>
                  <a:lnTo>
                    <a:pt x="483" y="56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8" y="46"/>
                  </a:lnTo>
                  <a:lnTo>
                    <a:pt x="503" y="41"/>
                  </a:lnTo>
                  <a:lnTo>
                    <a:pt x="508" y="41"/>
                  </a:lnTo>
                  <a:lnTo>
                    <a:pt x="513" y="36"/>
                  </a:lnTo>
                  <a:lnTo>
                    <a:pt x="518" y="31"/>
                  </a:lnTo>
                  <a:lnTo>
                    <a:pt x="523" y="31"/>
                  </a:lnTo>
                  <a:lnTo>
                    <a:pt x="528" y="26"/>
                  </a:lnTo>
                  <a:lnTo>
                    <a:pt x="533" y="21"/>
                  </a:lnTo>
                  <a:lnTo>
                    <a:pt x="538" y="21"/>
                  </a:lnTo>
                  <a:lnTo>
                    <a:pt x="543" y="1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59" y="5"/>
                  </a:lnTo>
                  <a:lnTo>
                    <a:pt x="5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" name="Freeform 70"/>
            <p:cNvSpPr>
              <a:spLocks/>
            </p:cNvSpPr>
            <p:nvPr/>
          </p:nvSpPr>
          <p:spPr bwMode="auto">
            <a:xfrm>
              <a:off x="3875" y="2165"/>
              <a:ext cx="644" cy="314"/>
            </a:xfrm>
            <a:custGeom>
              <a:avLst/>
              <a:gdLst>
                <a:gd name="T0" fmla="*/ 10 w 644"/>
                <a:gd name="T1" fmla="*/ 309 h 314"/>
                <a:gd name="T2" fmla="*/ 25 w 644"/>
                <a:gd name="T3" fmla="*/ 299 h 314"/>
                <a:gd name="T4" fmla="*/ 40 w 644"/>
                <a:gd name="T5" fmla="*/ 294 h 314"/>
                <a:gd name="T6" fmla="*/ 56 w 644"/>
                <a:gd name="T7" fmla="*/ 284 h 314"/>
                <a:gd name="T8" fmla="*/ 71 w 644"/>
                <a:gd name="T9" fmla="*/ 274 h 314"/>
                <a:gd name="T10" fmla="*/ 86 w 644"/>
                <a:gd name="T11" fmla="*/ 263 h 314"/>
                <a:gd name="T12" fmla="*/ 101 w 644"/>
                <a:gd name="T13" fmla="*/ 253 h 314"/>
                <a:gd name="T14" fmla="*/ 117 w 644"/>
                <a:gd name="T15" fmla="*/ 248 h 314"/>
                <a:gd name="T16" fmla="*/ 132 w 644"/>
                <a:gd name="T17" fmla="*/ 238 h 314"/>
                <a:gd name="T18" fmla="*/ 147 w 644"/>
                <a:gd name="T19" fmla="*/ 233 h 314"/>
                <a:gd name="T20" fmla="*/ 162 w 644"/>
                <a:gd name="T21" fmla="*/ 223 h 314"/>
                <a:gd name="T22" fmla="*/ 177 w 644"/>
                <a:gd name="T23" fmla="*/ 213 h 314"/>
                <a:gd name="T24" fmla="*/ 193 w 644"/>
                <a:gd name="T25" fmla="*/ 208 h 314"/>
                <a:gd name="T26" fmla="*/ 208 w 644"/>
                <a:gd name="T27" fmla="*/ 198 h 314"/>
                <a:gd name="T28" fmla="*/ 223 w 644"/>
                <a:gd name="T29" fmla="*/ 187 h 314"/>
                <a:gd name="T30" fmla="*/ 238 w 644"/>
                <a:gd name="T31" fmla="*/ 182 h 314"/>
                <a:gd name="T32" fmla="*/ 254 w 644"/>
                <a:gd name="T33" fmla="*/ 172 h 314"/>
                <a:gd name="T34" fmla="*/ 269 w 644"/>
                <a:gd name="T35" fmla="*/ 167 h 314"/>
                <a:gd name="T36" fmla="*/ 284 w 644"/>
                <a:gd name="T37" fmla="*/ 157 h 314"/>
                <a:gd name="T38" fmla="*/ 299 w 644"/>
                <a:gd name="T39" fmla="*/ 152 h 314"/>
                <a:gd name="T40" fmla="*/ 314 w 644"/>
                <a:gd name="T41" fmla="*/ 142 h 314"/>
                <a:gd name="T42" fmla="*/ 330 w 644"/>
                <a:gd name="T43" fmla="*/ 137 h 314"/>
                <a:gd name="T44" fmla="*/ 345 w 644"/>
                <a:gd name="T45" fmla="*/ 132 h 314"/>
                <a:gd name="T46" fmla="*/ 360 w 644"/>
                <a:gd name="T47" fmla="*/ 121 h 314"/>
                <a:gd name="T48" fmla="*/ 375 w 644"/>
                <a:gd name="T49" fmla="*/ 116 h 314"/>
                <a:gd name="T50" fmla="*/ 391 w 644"/>
                <a:gd name="T51" fmla="*/ 106 h 314"/>
                <a:gd name="T52" fmla="*/ 406 w 644"/>
                <a:gd name="T53" fmla="*/ 101 h 314"/>
                <a:gd name="T54" fmla="*/ 421 w 644"/>
                <a:gd name="T55" fmla="*/ 96 h 314"/>
                <a:gd name="T56" fmla="*/ 436 w 644"/>
                <a:gd name="T57" fmla="*/ 86 h 314"/>
                <a:gd name="T58" fmla="*/ 451 w 644"/>
                <a:gd name="T59" fmla="*/ 81 h 314"/>
                <a:gd name="T60" fmla="*/ 467 w 644"/>
                <a:gd name="T61" fmla="*/ 76 h 314"/>
                <a:gd name="T62" fmla="*/ 482 w 644"/>
                <a:gd name="T63" fmla="*/ 66 h 314"/>
                <a:gd name="T64" fmla="*/ 497 w 644"/>
                <a:gd name="T65" fmla="*/ 61 h 314"/>
                <a:gd name="T66" fmla="*/ 512 w 644"/>
                <a:gd name="T67" fmla="*/ 55 h 314"/>
                <a:gd name="T68" fmla="*/ 528 w 644"/>
                <a:gd name="T69" fmla="*/ 50 h 314"/>
                <a:gd name="T70" fmla="*/ 543 w 644"/>
                <a:gd name="T71" fmla="*/ 40 h 314"/>
                <a:gd name="T72" fmla="*/ 558 w 644"/>
                <a:gd name="T73" fmla="*/ 35 h 314"/>
                <a:gd name="T74" fmla="*/ 573 w 644"/>
                <a:gd name="T75" fmla="*/ 30 h 314"/>
                <a:gd name="T76" fmla="*/ 588 w 644"/>
                <a:gd name="T77" fmla="*/ 25 h 314"/>
                <a:gd name="T78" fmla="*/ 604 w 644"/>
                <a:gd name="T79" fmla="*/ 15 h 314"/>
                <a:gd name="T80" fmla="*/ 619 w 644"/>
                <a:gd name="T81" fmla="*/ 10 h 314"/>
                <a:gd name="T82" fmla="*/ 634 w 644"/>
                <a:gd name="T83" fmla="*/ 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314">
                  <a:moveTo>
                    <a:pt x="0" y="314"/>
                  </a:moveTo>
                  <a:lnTo>
                    <a:pt x="5" y="314"/>
                  </a:lnTo>
                  <a:lnTo>
                    <a:pt x="10" y="309"/>
                  </a:lnTo>
                  <a:lnTo>
                    <a:pt x="15" y="309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294"/>
                  </a:lnTo>
                  <a:lnTo>
                    <a:pt x="40" y="294"/>
                  </a:lnTo>
                  <a:lnTo>
                    <a:pt x="45" y="289"/>
                  </a:lnTo>
                  <a:lnTo>
                    <a:pt x="51" y="284"/>
                  </a:lnTo>
                  <a:lnTo>
                    <a:pt x="56" y="284"/>
                  </a:lnTo>
                  <a:lnTo>
                    <a:pt x="61" y="279"/>
                  </a:lnTo>
                  <a:lnTo>
                    <a:pt x="66" y="274"/>
                  </a:lnTo>
                  <a:lnTo>
                    <a:pt x="71" y="274"/>
                  </a:lnTo>
                  <a:lnTo>
                    <a:pt x="76" y="269"/>
                  </a:lnTo>
                  <a:lnTo>
                    <a:pt x="81" y="269"/>
                  </a:lnTo>
                  <a:lnTo>
                    <a:pt x="86" y="263"/>
                  </a:lnTo>
                  <a:lnTo>
                    <a:pt x="91" y="263"/>
                  </a:lnTo>
                  <a:lnTo>
                    <a:pt x="96" y="258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11" y="248"/>
                  </a:lnTo>
                  <a:lnTo>
                    <a:pt x="117" y="248"/>
                  </a:lnTo>
                  <a:lnTo>
                    <a:pt x="122" y="243"/>
                  </a:lnTo>
                  <a:lnTo>
                    <a:pt x="127" y="243"/>
                  </a:lnTo>
                  <a:lnTo>
                    <a:pt x="132" y="238"/>
                  </a:lnTo>
                  <a:lnTo>
                    <a:pt x="137" y="233"/>
                  </a:lnTo>
                  <a:lnTo>
                    <a:pt x="142" y="233"/>
                  </a:lnTo>
                  <a:lnTo>
                    <a:pt x="147" y="233"/>
                  </a:lnTo>
                  <a:lnTo>
                    <a:pt x="152" y="228"/>
                  </a:lnTo>
                  <a:lnTo>
                    <a:pt x="157" y="223"/>
                  </a:lnTo>
                  <a:lnTo>
                    <a:pt x="162" y="223"/>
                  </a:lnTo>
                  <a:lnTo>
                    <a:pt x="167" y="218"/>
                  </a:lnTo>
                  <a:lnTo>
                    <a:pt x="172" y="218"/>
                  </a:lnTo>
                  <a:lnTo>
                    <a:pt x="177" y="213"/>
                  </a:lnTo>
                  <a:lnTo>
                    <a:pt x="182" y="213"/>
                  </a:lnTo>
                  <a:lnTo>
                    <a:pt x="188" y="208"/>
                  </a:lnTo>
                  <a:lnTo>
                    <a:pt x="193" y="208"/>
                  </a:lnTo>
                  <a:lnTo>
                    <a:pt x="198" y="203"/>
                  </a:lnTo>
                  <a:lnTo>
                    <a:pt x="203" y="198"/>
                  </a:lnTo>
                  <a:lnTo>
                    <a:pt x="208" y="198"/>
                  </a:lnTo>
                  <a:lnTo>
                    <a:pt x="213" y="198"/>
                  </a:lnTo>
                  <a:lnTo>
                    <a:pt x="218" y="192"/>
                  </a:lnTo>
                  <a:lnTo>
                    <a:pt x="223" y="187"/>
                  </a:lnTo>
                  <a:lnTo>
                    <a:pt x="228" y="187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54" y="172"/>
                  </a:lnTo>
                  <a:lnTo>
                    <a:pt x="259" y="172"/>
                  </a:lnTo>
                  <a:lnTo>
                    <a:pt x="264" y="167"/>
                  </a:lnTo>
                  <a:lnTo>
                    <a:pt x="269" y="167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284" y="157"/>
                  </a:lnTo>
                  <a:lnTo>
                    <a:pt x="289" y="157"/>
                  </a:lnTo>
                  <a:lnTo>
                    <a:pt x="294" y="152"/>
                  </a:lnTo>
                  <a:lnTo>
                    <a:pt x="299" y="152"/>
                  </a:lnTo>
                  <a:lnTo>
                    <a:pt x="304" y="147"/>
                  </a:lnTo>
                  <a:lnTo>
                    <a:pt x="309" y="147"/>
                  </a:lnTo>
                  <a:lnTo>
                    <a:pt x="314" y="142"/>
                  </a:lnTo>
                  <a:lnTo>
                    <a:pt x="320" y="142"/>
                  </a:lnTo>
                  <a:lnTo>
                    <a:pt x="325" y="137"/>
                  </a:lnTo>
                  <a:lnTo>
                    <a:pt x="330" y="137"/>
                  </a:lnTo>
                  <a:lnTo>
                    <a:pt x="335" y="132"/>
                  </a:lnTo>
                  <a:lnTo>
                    <a:pt x="340" y="132"/>
                  </a:lnTo>
                  <a:lnTo>
                    <a:pt x="345" y="132"/>
                  </a:lnTo>
                  <a:lnTo>
                    <a:pt x="350" y="126"/>
                  </a:lnTo>
                  <a:lnTo>
                    <a:pt x="355" y="126"/>
                  </a:lnTo>
                  <a:lnTo>
                    <a:pt x="360" y="121"/>
                  </a:lnTo>
                  <a:lnTo>
                    <a:pt x="365" y="121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80" y="111"/>
                  </a:lnTo>
                  <a:lnTo>
                    <a:pt x="385" y="111"/>
                  </a:lnTo>
                  <a:lnTo>
                    <a:pt x="391" y="106"/>
                  </a:lnTo>
                  <a:lnTo>
                    <a:pt x="396" y="106"/>
                  </a:lnTo>
                  <a:lnTo>
                    <a:pt x="401" y="101"/>
                  </a:lnTo>
                  <a:lnTo>
                    <a:pt x="406" y="101"/>
                  </a:lnTo>
                  <a:lnTo>
                    <a:pt x="411" y="96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1"/>
                  </a:lnTo>
                  <a:lnTo>
                    <a:pt x="431" y="91"/>
                  </a:lnTo>
                  <a:lnTo>
                    <a:pt x="436" y="86"/>
                  </a:lnTo>
                  <a:lnTo>
                    <a:pt x="441" y="86"/>
                  </a:lnTo>
                  <a:lnTo>
                    <a:pt x="446" y="81"/>
                  </a:lnTo>
                  <a:lnTo>
                    <a:pt x="451" y="81"/>
                  </a:lnTo>
                  <a:lnTo>
                    <a:pt x="457" y="76"/>
                  </a:lnTo>
                  <a:lnTo>
                    <a:pt x="462" y="76"/>
                  </a:lnTo>
                  <a:lnTo>
                    <a:pt x="467" y="76"/>
                  </a:lnTo>
                  <a:lnTo>
                    <a:pt x="472" y="71"/>
                  </a:lnTo>
                  <a:lnTo>
                    <a:pt x="477" y="71"/>
                  </a:lnTo>
                  <a:lnTo>
                    <a:pt x="482" y="66"/>
                  </a:lnTo>
                  <a:lnTo>
                    <a:pt x="487" y="66"/>
                  </a:lnTo>
                  <a:lnTo>
                    <a:pt x="492" y="61"/>
                  </a:lnTo>
                  <a:lnTo>
                    <a:pt x="497" y="61"/>
                  </a:lnTo>
                  <a:lnTo>
                    <a:pt x="502" y="61"/>
                  </a:lnTo>
                  <a:lnTo>
                    <a:pt x="507" y="55"/>
                  </a:lnTo>
                  <a:lnTo>
                    <a:pt x="512" y="55"/>
                  </a:lnTo>
                  <a:lnTo>
                    <a:pt x="517" y="50"/>
                  </a:lnTo>
                  <a:lnTo>
                    <a:pt x="523" y="50"/>
                  </a:lnTo>
                  <a:lnTo>
                    <a:pt x="528" y="50"/>
                  </a:lnTo>
                  <a:lnTo>
                    <a:pt x="533" y="45"/>
                  </a:lnTo>
                  <a:lnTo>
                    <a:pt x="538" y="45"/>
                  </a:lnTo>
                  <a:lnTo>
                    <a:pt x="543" y="40"/>
                  </a:lnTo>
                  <a:lnTo>
                    <a:pt x="548" y="40"/>
                  </a:lnTo>
                  <a:lnTo>
                    <a:pt x="553" y="35"/>
                  </a:lnTo>
                  <a:lnTo>
                    <a:pt x="558" y="35"/>
                  </a:lnTo>
                  <a:lnTo>
                    <a:pt x="563" y="35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8" y="25"/>
                  </a:lnTo>
                  <a:lnTo>
                    <a:pt x="583" y="25"/>
                  </a:lnTo>
                  <a:lnTo>
                    <a:pt x="588" y="25"/>
                  </a:lnTo>
                  <a:lnTo>
                    <a:pt x="594" y="20"/>
                  </a:lnTo>
                  <a:lnTo>
                    <a:pt x="599" y="20"/>
                  </a:lnTo>
                  <a:lnTo>
                    <a:pt x="604" y="15"/>
                  </a:lnTo>
                  <a:lnTo>
                    <a:pt x="609" y="15"/>
                  </a:lnTo>
                  <a:lnTo>
                    <a:pt x="614" y="15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5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4519" y="1936"/>
              <a:ext cx="645" cy="229"/>
            </a:xfrm>
            <a:custGeom>
              <a:avLst/>
              <a:gdLst>
                <a:gd name="T0" fmla="*/ 10 w 645"/>
                <a:gd name="T1" fmla="*/ 224 h 229"/>
                <a:gd name="T2" fmla="*/ 26 w 645"/>
                <a:gd name="T3" fmla="*/ 218 h 229"/>
                <a:gd name="T4" fmla="*/ 41 w 645"/>
                <a:gd name="T5" fmla="*/ 213 h 229"/>
                <a:gd name="T6" fmla="*/ 56 w 645"/>
                <a:gd name="T7" fmla="*/ 208 h 229"/>
                <a:gd name="T8" fmla="*/ 71 w 645"/>
                <a:gd name="T9" fmla="*/ 203 h 229"/>
                <a:gd name="T10" fmla="*/ 87 w 645"/>
                <a:gd name="T11" fmla="*/ 198 h 229"/>
                <a:gd name="T12" fmla="*/ 102 w 645"/>
                <a:gd name="T13" fmla="*/ 193 h 229"/>
                <a:gd name="T14" fmla="*/ 117 w 645"/>
                <a:gd name="T15" fmla="*/ 183 h 229"/>
                <a:gd name="T16" fmla="*/ 132 w 645"/>
                <a:gd name="T17" fmla="*/ 178 h 229"/>
                <a:gd name="T18" fmla="*/ 147 w 645"/>
                <a:gd name="T19" fmla="*/ 173 h 229"/>
                <a:gd name="T20" fmla="*/ 163 w 645"/>
                <a:gd name="T21" fmla="*/ 168 h 229"/>
                <a:gd name="T22" fmla="*/ 178 w 645"/>
                <a:gd name="T23" fmla="*/ 163 h 229"/>
                <a:gd name="T24" fmla="*/ 193 w 645"/>
                <a:gd name="T25" fmla="*/ 158 h 229"/>
                <a:gd name="T26" fmla="*/ 208 w 645"/>
                <a:gd name="T27" fmla="*/ 153 h 229"/>
                <a:gd name="T28" fmla="*/ 224 w 645"/>
                <a:gd name="T29" fmla="*/ 147 h 229"/>
                <a:gd name="T30" fmla="*/ 239 w 645"/>
                <a:gd name="T31" fmla="*/ 142 h 229"/>
                <a:gd name="T32" fmla="*/ 254 w 645"/>
                <a:gd name="T33" fmla="*/ 137 h 229"/>
                <a:gd name="T34" fmla="*/ 269 w 645"/>
                <a:gd name="T35" fmla="*/ 127 h 229"/>
                <a:gd name="T36" fmla="*/ 284 w 645"/>
                <a:gd name="T37" fmla="*/ 122 h 229"/>
                <a:gd name="T38" fmla="*/ 300 w 645"/>
                <a:gd name="T39" fmla="*/ 117 h 229"/>
                <a:gd name="T40" fmla="*/ 315 w 645"/>
                <a:gd name="T41" fmla="*/ 112 h 229"/>
                <a:gd name="T42" fmla="*/ 330 w 645"/>
                <a:gd name="T43" fmla="*/ 107 h 229"/>
                <a:gd name="T44" fmla="*/ 345 w 645"/>
                <a:gd name="T45" fmla="*/ 102 h 229"/>
                <a:gd name="T46" fmla="*/ 361 w 645"/>
                <a:gd name="T47" fmla="*/ 97 h 229"/>
                <a:gd name="T48" fmla="*/ 376 w 645"/>
                <a:gd name="T49" fmla="*/ 92 h 229"/>
                <a:gd name="T50" fmla="*/ 391 w 645"/>
                <a:gd name="T51" fmla="*/ 87 h 229"/>
                <a:gd name="T52" fmla="*/ 406 w 645"/>
                <a:gd name="T53" fmla="*/ 81 h 229"/>
                <a:gd name="T54" fmla="*/ 422 w 645"/>
                <a:gd name="T55" fmla="*/ 76 h 229"/>
                <a:gd name="T56" fmla="*/ 437 w 645"/>
                <a:gd name="T57" fmla="*/ 71 h 229"/>
                <a:gd name="T58" fmla="*/ 452 w 645"/>
                <a:gd name="T59" fmla="*/ 66 h 229"/>
                <a:gd name="T60" fmla="*/ 467 w 645"/>
                <a:gd name="T61" fmla="*/ 61 h 229"/>
                <a:gd name="T62" fmla="*/ 482 w 645"/>
                <a:gd name="T63" fmla="*/ 56 h 229"/>
                <a:gd name="T64" fmla="*/ 498 w 645"/>
                <a:gd name="T65" fmla="*/ 51 h 229"/>
                <a:gd name="T66" fmla="*/ 513 w 645"/>
                <a:gd name="T67" fmla="*/ 46 h 229"/>
                <a:gd name="T68" fmla="*/ 528 w 645"/>
                <a:gd name="T69" fmla="*/ 41 h 229"/>
                <a:gd name="T70" fmla="*/ 543 w 645"/>
                <a:gd name="T71" fmla="*/ 36 h 229"/>
                <a:gd name="T72" fmla="*/ 559 w 645"/>
                <a:gd name="T73" fmla="*/ 26 h 229"/>
                <a:gd name="T74" fmla="*/ 574 w 645"/>
                <a:gd name="T75" fmla="*/ 21 h 229"/>
                <a:gd name="T76" fmla="*/ 589 w 645"/>
                <a:gd name="T77" fmla="*/ 21 h 229"/>
                <a:gd name="T78" fmla="*/ 604 w 645"/>
                <a:gd name="T79" fmla="*/ 10 h 229"/>
                <a:gd name="T80" fmla="*/ 619 w 645"/>
                <a:gd name="T81" fmla="*/ 5 h 229"/>
                <a:gd name="T82" fmla="*/ 635 w 645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29">
                  <a:moveTo>
                    <a:pt x="0" y="229"/>
                  </a:moveTo>
                  <a:lnTo>
                    <a:pt x="5" y="229"/>
                  </a:lnTo>
                  <a:lnTo>
                    <a:pt x="10" y="224"/>
                  </a:lnTo>
                  <a:lnTo>
                    <a:pt x="16" y="224"/>
                  </a:lnTo>
                  <a:lnTo>
                    <a:pt x="21" y="224"/>
                  </a:lnTo>
                  <a:lnTo>
                    <a:pt x="26" y="218"/>
                  </a:lnTo>
                  <a:lnTo>
                    <a:pt x="31" y="218"/>
                  </a:lnTo>
                  <a:lnTo>
                    <a:pt x="36" y="213"/>
                  </a:lnTo>
                  <a:lnTo>
                    <a:pt x="41" y="213"/>
                  </a:lnTo>
                  <a:lnTo>
                    <a:pt x="46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76" y="198"/>
                  </a:lnTo>
                  <a:lnTo>
                    <a:pt x="81" y="198"/>
                  </a:lnTo>
                  <a:lnTo>
                    <a:pt x="87" y="198"/>
                  </a:lnTo>
                  <a:lnTo>
                    <a:pt x="92" y="193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83"/>
                  </a:lnTo>
                  <a:lnTo>
                    <a:pt x="132" y="178"/>
                  </a:lnTo>
                  <a:lnTo>
                    <a:pt x="137" y="178"/>
                  </a:lnTo>
                  <a:lnTo>
                    <a:pt x="142" y="173"/>
                  </a:lnTo>
                  <a:lnTo>
                    <a:pt x="147" y="173"/>
                  </a:lnTo>
                  <a:lnTo>
                    <a:pt x="153" y="173"/>
                  </a:lnTo>
                  <a:lnTo>
                    <a:pt x="158" y="168"/>
                  </a:lnTo>
                  <a:lnTo>
                    <a:pt x="163" y="168"/>
                  </a:lnTo>
                  <a:lnTo>
                    <a:pt x="168" y="168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3" y="163"/>
                  </a:lnTo>
                  <a:lnTo>
                    <a:pt x="188" y="158"/>
                  </a:lnTo>
                  <a:lnTo>
                    <a:pt x="193" y="158"/>
                  </a:lnTo>
                  <a:lnTo>
                    <a:pt x="198" y="153"/>
                  </a:lnTo>
                  <a:lnTo>
                    <a:pt x="203" y="153"/>
                  </a:lnTo>
                  <a:lnTo>
                    <a:pt x="208" y="153"/>
                  </a:lnTo>
                  <a:lnTo>
                    <a:pt x="213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9" y="142"/>
                  </a:lnTo>
                  <a:lnTo>
                    <a:pt x="234" y="142"/>
                  </a:lnTo>
                  <a:lnTo>
                    <a:pt x="239" y="142"/>
                  </a:lnTo>
                  <a:lnTo>
                    <a:pt x="244" y="137"/>
                  </a:lnTo>
                  <a:lnTo>
                    <a:pt x="249" y="137"/>
                  </a:lnTo>
                  <a:lnTo>
                    <a:pt x="254" y="137"/>
                  </a:lnTo>
                  <a:lnTo>
                    <a:pt x="259" y="132"/>
                  </a:lnTo>
                  <a:lnTo>
                    <a:pt x="264" y="132"/>
                  </a:lnTo>
                  <a:lnTo>
                    <a:pt x="269" y="127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4" y="122"/>
                  </a:lnTo>
                  <a:lnTo>
                    <a:pt x="290" y="122"/>
                  </a:lnTo>
                  <a:lnTo>
                    <a:pt x="295" y="122"/>
                  </a:lnTo>
                  <a:lnTo>
                    <a:pt x="300" y="117"/>
                  </a:lnTo>
                  <a:lnTo>
                    <a:pt x="305" y="117"/>
                  </a:lnTo>
                  <a:lnTo>
                    <a:pt x="310" y="117"/>
                  </a:lnTo>
                  <a:lnTo>
                    <a:pt x="315" y="112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40" y="102"/>
                  </a:lnTo>
                  <a:lnTo>
                    <a:pt x="345" y="102"/>
                  </a:lnTo>
                  <a:lnTo>
                    <a:pt x="350" y="102"/>
                  </a:lnTo>
                  <a:lnTo>
                    <a:pt x="356" y="102"/>
                  </a:lnTo>
                  <a:lnTo>
                    <a:pt x="361" y="97"/>
                  </a:lnTo>
                  <a:lnTo>
                    <a:pt x="366" y="97"/>
                  </a:lnTo>
                  <a:lnTo>
                    <a:pt x="371" y="92"/>
                  </a:lnTo>
                  <a:lnTo>
                    <a:pt x="376" y="92"/>
                  </a:lnTo>
                  <a:lnTo>
                    <a:pt x="381" y="92"/>
                  </a:lnTo>
                  <a:lnTo>
                    <a:pt x="386" y="87"/>
                  </a:lnTo>
                  <a:lnTo>
                    <a:pt x="391" y="87"/>
                  </a:lnTo>
                  <a:lnTo>
                    <a:pt x="396" y="87"/>
                  </a:lnTo>
                  <a:lnTo>
                    <a:pt x="401" y="81"/>
                  </a:lnTo>
                  <a:lnTo>
                    <a:pt x="406" y="81"/>
                  </a:lnTo>
                  <a:lnTo>
                    <a:pt x="411" y="81"/>
                  </a:lnTo>
                  <a:lnTo>
                    <a:pt x="416" y="76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2" y="71"/>
                  </a:lnTo>
                  <a:lnTo>
                    <a:pt x="437" y="71"/>
                  </a:lnTo>
                  <a:lnTo>
                    <a:pt x="442" y="71"/>
                  </a:lnTo>
                  <a:lnTo>
                    <a:pt x="447" y="66"/>
                  </a:lnTo>
                  <a:lnTo>
                    <a:pt x="452" y="66"/>
                  </a:lnTo>
                  <a:lnTo>
                    <a:pt x="457" y="61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7" y="56"/>
                  </a:lnTo>
                  <a:lnTo>
                    <a:pt x="482" y="56"/>
                  </a:lnTo>
                  <a:lnTo>
                    <a:pt x="487" y="56"/>
                  </a:lnTo>
                  <a:lnTo>
                    <a:pt x="493" y="51"/>
                  </a:lnTo>
                  <a:lnTo>
                    <a:pt x="498" y="51"/>
                  </a:lnTo>
                  <a:lnTo>
                    <a:pt x="503" y="46"/>
                  </a:lnTo>
                  <a:lnTo>
                    <a:pt x="508" y="46"/>
                  </a:lnTo>
                  <a:lnTo>
                    <a:pt x="513" y="46"/>
                  </a:lnTo>
                  <a:lnTo>
                    <a:pt x="518" y="41"/>
                  </a:lnTo>
                  <a:lnTo>
                    <a:pt x="523" y="41"/>
                  </a:lnTo>
                  <a:lnTo>
                    <a:pt x="528" y="41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6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9" y="26"/>
                  </a:lnTo>
                  <a:lnTo>
                    <a:pt x="564" y="26"/>
                  </a:lnTo>
                  <a:lnTo>
                    <a:pt x="569" y="26"/>
                  </a:lnTo>
                  <a:lnTo>
                    <a:pt x="574" y="21"/>
                  </a:lnTo>
                  <a:lnTo>
                    <a:pt x="579" y="21"/>
                  </a:lnTo>
                  <a:lnTo>
                    <a:pt x="584" y="21"/>
                  </a:lnTo>
                  <a:lnTo>
                    <a:pt x="589" y="21"/>
                  </a:lnTo>
                  <a:lnTo>
                    <a:pt x="594" y="16"/>
                  </a:lnTo>
                  <a:lnTo>
                    <a:pt x="599" y="16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5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72"/>
            <p:cNvSpPr>
              <a:spLocks/>
            </p:cNvSpPr>
            <p:nvPr/>
          </p:nvSpPr>
          <p:spPr bwMode="auto">
            <a:xfrm>
              <a:off x="5164" y="1804"/>
              <a:ext cx="355" cy="132"/>
            </a:xfrm>
            <a:custGeom>
              <a:avLst/>
              <a:gdLst>
                <a:gd name="T0" fmla="*/ 5 w 355"/>
                <a:gd name="T1" fmla="*/ 127 h 132"/>
                <a:gd name="T2" fmla="*/ 15 w 355"/>
                <a:gd name="T3" fmla="*/ 122 h 132"/>
                <a:gd name="T4" fmla="*/ 25 w 355"/>
                <a:gd name="T5" fmla="*/ 122 h 132"/>
                <a:gd name="T6" fmla="*/ 35 w 355"/>
                <a:gd name="T7" fmla="*/ 117 h 132"/>
                <a:gd name="T8" fmla="*/ 45 w 355"/>
                <a:gd name="T9" fmla="*/ 112 h 132"/>
                <a:gd name="T10" fmla="*/ 56 w 355"/>
                <a:gd name="T11" fmla="*/ 112 h 132"/>
                <a:gd name="T12" fmla="*/ 66 w 355"/>
                <a:gd name="T13" fmla="*/ 107 h 132"/>
                <a:gd name="T14" fmla="*/ 76 w 355"/>
                <a:gd name="T15" fmla="*/ 102 h 132"/>
                <a:gd name="T16" fmla="*/ 86 w 355"/>
                <a:gd name="T17" fmla="*/ 97 h 132"/>
                <a:gd name="T18" fmla="*/ 96 w 355"/>
                <a:gd name="T19" fmla="*/ 97 h 132"/>
                <a:gd name="T20" fmla="*/ 106 w 355"/>
                <a:gd name="T21" fmla="*/ 92 h 132"/>
                <a:gd name="T22" fmla="*/ 117 w 355"/>
                <a:gd name="T23" fmla="*/ 87 h 132"/>
                <a:gd name="T24" fmla="*/ 127 w 355"/>
                <a:gd name="T25" fmla="*/ 87 h 132"/>
                <a:gd name="T26" fmla="*/ 137 w 355"/>
                <a:gd name="T27" fmla="*/ 82 h 132"/>
                <a:gd name="T28" fmla="*/ 147 w 355"/>
                <a:gd name="T29" fmla="*/ 76 h 132"/>
                <a:gd name="T30" fmla="*/ 157 w 355"/>
                <a:gd name="T31" fmla="*/ 71 h 132"/>
                <a:gd name="T32" fmla="*/ 167 w 355"/>
                <a:gd name="T33" fmla="*/ 71 h 132"/>
                <a:gd name="T34" fmla="*/ 177 w 355"/>
                <a:gd name="T35" fmla="*/ 66 h 132"/>
                <a:gd name="T36" fmla="*/ 188 w 355"/>
                <a:gd name="T37" fmla="*/ 61 h 132"/>
                <a:gd name="T38" fmla="*/ 198 w 355"/>
                <a:gd name="T39" fmla="*/ 56 h 132"/>
                <a:gd name="T40" fmla="*/ 208 w 355"/>
                <a:gd name="T41" fmla="*/ 56 h 132"/>
                <a:gd name="T42" fmla="*/ 218 w 355"/>
                <a:gd name="T43" fmla="*/ 51 h 132"/>
                <a:gd name="T44" fmla="*/ 228 w 355"/>
                <a:gd name="T45" fmla="*/ 46 h 132"/>
                <a:gd name="T46" fmla="*/ 238 w 355"/>
                <a:gd name="T47" fmla="*/ 41 h 132"/>
                <a:gd name="T48" fmla="*/ 248 w 355"/>
                <a:gd name="T49" fmla="*/ 41 h 132"/>
                <a:gd name="T50" fmla="*/ 259 w 355"/>
                <a:gd name="T51" fmla="*/ 36 h 132"/>
                <a:gd name="T52" fmla="*/ 269 w 355"/>
                <a:gd name="T53" fmla="*/ 31 h 132"/>
                <a:gd name="T54" fmla="*/ 279 w 355"/>
                <a:gd name="T55" fmla="*/ 26 h 132"/>
                <a:gd name="T56" fmla="*/ 289 w 355"/>
                <a:gd name="T57" fmla="*/ 26 h 132"/>
                <a:gd name="T58" fmla="*/ 299 w 355"/>
                <a:gd name="T59" fmla="*/ 21 h 132"/>
                <a:gd name="T60" fmla="*/ 309 w 355"/>
                <a:gd name="T61" fmla="*/ 16 h 132"/>
                <a:gd name="T62" fmla="*/ 320 w 355"/>
                <a:gd name="T63" fmla="*/ 11 h 132"/>
                <a:gd name="T64" fmla="*/ 330 w 355"/>
                <a:gd name="T65" fmla="*/ 5 h 132"/>
                <a:gd name="T66" fmla="*/ 340 w 355"/>
                <a:gd name="T67" fmla="*/ 5 h 132"/>
                <a:gd name="T68" fmla="*/ 350 w 355"/>
                <a:gd name="T6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132">
                  <a:moveTo>
                    <a:pt x="0" y="132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2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30" y="117"/>
                  </a:lnTo>
                  <a:lnTo>
                    <a:pt x="35" y="117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51" y="112"/>
                  </a:lnTo>
                  <a:lnTo>
                    <a:pt x="56" y="11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81" y="102"/>
                  </a:lnTo>
                  <a:lnTo>
                    <a:pt x="86" y="97"/>
                  </a:lnTo>
                  <a:lnTo>
                    <a:pt x="91" y="97"/>
                  </a:lnTo>
                  <a:lnTo>
                    <a:pt x="96" y="97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7" y="87"/>
                  </a:lnTo>
                  <a:lnTo>
                    <a:pt x="122" y="87"/>
                  </a:lnTo>
                  <a:lnTo>
                    <a:pt x="127" y="87"/>
                  </a:lnTo>
                  <a:lnTo>
                    <a:pt x="132" y="82"/>
                  </a:lnTo>
                  <a:lnTo>
                    <a:pt x="137" y="82"/>
                  </a:lnTo>
                  <a:lnTo>
                    <a:pt x="142" y="82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66"/>
                  </a:lnTo>
                  <a:lnTo>
                    <a:pt x="177" y="66"/>
                  </a:lnTo>
                  <a:lnTo>
                    <a:pt x="183" y="66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5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79" y="26"/>
                  </a:lnTo>
                  <a:lnTo>
                    <a:pt x="284" y="26"/>
                  </a:lnTo>
                  <a:lnTo>
                    <a:pt x="289" y="26"/>
                  </a:lnTo>
                  <a:lnTo>
                    <a:pt x="294" y="21"/>
                  </a:lnTo>
                  <a:lnTo>
                    <a:pt x="299" y="21"/>
                  </a:lnTo>
                  <a:lnTo>
                    <a:pt x="304" y="16"/>
                  </a:lnTo>
                  <a:lnTo>
                    <a:pt x="309" y="16"/>
                  </a:lnTo>
                  <a:lnTo>
                    <a:pt x="314" y="16"/>
                  </a:lnTo>
                  <a:lnTo>
                    <a:pt x="320" y="11"/>
                  </a:lnTo>
                  <a:lnTo>
                    <a:pt x="325" y="11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73"/>
            <p:cNvSpPr>
              <a:spLocks/>
            </p:cNvSpPr>
            <p:nvPr/>
          </p:nvSpPr>
          <p:spPr bwMode="auto">
            <a:xfrm>
              <a:off x="3317" y="2428"/>
              <a:ext cx="527" cy="893"/>
            </a:xfrm>
            <a:custGeom>
              <a:avLst/>
              <a:gdLst>
                <a:gd name="T0" fmla="*/ 5 w 527"/>
                <a:gd name="T1" fmla="*/ 665 h 893"/>
                <a:gd name="T2" fmla="*/ 10 w 527"/>
                <a:gd name="T3" fmla="*/ 650 h 893"/>
                <a:gd name="T4" fmla="*/ 20 w 527"/>
                <a:gd name="T5" fmla="*/ 619 h 893"/>
                <a:gd name="T6" fmla="*/ 25 w 527"/>
                <a:gd name="T7" fmla="*/ 579 h 893"/>
                <a:gd name="T8" fmla="*/ 35 w 527"/>
                <a:gd name="T9" fmla="*/ 543 h 893"/>
                <a:gd name="T10" fmla="*/ 40 w 527"/>
                <a:gd name="T11" fmla="*/ 508 h 893"/>
                <a:gd name="T12" fmla="*/ 55 w 527"/>
                <a:gd name="T13" fmla="*/ 493 h 893"/>
                <a:gd name="T14" fmla="*/ 60 w 527"/>
                <a:gd name="T15" fmla="*/ 462 h 893"/>
                <a:gd name="T16" fmla="*/ 71 w 527"/>
                <a:gd name="T17" fmla="*/ 447 h 893"/>
                <a:gd name="T18" fmla="*/ 81 w 527"/>
                <a:gd name="T19" fmla="*/ 422 h 893"/>
                <a:gd name="T20" fmla="*/ 91 w 527"/>
                <a:gd name="T21" fmla="*/ 406 h 893"/>
                <a:gd name="T22" fmla="*/ 96 w 527"/>
                <a:gd name="T23" fmla="*/ 386 h 893"/>
                <a:gd name="T24" fmla="*/ 106 w 527"/>
                <a:gd name="T25" fmla="*/ 371 h 893"/>
                <a:gd name="T26" fmla="*/ 111 w 527"/>
                <a:gd name="T27" fmla="*/ 356 h 893"/>
                <a:gd name="T28" fmla="*/ 126 w 527"/>
                <a:gd name="T29" fmla="*/ 335 h 893"/>
                <a:gd name="T30" fmla="*/ 137 w 527"/>
                <a:gd name="T31" fmla="*/ 315 h 893"/>
                <a:gd name="T32" fmla="*/ 152 w 527"/>
                <a:gd name="T33" fmla="*/ 295 h 893"/>
                <a:gd name="T34" fmla="*/ 162 w 527"/>
                <a:gd name="T35" fmla="*/ 280 h 893"/>
                <a:gd name="T36" fmla="*/ 182 w 527"/>
                <a:gd name="T37" fmla="*/ 259 h 893"/>
                <a:gd name="T38" fmla="*/ 192 w 527"/>
                <a:gd name="T39" fmla="*/ 249 h 893"/>
                <a:gd name="T40" fmla="*/ 203 w 527"/>
                <a:gd name="T41" fmla="*/ 239 h 893"/>
                <a:gd name="T42" fmla="*/ 218 w 527"/>
                <a:gd name="T43" fmla="*/ 219 h 893"/>
                <a:gd name="T44" fmla="*/ 228 w 527"/>
                <a:gd name="T45" fmla="*/ 208 h 893"/>
                <a:gd name="T46" fmla="*/ 243 w 527"/>
                <a:gd name="T47" fmla="*/ 198 h 893"/>
                <a:gd name="T48" fmla="*/ 263 w 527"/>
                <a:gd name="T49" fmla="*/ 183 h 893"/>
                <a:gd name="T50" fmla="*/ 274 w 527"/>
                <a:gd name="T51" fmla="*/ 168 h 893"/>
                <a:gd name="T52" fmla="*/ 289 w 527"/>
                <a:gd name="T53" fmla="*/ 158 h 893"/>
                <a:gd name="T54" fmla="*/ 304 w 527"/>
                <a:gd name="T55" fmla="*/ 148 h 893"/>
                <a:gd name="T56" fmla="*/ 319 w 527"/>
                <a:gd name="T57" fmla="*/ 132 h 893"/>
                <a:gd name="T58" fmla="*/ 334 w 527"/>
                <a:gd name="T59" fmla="*/ 122 h 893"/>
                <a:gd name="T60" fmla="*/ 350 w 527"/>
                <a:gd name="T61" fmla="*/ 112 h 893"/>
                <a:gd name="T62" fmla="*/ 365 w 527"/>
                <a:gd name="T63" fmla="*/ 102 h 893"/>
                <a:gd name="T64" fmla="*/ 380 w 527"/>
                <a:gd name="T65" fmla="*/ 92 h 893"/>
                <a:gd name="T66" fmla="*/ 395 w 527"/>
                <a:gd name="T67" fmla="*/ 82 h 893"/>
                <a:gd name="T68" fmla="*/ 411 w 527"/>
                <a:gd name="T69" fmla="*/ 72 h 893"/>
                <a:gd name="T70" fmla="*/ 426 w 527"/>
                <a:gd name="T71" fmla="*/ 61 h 893"/>
                <a:gd name="T72" fmla="*/ 441 w 527"/>
                <a:gd name="T73" fmla="*/ 51 h 893"/>
                <a:gd name="T74" fmla="*/ 456 w 527"/>
                <a:gd name="T75" fmla="*/ 41 h 893"/>
                <a:gd name="T76" fmla="*/ 472 w 527"/>
                <a:gd name="T77" fmla="*/ 31 h 893"/>
                <a:gd name="T78" fmla="*/ 487 w 527"/>
                <a:gd name="T79" fmla="*/ 26 h 893"/>
                <a:gd name="T80" fmla="*/ 502 w 527"/>
                <a:gd name="T81" fmla="*/ 16 h 893"/>
                <a:gd name="T82" fmla="*/ 517 w 527"/>
                <a:gd name="T83" fmla="*/ 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893">
                  <a:moveTo>
                    <a:pt x="0" y="893"/>
                  </a:moveTo>
                  <a:lnTo>
                    <a:pt x="0" y="848"/>
                  </a:lnTo>
                  <a:lnTo>
                    <a:pt x="5" y="665"/>
                  </a:lnTo>
                  <a:lnTo>
                    <a:pt x="5" y="660"/>
                  </a:lnTo>
                  <a:lnTo>
                    <a:pt x="10" y="655"/>
                  </a:lnTo>
                  <a:lnTo>
                    <a:pt x="10" y="650"/>
                  </a:lnTo>
                  <a:lnTo>
                    <a:pt x="15" y="645"/>
                  </a:lnTo>
                  <a:lnTo>
                    <a:pt x="15" y="619"/>
                  </a:lnTo>
                  <a:lnTo>
                    <a:pt x="20" y="619"/>
                  </a:lnTo>
                  <a:lnTo>
                    <a:pt x="20" y="604"/>
                  </a:lnTo>
                  <a:lnTo>
                    <a:pt x="25" y="599"/>
                  </a:lnTo>
                  <a:lnTo>
                    <a:pt x="25" y="579"/>
                  </a:lnTo>
                  <a:lnTo>
                    <a:pt x="30" y="559"/>
                  </a:lnTo>
                  <a:lnTo>
                    <a:pt x="30" y="554"/>
                  </a:lnTo>
                  <a:lnTo>
                    <a:pt x="35" y="543"/>
                  </a:lnTo>
                  <a:lnTo>
                    <a:pt x="35" y="538"/>
                  </a:lnTo>
                  <a:lnTo>
                    <a:pt x="40" y="533"/>
                  </a:lnTo>
                  <a:lnTo>
                    <a:pt x="40" y="508"/>
                  </a:lnTo>
                  <a:lnTo>
                    <a:pt x="45" y="503"/>
                  </a:lnTo>
                  <a:lnTo>
                    <a:pt x="50" y="498"/>
                  </a:lnTo>
                  <a:lnTo>
                    <a:pt x="55" y="493"/>
                  </a:lnTo>
                  <a:lnTo>
                    <a:pt x="55" y="488"/>
                  </a:lnTo>
                  <a:lnTo>
                    <a:pt x="60" y="482"/>
                  </a:lnTo>
                  <a:lnTo>
                    <a:pt x="60" y="462"/>
                  </a:lnTo>
                  <a:lnTo>
                    <a:pt x="66" y="457"/>
                  </a:lnTo>
                  <a:lnTo>
                    <a:pt x="71" y="452"/>
                  </a:lnTo>
                  <a:lnTo>
                    <a:pt x="71" y="447"/>
                  </a:lnTo>
                  <a:lnTo>
                    <a:pt x="76" y="437"/>
                  </a:lnTo>
                  <a:lnTo>
                    <a:pt x="76" y="427"/>
                  </a:lnTo>
                  <a:lnTo>
                    <a:pt x="81" y="422"/>
                  </a:lnTo>
                  <a:lnTo>
                    <a:pt x="81" y="417"/>
                  </a:lnTo>
                  <a:lnTo>
                    <a:pt x="86" y="411"/>
                  </a:lnTo>
                  <a:lnTo>
                    <a:pt x="91" y="406"/>
                  </a:lnTo>
                  <a:lnTo>
                    <a:pt x="91" y="396"/>
                  </a:lnTo>
                  <a:lnTo>
                    <a:pt x="96" y="391"/>
                  </a:lnTo>
                  <a:lnTo>
                    <a:pt x="96" y="386"/>
                  </a:lnTo>
                  <a:lnTo>
                    <a:pt x="101" y="381"/>
                  </a:lnTo>
                  <a:lnTo>
                    <a:pt x="101" y="376"/>
                  </a:lnTo>
                  <a:lnTo>
                    <a:pt x="106" y="371"/>
                  </a:lnTo>
                  <a:lnTo>
                    <a:pt x="106" y="366"/>
                  </a:lnTo>
                  <a:lnTo>
                    <a:pt x="111" y="361"/>
                  </a:lnTo>
                  <a:lnTo>
                    <a:pt x="111" y="356"/>
                  </a:lnTo>
                  <a:lnTo>
                    <a:pt x="121" y="345"/>
                  </a:lnTo>
                  <a:lnTo>
                    <a:pt x="121" y="340"/>
                  </a:lnTo>
                  <a:lnTo>
                    <a:pt x="126" y="335"/>
                  </a:lnTo>
                  <a:lnTo>
                    <a:pt x="126" y="325"/>
                  </a:lnTo>
                  <a:lnTo>
                    <a:pt x="131" y="320"/>
                  </a:lnTo>
                  <a:lnTo>
                    <a:pt x="137" y="315"/>
                  </a:lnTo>
                  <a:lnTo>
                    <a:pt x="147" y="305"/>
                  </a:lnTo>
                  <a:lnTo>
                    <a:pt x="147" y="300"/>
                  </a:lnTo>
                  <a:lnTo>
                    <a:pt x="152" y="295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62" y="280"/>
                  </a:lnTo>
                  <a:lnTo>
                    <a:pt x="167" y="274"/>
                  </a:lnTo>
                  <a:lnTo>
                    <a:pt x="172" y="26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82" y="259"/>
                  </a:lnTo>
                  <a:lnTo>
                    <a:pt x="192" y="249"/>
                  </a:lnTo>
                  <a:lnTo>
                    <a:pt x="192" y="244"/>
                  </a:lnTo>
                  <a:lnTo>
                    <a:pt x="197" y="244"/>
                  </a:lnTo>
                  <a:lnTo>
                    <a:pt x="203" y="239"/>
                  </a:lnTo>
                  <a:lnTo>
                    <a:pt x="213" y="229"/>
                  </a:lnTo>
                  <a:lnTo>
                    <a:pt x="213" y="224"/>
                  </a:lnTo>
                  <a:lnTo>
                    <a:pt x="218" y="219"/>
                  </a:lnTo>
                  <a:lnTo>
                    <a:pt x="223" y="219"/>
                  </a:lnTo>
                  <a:lnTo>
                    <a:pt x="233" y="208"/>
                  </a:lnTo>
                  <a:lnTo>
                    <a:pt x="228" y="208"/>
                  </a:lnTo>
                  <a:lnTo>
                    <a:pt x="233" y="208"/>
                  </a:lnTo>
                  <a:lnTo>
                    <a:pt x="238" y="203"/>
                  </a:lnTo>
                  <a:lnTo>
                    <a:pt x="243" y="198"/>
                  </a:lnTo>
                  <a:lnTo>
                    <a:pt x="248" y="193"/>
                  </a:lnTo>
                  <a:lnTo>
                    <a:pt x="253" y="193"/>
                  </a:lnTo>
                  <a:lnTo>
                    <a:pt x="263" y="183"/>
                  </a:lnTo>
                  <a:lnTo>
                    <a:pt x="263" y="178"/>
                  </a:lnTo>
                  <a:lnTo>
                    <a:pt x="269" y="173"/>
                  </a:lnTo>
                  <a:lnTo>
                    <a:pt x="274" y="168"/>
                  </a:lnTo>
                  <a:lnTo>
                    <a:pt x="279" y="168"/>
                  </a:lnTo>
                  <a:lnTo>
                    <a:pt x="284" y="163"/>
                  </a:lnTo>
                  <a:lnTo>
                    <a:pt x="289" y="158"/>
                  </a:lnTo>
                  <a:lnTo>
                    <a:pt x="294" y="153"/>
                  </a:lnTo>
                  <a:lnTo>
                    <a:pt x="299" y="153"/>
                  </a:lnTo>
                  <a:lnTo>
                    <a:pt x="304" y="148"/>
                  </a:lnTo>
                  <a:lnTo>
                    <a:pt x="309" y="143"/>
                  </a:lnTo>
                  <a:lnTo>
                    <a:pt x="314" y="137"/>
                  </a:lnTo>
                  <a:lnTo>
                    <a:pt x="319" y="132"/>
                  </a:lnTo>
                  <a:lnTo>
                    <a:pt x="324" y="127"/>
                  </a:lnTo>
                  <a:lnTo>
                    <a:pt x="329" y="127"/>
                  </a:lnTo>
                  <a:lnTo>
                    <a:pt x="334" y="122"/>
                  </a:lnTo>
                  <a:lnTo>
                    <a:pt x="340" y="117"/>
                  </a:lnTo>
                  <a:lnTo>
                    <a:pt x="345" y="112"/>
                  </a:lnTo>
                  <a:lnTo>
                    <a:pt x="350" y="112"/>
                  </a:lnTo>
                  <a:lnTo>
                    <a:pt x="355" y="107"/>
                  </a:lnTo>
                  <a:lnTo>
                    <a:pt x="360" y="102"/>
                  </a:lnTo>
                  <a:lnTo>
                    <a:pt x="365" y="102"/>
                  </a:lnTo>
                  <a:lnTo>
                    <a:pt x="370" y="97"/>
                  </a:lnTo>
                  <a:lnTo>
                    <a:pt x="375" y="92"/>
                  </a:lnTo>
                  <a:lnTo>
                    <a:pt x="380" y="92"/>
                  </a:lnTo>
                  <a:lnTo>
                    <a:pt x="385" y="87"/>
                  </a:lnTo>
                  <a:lnTo>
                    <a:pt x="390" y="82"/>
                  </a:lnTo>
                  <a:lnTo>
                    <a:pt x="395" y="82"/>
                  </a:lnTo>
                  <a:lnTo>
                    <a:pt x="400" y="77"/>
                  </a:lnTo>
                  <a:lnTo>
                    <a:pt x="406" y="72"/>
                  </a:lnTo>
                  <a:lnTo>
                    <a:pt x="411" y="72"/>
                  </a:lnTo>
                  <a:lnTo>
                    <a:pt x="416" y="66"/>
                  </a:lnTo>
                  <a:lnTo>
                    <a:pt x="421" y="66"/>
                  </a:lnTo>
                  <a:lnTo>
                    <a:pt x="426" y="61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6" y="41"/>
                  </a:lnTo>
                  <a:lnTo>
                    <a:pt x="461" y="36"/>
                  </a:lnTo>
                  <a:lnTo>
                    <a:pt x="466" y="36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26"/>
                  </a:lnTo>
                  <a:lnTo>
                    <a:pt x="487" y="26"/>
                  </a:lnTo>
                  <a:lnTo>
                    <a:pt x="492" y="21"/>
                  </a:lnTo>
                  <a:lnTo>
                    <a:pt x="497" y="16"/>
                  </a:lnTo>
                  <a:lnTo>
                    <a:pt x="502" y="16"/>
                  </a:lnTo>
                  <a:lnTo>
                    <a:pt x="507" y="11"/>
                  </a:lnTo>
                  <a:lnTo>
                    <a:pt x="512" y="11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7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3844" y="2190"/>
              <a:ext cx="645" cy="238"/>
            </a:xfrm>
            <a:custGeom>
              <a:avLst/>
              <a:gdLst>
                <a:gd name="T0" fmla="*/ 10 w 645"/>
                <a:gd name="T1" fmla="*/ 233 h 238"/>
                <a:gd name="T2" fmla="*/ 26 w 645"/>
                <a:gd name="T3" fmla="*/ 228 h 238"/>
                <a:gd name="T4" fmla="*/ 41 w 645"/>
                <a:gd name="T5" fmla="*/ 218 h 238"/>
                <a:gd name="T6" fmla="*/ 56 w 645"/>
                <a:gd name="T7" fmla="*/ 213 h 238"/>
                <a:gd name="T8" fmla="*/ 71 w 645"/>
                <a:gd name="T9" fmla="*/ 203 h 238"/>
                <a:gd name="T10" fmla="*/ 87 w 645"/>
                <a:gd name="T11" fmla="*/ 198 h 238"/>
                <a:gd name="T12" fmla="*/ 102 w 645"/>
                <a:gd name="T13" fmla="*/ 193 h 238"/>
                <a:gd name="T14" fmla="*/ 117 w 645"/>
                <a:gd name="T15" fmla="*/ 183 h 238"/>
                <a:gd name="T16" fmla="*/ 132 w 645"/>
                <a:gd name="T17" fmla="*/ 178 h 238"/>
                <a:gd name="T18" fmla="*/ 148 w 645"/>
                <a:gd name="T19" fmla="*/ 173 h 238"/>
                <a:gd name="T20" fmla="*/ 163 w 645"/>
                <a:gd name="T21" fmla="*/ 162 h 238"/>
                <a:gd name="T22" fmla="*/ 178 w 645"/>
                <a:gd name="T23" fmla="*/ 157 h 238"/>
                <a:gd name="T24" fmla="*/ 193 w 645"/>
                <a:gd name="T25" fmla="*/ 152 h 238"/>
                <a:gd name="T26" fmla="*/ 208 w 645"/>
                <a:gd name="T27" fmla="*/ 147 h 238"/>
                <a:gd name="T28" fmla="*/ 224 w 645"/>
                <a:gd name="T29" fmla="*/ 142 h 238"/>
                <a:gd name="T30" fmla="*/ 239 w 645"/>
                <a:gd name="T31" fmla="*/ 137 h 238"/>
                <a:gd name="T32" fmla="*/ 254 w 645"/>
                <a:gd name="T33" fmla="*/ 132 h 238"/>
                <a:gd name="T34" fmla="*/ 269 w 645"/>
                <a:gd name="T35" fmla="*/ 122 h 238"/>
                <a:gd name="T36" fmla="*/ 285 w 645"/>
                <a:gd name="T37" fmla="*/ 117 h 238"/>
                <a:gd name="T38" fmla="*/ 300 w 645"/>
                <a:gd name="T39" fmla="*/ 112 h 238"/>
                <a:gd name="T40" fmla="*/ 315 w 645"/>
                <a:gd name="T41" fmla="*/ 107 h 238"/>
                <a:gd name="T42" fmla="*/ 330 w 645"/>
                <a:gd name="T43" fmla="*/ 101 h 238"/>
                <a:gd name="T44" fmla="*/ 345 w 645"/>
                <a:gd name="T45" fmla="*/ 96 h 238"/>
                <a:gd name="T46" fmla="*/ 361 w 645"/>
                <a:gd name="T47" fmla="*/ 91 h 238"/>
                <a:gd name="T48" fmla="*/ 376 w 645"/>
                <a:gd name="T49" fmla="*/ 86 h 238"/>
                <a:gd name="T50" fmla="*/ 391 w 645"/>
                <a:gd name="T51" fmla="*/ 81 h 238"/>
                <a:gd name="T52" fmla="*/ 406 w 645"/>
                <a:gd name="T53" fmla="*/ 76 h 238"/>
                <a:gd name="T54" fmla="*/ 422 w 645"/>
                <a:gd name="T55" fmla="*/ 71 h 238"/>
                <a:gd name="T56" fmla="*/ 437 w 645"/>
                <a:gd name="T57" fmla="*/ 66 h 238"/>
                <a:gd name="T58" fmla="*/ 452 w 645"/>
                <a:gd name="T59" fmla="*/ 61 h 238"/>
                <a:gd name="T60" fmla="*/ 467 w 645"/>
                <a:gd name="T61" fmla="*/ 56 h 238"/>
                <a:gd name="T62" fmla="*/ 482 w 645"/>
                <a:gd name="T63" fmla="*/ 51 h 238"/>
                <a:gd name="T64" fmla="*/ 498 w 645"/>
                <a:gd name="T65" fmla="*/ 46 h 238"/>
                <a:gd name="T66" fmla="*/ 513 w 645"/>
                <a:gd name="T67" fmla="*/ 41 h 238"/>
                <a:gd name="T68" fmla="*/ 528 w 645"/>
                <a:gd name="T69" fmla="*/ 36 h 238"/>
                <a:gd name="T70" fmla="*/ 543 w 645"/>
                <a:gd name="T71" fmla="*/ 30 h 238"/>
                <a:gd name="T72" fmla="*/ 559 w 645"/>
                <a:gd name="T73" fmla="*/ 25 h 238"/>
                <a:gd name="T74" fmla="*/ 574 w 645"/>
                <a:gd name="T75" fmla="*/ 20 h 238"/>
                <a:gd name="T76" fmla="*/ 589 w 645"/>
                <a:gd name="T77" fmla="*/ 15 h 238"/>
                <a:gd name="T78" fmla="*/ 604 w 645"/>
                <a:gd name="T79" fmla="*/ 10 h 238"/>
                <a:gd name="T80" fmla="*/ 619 w 645"/>
                <a:gd name="T81" fmla="*/ 10 h 238"/>
                <a:gd name="T82" fmla="*/ 635 w 645"/>
                <a:gd name="T83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38">
                  <a:moveTo>
                    <a:pt x="0" y="238"/>
                  </a:moveTo>
                  <a:lnTo>
                    <a:pt x="5" y="238"/>
                  </a:lnTo>
                  <a:lnTo>
                    <a:pt x="10" y="233"/>
                  </a:lnTo>
                  <a:lnTo>
                    <a:pt x="16" y="233"/>
                  </a:lnTo>
                  <a:lnTo>
                    <a:pt x="21" y="228"/>
                  </a:lnTo>
                  <a:lnTo>
                    <a:pt x="26" y="228"/>
                  </a:lnTo>
                  <a:lnTo>
                    <a:pt x="31" y="223"/>
                  </a:lnTo>
                  <a:lnTo>
                    <a:pt x="36" y="223"/>
                  </a:lnTo>
                  <a:lnTo>
                    <a:pt x="41" y="218"/>
                  </a:lnTo>
                  <a:lnTo>
                    <a:pt x="46" y="218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71" y="203"/>
                  </a:lnTo>
                  <a:lnTo>
                    <a:pt x="76" y="203"/>
                  </a:lnTo>
                  <a:lnTo>
                    <a:pt x="82" y="198"/>
                  </a:lnTo>
                  <a:lnTo>
                    <a:pt x="87" y="198"/>
                  </a:lnTo>
                  <a:lnTo>
                    <a:pt x="92" y="198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78"/>
                  </a:lnTo>
                  <a:lnTo>
                    <a:pt x="132" y="178"/>
                  </a:lnTo>
                  <a:lnTo>
                    <a:pt x="137" y="173"/>
                  </a:lnTo>
                  <a:lnTo>
                    <a:pt x="142" y="173"/>
                  </a:lnTo>
                  <a:lnTo>
                    <a:pt x="148" y="173"/>
                  </a:lnTo>
                  <a:lnTo>
                    <a:pt x="153" y="167"/>
                  </a:lnTo>
                  <a:lnTo>
                    <a:pt x="158" y="167"/>
                  </a:lnTo>
                  <a:lnTo>
                    <a:pt x="163" y="162"/>
                  </a:lnTo>
                  <a:lnTo>
                    <a:pt x="168" y="162"/>
                  </a:lnTo>
                  <a:lnTo>
                    <a:pt x="173" y="162"/>
                  </a:lnTo>
                  <a:lnTo>
                    <a:pt x="178" y="157"/>
                  </a:lnTo>
                  <a:lnTo>
                    <a:pt x="183" y="157"/>
                  </a:lnTo>
                  <a:lnTo>
                    <a:pt x="188" y="152"/>
                  </a:lnTo>
                  <a:lnTo>
                    <a:pt x="193" y="152"/>
                  </a:lnTo>
                  <a:lnTo>
                    <a:pt x="198" y="147"/>
                  </a:lnTo>
                  <a:lnTo>
                    <a:pt x="203" y="147"/>
                  </a:lnTo>
                  <a:lnTo>
                    <a:pt x="208" y="147"/>
                  </a:lnTo>
                  <a:lnTo>
                    <a:pt x="213" y="142"/>
                  </a:lnTo>
                  <a:lnTo>
                    <a:pt x="219" y="142"/>
                  </a:lnTo>
                  <a:lnTo>
                    <a:pt x="224" y="142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9" y="137"/>
                  </a:lnTo>
                  <a:lnTo>
                    <a:pt x="244" y="132"/>
                  </a:lnTo>
                  <a:lnTo>
                    <a:pt x="249" y="132"/>
                  </a:lnTo>
                  <a:lnTo>
                    <a:pt x="254" y="132"/>
                  </a:lnTo>
                  <a:lnTo>
                    <a:pt x="259" y="127"/>
                  </a:lnTo>
                  <a:lnTo>
                    <a:pt x="264" y="127"/>
                  </a:lnTo>
                  <a:lnTo>
                    <a:pt x="269" y="122"/>
                  </a:lnTo>
                  <a:lnTo>
                    <a:pt x="274" y="122"/>
                  </a:lnTo>
                  <a:lnTo>
                    <a:pt x="279" y="122"/>
                  </a:lnTo>
                  <a:lnTo>
                    <a:pt x="285" y="117"/>
                  </a:lnTo>
                  <a:lnTo>
                    <a:pt x="290" y="117"/>
                  </a:lnTo>
                  <a:lnTo>
                    <a:pt x="295" y="117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10" y="112"/>
                  </a:lnTo>
                  <a:lnTo>
                    <a:pt x="315" y="107"/>
                  </a:lnTo>
                  <a:lnTo>
                    <a:pt x="320" y="107"/>
                  </a:lnTo>
                  <a:lnTo>
                    <a:pt x="325" y="107"/>
                  </a:lnTo>
                  <a:lnTo>
                    <a:pt x="330" y="101"/>
                  </a:lnTo>
                  <a:lnTo>
                    <a:pt x="335" y="101"/>
                  </a:lnTo>
                  <a:lnTo>
                    <a:pt x="340" y="101"/>
                  </a:lnTo>
                  <a:lnTo>
                    <a:pt x="345" y="96"/>
                  </a:lnTo>
                  <a:lnTo>
                    <a:pt x="351" y="96"/>
                  </a:lnTo>
                  <a:lnTo>
                    <a:pt x="356" y="96"/>
                  </a:lnTo>
                  <a:lnTo>
                    <a:pt x="361" y="91"/>
                  </a:lnTo>
                  <a:lnTo>
                    <a:pt x="366" y="91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6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2" y="71"/>
                  </a:lnTo>
                  <a:lnTo>
                    <a:pt x="427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6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46"/>
                  </a:lnTo>
                  <a:lnTo>
                    <a:pt x="498" y="46"/>
                  </a:lnTo>
                  <a:lnTo>
                    <a:pt x="503" y="46"/>
                  </a:lnTo>
                  <a:lnTo>
                    <a:pt x="508" y="41"/>
                  </a:lnTo>
                  <a:lnTo>
                    <a:pt x="513" y="41"/>
                  </a:lnTo>
                  <a:lnTo>
                    <a:pt x="518" y="41"/>
                  </a:lnTo>
                  <a:lnTo>
                    <a:pt x="523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0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4" y="25"/>
                  </a:lnTo>
                  <a:lnTo>
                    <a:pt x="559" y="25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0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15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75"/>
            <p:cNvSpPr>
              <a:spLocks/>
            </p:cNvSpPr>
            <p:nvPr/>
          </p:nvSpPr>
          <p:spPr bwMode="auto">
            <a:xfrm>
              <a:off x="4489" y="2017"/>
              <a:ext cx="644" cy="173"/>
            </a:xfrm>
            <a:custGeom>
              <a:avLst/>
              <a:gdLst>
                <a:gd name="T0" fmla="*/ 10 w 644"/>
                <a:gd name="T1" fmla="*/ 168 h 173"/>
                <a:gd name="T2" fmla="*/ 25 w 644"/>
                <a:gd name="T3" fmla="*/ 168 h 173"/>
                <a:gd name="T4" fmla="*/ 40 w 644"/>
                <a:gd name="T5" fmla="*/ 163 h 173"/>
                <a:gd name="T6" fmla="*/ 56 w 644"/>
                <a:gd name="T7" fmla="*/ 158 h 173"/>
                <a:gd name="T8" fmla="*/ 71 w 644"/>
                <a:gd name="T9" fmla="*/ 153 h 173"/>
                <a:gd name="T10" fmla="*/ 86 w 644"/>
                <a:gd name="T11" fmla="*/ 148 h 173"/>
                <a:gd name="T12" fmla="*/ 101 w 644"/>
                <a:gd name="T13" fmla="*/ 143 h 173"/>
                <a:gd name="T14" fmla="*/ 117 w 644"/>
                <a:gd name="T15" fmla="*/ 137 h 173"/>
                <a:gd name="T16" fmla="*/ 132 w 644"/>
                <a:gd name="T17" fmla="*/ 132 h 173"/>
                <a:gd name="T18" fmla="*/ 147 w 644"/>
                <a:gd name="T19" fmla="*/ 132 h 173"/>
                <a:gd name="T20" fmla="*/ 162 w 644"/>
                <a:gd name="T21" fmla="*/ 127 h 173"/>
                <a:gd name="T22" fmla="*/ 177 w 644"/>
                <a:gd name="T23" fmla="*/ 122 h 173"/>
                <a:gd name="T24" fmla="*/ 193 w 644"/>
                <a:gd name="T25" fmla="*/ 117 h 173"/>
                <a:gd name="T26" fmla="*/ 208 w 644"/>
                <a:gd name="T27" fmla="*/ 112 h 173"/>
                <a:gd name="T28" fmla="*/ 223 w 644"/>
                <a:gd name="T29" fmla="*/ 107 h 173"/>
                <a:gd name="T30" fmla="*/ 238 w 644"/>
                <a:gd name="T31" fmla="*/ 107 h 173"/>
                <a:gd name="T32" fmla="*/ 254 w 644"/>
                <a:gd name="T33" fmla="*/ 102 h 173"/>
                <a:gd name="T34" fmla="*/ 269 w 644"/>
                <a:gd name="T35" fmla="*/ 97 h 173"/>
                <a:gd name="T36" fmla="*/ 284 w 644"/>
                <a:gd name="T37" fmla="*/ 92 h 173"/>
                <a:gd name="T38" fmla="*/ 299 w 644"/>
                <a:gd name="T39" fmla="*/ 92 h 173"/>
                <a:gd name="T40" fmla="*/ 314 w 644"/>
                <a:gd name="T41" fmla="*/ 87 h 173"/>
                <a:gd name="T42" fmla="*/ 330 w 644"/>
                <a:gd name="T43" fmla="*/ 82 h 173"/>
                <a:gd name="T44" fmla="*/ 345 w 644"/>
                <a:gd name="T45" fmla="*/ 77 h 173"/>
                <a:gd name="T46" fmla="*/ 360 w 644"/>
                <a:gd name="T47" fmla="*/ 72 h 173"/>
                <a:gd name="T48" fmla="*/ 375 w 644"/>
                <a:gd name="T49" fmla="*/ 72 h 173"/>
                <a:gd name="T50" fmla="*/ 391 w 644"/>
                <a:gd name="T51" fmla="*/ 66 h 173"/>
                <a:gd name="T52" fmla="*/ 406 w 644"/>
                <a:gd name="T53" fmla="*/ 61 h 173"/>
                <a:gd name="T54" fmla="*/ 421 w 644"/>
                <a:gd name="T55" fmla="*/ 56 h 173"/>
                <a:gd name="T56" fmla="*/ 436 w 644"/>
                <a:gd name="T57" fmla="*/ 56 h 173"/>
                <a:gd name="T58" fmla="*/ 452 w 644"/>
                <a:gd name="T59" fmla="*/ 51 h 173"/>
                <a:gd name="T60" fmla="*/ 467 w 644"/>
                <a:gd name="T61" fmla="*/ 46 h 173"/>
                <a:gd name="T62" fmla="*/ 482 w 644"/>
                <a:gd name="T63" fmla="*/ 41 h 173"/>
                <a:gd name="T64" fmla="*/ 497 w 644"/>
                <a:gd name="T65" fmla="*/ 36 h 173"/>
                <a:gd name="T66" fmla="*/ 512 w 644"/>
                <a:gd name="T67" fmla="*/ 36 h 173"/>
                <a:gd name="T68" fmla="*/ 528 w 644"/>
                <a:gd name="T69" fmla="*/ 31 h 173"/>
                <a:gd name="T70" fmla="*/ 543 w 644"/>
                <a:gd name="T71" fmla="*/ 26 h 173"/>
                <a:gd name="T72" fmla="*/ 558 w 644"/>
                <a:gd name="T73" fmla="*/ 21 h 173"/>
                <a:gd name="T74" fmla="*/ 573 w 644"/>
                <a:gd name="T75" fmla="*/ 21 h 173"/>
                <a:gd name="T76" fmla="*/ 589 w 644"/>
                <a:gd name="T77" fmla="*/ 16 h 173"/>
                <a:gd name="T78" fmla="*/ 604 w 644"/>
                <a:gd name="T79" fmla="*/ 11 h 173"/>
                <a:gd name="T80" fmla="*/ 619 w 644"/>
                <a:gd name="T81" fmla="*/ 6 h 173"/>
                <a:gd name="T82" fmla="*/ 634 w 644"/>
                <a:gd name="T83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173">
                  <a:moveTo>
                    <a:pt x="0" y="173"/>
                  </a:moveTo>
                  <a:lnTo>
                    <a:pt x="5" y="173"/>
                  </a:lnTo>
                  <a:lnTo>
                    <a:pt x="10" y="168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5" y="168"/>
                  </a:lnTo>
                  <a:lnTo>
                    <a:pt x="30" y="163"/>
                  </a:lnTo>
                  <a:lnTo>
                    <a:pt x="35" y="163"/>
                  </a:lnTo>
                  <a:lnTo>
                    <a:pt x="40" y="163"/>
                  </a:lnTo>
                  <a:lnTo>
                    <a:pt x="46" y="163"/>
                  </a:lnTo>
                  <a:lnTo>
                    <a:pt x="51" y="158"/>
                  </a:lnTo>
                  <a:lnTo>
                    <a:pt x="56" y="158"/>
                  </a:lnTo>
                  <a:lnTo>
                    <a:pt x="61" y="158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6" y="148"/>
                  </a:lnTo>
                  <a:lnTo>
                    <a:pt x="101" y="143"/>
                  </a:lnTo>
                  <a:lnTo>
                    <a:pt x="106" y="143"/>
                  </a:lnTo>
                  <a:lnTo>
                    <a:pt x="111" y="143"/>
                  </a:lnTo>
                  <a:lnTo>
                    <a:pt x="117" y="137"/>
                  </a:lnTo>
                  <a:lnTo>
                    <a:pt x="122" y="137"/>
                  </a:lnTo>
                  <a:lnTo>
                    <a:pt x="127" y="137"/>
                  </a:lnTo>
                  <a:lnTo>
                    <a:pt x="132" y="132"/>
                  </a:lnTo>
                  <a:lnTo>
                    <a:pt x="137" y="132"/>
                  </a:lnTo>
                  <a:lnTo>
                    <a:pt x="142" y="132"/>
                  </a:lnTo>
                  <a:lnTo>
                    <a:pt x="147" y="132"/>
                  </a:lnTo>
                  <a:lnTo>
                    <a:pt x="152" y="127"/>
                  </a:lnTo>
                  <a:lnTo>
                    <a:pt x="157" y="127"/>
                  </a:lnTo>
                  <a:lnTo>
                    <a:pt x="162" y="127"/>
                  </a:lnTo>
                  <a:lnTo>
                    <a:pt x="167" y="127"/>
                  </a:lnTo>
                  <a:lnTo>
                    <a:pt x="172" y="122"/>
                  </a:lnTo>
                  <a:lnTo>
                    <a:pt x="177" y="122"/>
                  </a:lnTo>
                  <a:lnTo>
                    <a:pt x="183" y="122"/>
                  </a:lnTo>
                  <a:lnTo>
                    <a:pt x="188" y="117"/>
                  </a:lnTo>
                  <a:lnTo>
                    <a:pt x="193" y="117"/>
                  </a:lnTo>
                  <a:lnTo>
                    <a:pt x="198" y="117"/>
                  </a:lnTo>
                  <a:lnTo>
                    <a:pt x="203" y="117"/>
                  </a:lnTo>
                  <a:lnTo>
                    <a:pt x="208" y="112"/>
                  </a:lnTo>
                  <a:lnTo>
                    <a:pt x="213" y="11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8" y="107"/>
                  </a:lnTo>
                  <a:lnTo>
                    <a:pt x="243" y="102"/>
                  </a:lnTo>
                  <a:lnTo>
                    <a:pt x="249" y="102"/>
                  </a:lnTo>
                  <a:lnTo>
                    <a:pt x="254" y="102"/>
                  </a:lnTo>
                  <a:lnTo>
                    <a:pt x="259" y="102"/>
                  </a:lnTo>
                  <a:lnTo>
                    <a:pt x="264" y="97"/>
                  </a:lnTo>
                  <a:lnTo>
                    <a:pt x="269" y="97"/>
                  </a:lnTo>
                  <a:lnTo>
                    <a:pt x="274" y="97"/>
                  </a:lnTo>
                  <a:lnTo>
                    <a:pt x="279" y="97"/>
                  </a:lnTo>
                  <a:lnTo>
                    <a:pt x="284" y="92"/>
                  </a:lnTo>
                  <a:lnTo>
                    <a:pt x="289" y="92"/>
                  </a:lnTo>
                  <a:lnTo>
                    <a:pt x="294" y="92"/>
                  </a:lnTo>
                  <a:lnTo>
                    <a:pt x="299" y="92"/>
                  </a:lnTo>
                  <a:lnTo>
                    <a:pt x="304" y="87"/>
                  </a:lnTo>
                  <a:lnTo>
                    <a:pt x="309" y="87"/>
                  </a:lnTo>
                  <a:lnTo>
                    <a:pt x="314" y="87"/>
                  </a:lnTo>
                  <a:lnTo>
                    <a:pt x="320" y="87"/>
                  </a:lnTo>
                  <a:lnTo>
                    <a:pt x="325" y="82"/>
                  </a:lnTo>
                  <a:lnTo>
                    <a:pt x="330" y="82"/>
                  </a:lnTo>
                  <a:lnTo>
                    <a:pt x="335" y="82"/>
                  </a:lnTo>
                  <a:lnTo>
                    <a:pt x="340" y="82"/>
                  </a:lnTo>
                  <a:lnTo>
                    <a:pt x="345" y="77"/>
                  </a:lnTo>
                  <a:lnTo>
                    <a:pt x="350" y="77"/>
                  </a:lnTo>
                  <a:lnTo>
                    <a:pt x="355" y="77"/>
                  </a:lnTo>
                  <a:lnTo>
                    <a:pt x="360" y="72"/>
                  </a:lnTo>
                  <a:lnTo>
                    <a:pt x="365" y="72"/>
                  </a:lnTo>
                  <a:lnTo>
                    <a:pt x="370" y="72"/>
                  </a:lnTo>
                  <a:lnTo>
                    <a:pt x="375" y="72"/>
                  </a:lnTo>
                  <a:lnTo>
                    <a:pt x="380" y="66"/>
                  </a:lnTo>
                  <a:lnTo>
                    <a:pt x="386" y="66"/>
                  </a:lnTo>
                  <a:lnTo>
                    <a:pt x="391" y="66"/>
                  </a:lnTo>
                  <a:lnTo>
                    <a:pt x="396" y="66"/>
                  </a:lnTo>
                  <a:lnTo>
                    <a:pt x="401" y="61"/>
                  </a:lnTo>
                  <a:lnTo>
                    <a:pt x="406" y="61"/>
                  </a:lnTo>
                  <a:lnTo>
                    <a:pt x="411" y="61"/>
                  </a:lnTo>
                  <a:lnTo>
                    <a:pt x="416" y="61"/>
                  </a:lnTo>
                  <a:lnTo>
                    <a:pt x="421" y="56"/>
                  </a:lnTo>
                  <a:lnTo>
                    <a:pt x="426" y="56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51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46"/>
                  </a:lnTo>
                  <a:lnTo>
                    <a:pt x="467" y="46"/>
                  </a:lnTo>
                  <a:lnTo>
                    <a:pt x="472" y="46"/>
                  </a:lnTo>
                  <a:lnTo>
                    <a:pt x="477" y="46"/>
                  </a:lnTo>
                  <a:lnTo>
                    <a:pt x="482" y="41"/>
                  </a:lnTo>
                  <a:lnTo>
                    <a:pt x="487" y="41"/>
                  </a:lnTo>
                  <a:lnTo>
                    <a:pt x="492" y="41"/>
                  </a:lnTo>
                  <a:lnTo>
                    <a:pt x="497" y="36"/>
                  </a:lnTo>
                  <a:lnTo>
                    <a:pt x="502" y="36"/>
                  </a:lnTo>
                  <a:lnTo>
                    <a:pt x="507" y="36"/>
                  </a:lnTo>
                  <a:lnTo>
                    <a:pt x="512" y="36"/>
                  </a:lnTo>
                  <a:lnTo>
                    <a:pt x="517" y="31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3" y="31"/>
                  </a:lnTo>
                  <a:lnTo>
                    <a:pt x="538" y="26"/>
                  </a:lnTo>
                  <a:lnTo>
                    <a:pt x="543" y="26"/>
                  </a:lnTo>
                  <a:lnTo>
                    <a:pt x="548" y="26"/>
                  </a:lnTo>
                  <a:lnTo>
                    <a:pt x="553" y="26"/>
                  </a:lnTo>
                  <a:lnTo>
                    <a:pt x="558" y="21"/>
                  </a:lnTo>
                  <a:lnTo>
                    <a:pt x="563" y="21"/>
                  </a:lnTo>
                  <a:lnTo>
                    <a:pt x="568" y="21"/>
                  </a:lnTo>
                  <a:lnTo>
                    <a:pt x="573" y="21"/>
                  </a:lnTo>
                  <a:lnTo>
                    <a:pt x="578" y="16"/>
                  </a:lnTo>
                  <a:lnTo>
                    <a:pt x="583" y="16"/>
                  </a:lnTo>
                  <a:lnTo>
                    <a:pt x="589" y="16"/>
                  </a:lnTo>
                  <a:lnTo>
                    <a:pt x="594" y="16"/>
                  </a:lnTo>
                  <a:lnTo>
                    <a:pt x="599" y="11"/>
                  </a:lnTo>
                  <a:lnTo>
                    <a:pt x="604" y="11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6"/>
                  </a:lnTo>
                  <a:lnTo>
                    <a:pt x="624" y="6"/>
                  </a:lnTo>
                  <a:lnTo>
                    <a:pt x="629" y="6"/>
                  </a:lnTo>
                  <a:lnTo>
                    <a:pt x="634" y="6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5133" y="1916"/>
              <a:ext cx="386" cy="101"/>
            </a:xfrm>
            <a:custGeom>
              <a:avLst/>
              <a:gdLst>
                <a:gd name="T0" fmla="*/ 5 w 386"/>
                <a:gd name="T1" fmla="*/ 101 h 101"/>
                <a:gd name="T2" fmla="*/ 16 w 386"/>
                <a:gd name="T3" fmla="*/ 96 h 101"/>
                <a:gd name="T4" fmla="*/ 26 w 386"/>
                <a:gd name="T5" fmla="*/ 96 h 101"/>
                <a:gd name="T6" fmla="*/ 36 w 386"/>
                <a:gd name="T7" fmla="*/ 91 h 101"/>
                <a:gd name="T8" fmla="*/ 46 w 386"/>
                <a:gd name="T9" fmla="*/ 91 h 101"/>
                <a:gd name="T10" fmla="*/ 56 w 386"/>
                <a:gd name="T11" fmla="*/ 86 h 101"/>
                <a:gd name="T12" fmla="*/ 66 w 386"/>
                <a:gd name="T13" fmla="*/ 86 h 101"/>
                <a:gd name="T14" fmla="*/ 76 w 386"/>
                <a:gd name="T15" fmla="*/ 81 h 101"/>
                <a:gd name="T16" fmla="*/ 87 w 386"/>
                <a:gd name="T17" fmla="*/ 81 h 101"/>
                <a:gd name="T18" fmla="*/ 97 w 386"/>
                <a:gd name="T19" fmla="*/ 76 h 101"/>
                <a:gd name="T20" fmla="*/ 107 w 386"/>
                <a:gd name="T21" fmla="*/ 76 h 101"/>
                <a:gd name="T22" fmla="*/ 117 w 386"/>
                <a:gd name="T23" fmla="*/ 71 h 101"/>
                <a:gd name="T24" fmla="*/ 127 w 386"/>
                <a:gd name="T25" fmla="*/ 71 h 101"/>
                <a:gd name="T26" fmla="*/ 137 w 386"/>
                <a:gd name="T27" fmla="*/ 66 h 101"/>
                <a:gd name="T28" fmla="*/ 148 w 386"/>
                <a:gd name="T29" fmla="*/ 66 h 101"/>
                <a:gd name="T30" fmla="*/ 158 w 386"/>
                <a:gd name="T31" fmla="*/ 61 h 101"/>
                <a:gd name="T32" fmla="*/ 168 w 386"/>
                <a:gd name="T33" fmla="*/ 61 h 101"/>
                <a:gd name="T34" fmla="*/ 178 w 386"/>
                <a:gd name="T35" fmla="*/ 56 h 101"/>
                <a:gd name="T36" fmla="*/ 188 w 386"/>
                <a:gd name="T37" fmla="*/ 56 h 101"/>
                <a:gd name="T38" fmla="*/ 198 w 386"/>
                <a:gd name="T39" fmla="*/ 51 h 101"/>
                <a:gd name="T40" fmla="*/ 208 w 386"/>
                <a:gd name="T41" fmla="*/ 51 h 101"/>
                <a:gd name="T42" fmla="*/ 219 w 386"/>
                <a:gd name="T43" fmla="*/ 46 h 101"/>
                <a:gd name="T44" fmla="*/ 229 w 386"/>
                <a:gd name="T45" fmla="*/ 41 h 101"/>
                <a:gd name="T46" fmla="*/ 239 w 386"/>
                <a:gd name="T47" fmla="*/ 41 h 101"/>
                <a:gd name="T48" fmla="*/ 249 w 386"/>
                <a:gd name="T49" fmla="*/ 36 h 101"/>
                <a:gd name="T50" fmla="*/ 259 w 386"/>
                <a:gd name="T51" fmla="*/ 36 h 101"/>
                <a:gd name="T52" fmla="*/ 269 w 386"/>
                <a:gd name="T53" fmla="*/ 30 h 101"/>
                <a:gd name="T54" fmla="*/ 279 w 386"/>
                <a:gd name="T55" fmla="*/ 30 h 101"/>
                <a:gd name="T56" fmla="*/ 290 w 386"/>
                <a:gd name="T57" fmla="*/ 25 h 101"/>
                <a:gd name="T58" fmla="*/ 300 w 386"/>
                <a:gd name="T59" fmla="*/ 25 h 101"/>
                <a:gd name="T60" fmla="*/ 310 w 386"/>
                <a:gd name="T61" fmla="*/ 20 h 101"/>
                <a:gd name="T62" fmla="*/ 320 w 386"/>
                <a:gd name="T63" fmla="*/ 20 h 101"/>
                <a:gd name="T64" fmla="*/ 330 w 386"/>
                <a:gd name="T65" fmla="*/ 15 h 101"/>
                <a:gd name="T66" fmla="*/ 340 w 386"/>
                <a:gd name="T67" fmla="*/ 15 h 101"/>
                <a:gd name="T68" fmla="*/ 351 w 386"/>
                <a:gd name="T69" fmla="*/ 10 h 101"/>
                <a:gd name="T70" fmla="*/ 361 w 386"/>
                <a:gd name="T71" fmla="*/ 5 h 101"/>
                <a:gd name="T72" fmla="*/ 371 w 386"/>
                <a:gd name="T73" fmla="*/ 5 h 101"/>
                <a:gd name="T74" fmla="*/ 381 w 386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101">
                  <a:moveTo>
                    <a:pt x="0" y="101"/>
                  </a:moveTo>
                  <a:lnTo>
                    <a:pt x="5" y="101"/>
                  </a:lnTo>
                  <a:lnTo>
                    <a:pt x="11" y="96"/>
                  </a:lnTo>
                  <a:lnTo>
                    <a:pt x="16" y="96"/>
                  </a:lnTo>
                  <a:lnTo>
                    <a:pt x="21" y="96"/>
                  </a:lnTo>
                  <a:lnTo>
                    <a:pt x="26" y="96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6" y="91"/>
                  </a:lnTo>
                  <a:lnTo>
                    <a:pt x="51" y="86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7" y="81"/>
                  </a:lnTo>
                  <a:lnTo>
                    <a:pt x="92" y="81"/>
                  </a:lnTo>
                  <a:lnTo>
                    <a:pt x="97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1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8" y="61"/>
                  </a:lnTo>
                  <a:lnTo>
                    <a:pt x="173" y="56"/>
                  </a:lnTo>
                  <a:lnTo>
                    <a:pt x="178" y="56"/>
                  </a:lnTo>
                  <a:lnTo>
                    <a:pt x="183" y="56"/>
                  </a:lnTo>
                  <a:lnTo>
                    <a:pt x="188" y="56"/>
                  </a:lnTo>
                  <a:lnTo>
                    <a:pt x="193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14" y="46"/>
                  </a:lnTo>
                  <a:lnTo>
                    <a:pt x="219" y="46"/>
                  </a:lnTo>
                  <a:lnTo>
                    <a:pt x="224" y="4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1"/>
                  </a:lnTo>
                  <a:lnTo>
                    <a:pt x="244" y="41"/>
                  </a:lnTo>
                  <a:lnTo>
                    <a:pt x="249" y="36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69" y="30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90" y="25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5" y="25"/>
                  </a:lnTo>
                  <a:lnTo>
                    <a:pt x="310" y="20"/>
                  </a:lnTo>
                  <a:lnTo>
                    <a:pt x="315" y="20"/>
                  </a:lnTo>
                  <a:lnTo>
                    <a:pt x="320" y="20"/>
                  </a:lnTo>
                  <a:lnTo>
                    <a:pt x="325" y="15"/>
                  </a:lnTo>
                  <a:lnTo>
                    <a:pt x="330" y="15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0"/>
                  </a:lnTo>
                  <a:lnTo>
                    <a:pt x="351" y="10"/>
                  </a:lnTo>
                  <a:lnTo>
                    <a:pt x="356" y="10"/>
                  </a:lnTo>
                  <a:lnTo>
                    <a:pt x="361" y="5"/>
                  </a:lnTo>
                  <a:lnTo>
                    <a:pt x="366" y="5"/>
                  </a:lnTo>
                  <a:lnTo>
                    <a:pt x="371" y="5"/>
                  </a:lnTo>
                  <a:lnTo>
                    <a:pt x="376" y="5"/>
                  </a:lnTo>
                  <a:lnTo>
                    <a:pt x="381" y="0"/>
                  </a:lnTo>
                  <a:lnTo>
                    <a:pt x="386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4108" y="3443"/>
              <a:ext cx="5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# Coefficients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 rot="16200000">
              <a:off x="2962" y="2384"/>
              <a:ext cx="2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PSNR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589588" y="45720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common 1D</a:t>
            </a:r>
          </a:p>
        </p:txBody>
      </p:sp>
      <p:sp>
        <p:nvSpPr>
          <p:cNvPr id="26" name="Line 108"/>
          <p:cNvSpPr>
            <a:spLocks noChangeShapeType="1"/>
          </p:cNvSpPr>
          <p:nvPr/>
        </p:nvSpPr>
        <p:spPr bwMode="auto">
          <a:xfrm flipH="1" flipV="1">
            <a:off x="6057900" y="3990975"/>
            <a:ext cx="3810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7956550" y="4652963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589588" y="45720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common 1D</a:t>
            </a:r>
          </a:p>
        </p:txBody>
      </p:sp>
      <p:sp>
        <p:nvSpPr>
          <p:cNvPr id="106" name="TextBox 12"/>
          <p:cNvSpPr txBox="1">
            <a:spLocks noChangeArrowheads="1"/>
          </p:cNvSpPr>
          <p:nvPr/>
        </p:nvSpPr>
        <p:spPr bwMode="auto">
          <a:xfrm>
            <a:off x="8162925" y="3733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2D</a:t>
            </a: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 flipH="1" flipV="1">
            <a:off x="6057900" y="3990975"/>
            <a:ext cx="3810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 flipV="1">
            <a:off x="7524750" y="3357563"/>
            <a:ext cx="685800" cy="41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TextBox 7"/>
          <p:cNvSpPr txBox="1">
            <a:spLocks noChangeArrowheads="1"/>
          </p:cNvSpPr>
          <p:nvPr/>
        </p:nvSpPr>
        <p:spPr bwMode="auto">
          <a:xfrm>
            <a:off x="7956550" y="4652963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110" name="TextBox 13"/>
          <p:cNvSpPr txBox="1">
            <a:spLocks noChangeArrowheads="1"/>
          </p:cNvSpPr>
          <p:nvPr/>
        </p:nvSpPr>
        <p:spPr bwMode="auto">
          <a:xfrm>
            <a:off x="5954713" y="1657350"/>
            <a:ext cx="2824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DA"/>
                </a:solidFill>
              </a:rPr>
              <a:t>GTBWT – permutations</a:t>
            </a:r>
          </a:p>
          <a:p>
            <a:pPr algn="ctr"/>
            <a:r>
              <a:rPr lang="en-US" sz="2000">
                <a:solidFill>
                  <a:srgbClr val="0000DA"/>
                </a:solidFill>
              </a:rPr>
              <a:t>at the finest two level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 flipH="1">
            <a:off x="7134225" y="2420938"/>
            <a:ext cx="174625" cy="903287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Rectangle 3"/>
          <p:cNvSpPr txBox="1">
            <a:spLocks noChangeArrowheads="1"/>
          </p:cNvSpPr>
          <p:nvPr/>
        </p:nvSpPr>
        <p:spPr bwMode="auto">
          <a:xfrm>
            <a:off x="289711" y="1312751"/>
            <a:ext cx="4533908" cy="4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a 128×128 center portion of the image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Lenna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we compare the image representation efficiency of the</a:t>
            </a: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GTBWT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common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1D 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transform.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measure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efficiency by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             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-term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approximation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error, i.e. reconstructing the image from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largest coefficients, zeroing the rest.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18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Lets Try (3)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8838" y="2276475"/>
            <a:ext cx="4511675" cy="3382963"/>
            <a:chOff x="2941" y="1434"/>
            <a:chExt cx="2842" cy="213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1" y="1434"/>
              <a:ext cx="2842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31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1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286" y="333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748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748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36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19"/>
            <p:cNvSpPr>
              <a:spLocks noChangeShapeType="1"/>
            </p:cNvSpPr>
            <p:nvPr/>
          </p:nvSpPr>
          <p:spPr bwMode="auto">
            <a:xfrm flipV="1">
              <a:off x="4189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>
              <a:off x="4189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4078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V="1">
              <a:off x="463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463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4519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6000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25"/>
            <p:cNvSpPr>
              <a:spLocks noChangeShapeType="1"/>
            </p:cNvSpPr>
            <p:nvPr/>
          </p:nvSpPr>
          <p:spPr bwMode="auto">
            <a:xfrm flipV="1">
              <a:off x="5072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072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4961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8000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 flipV="1">
              <a:off x="5514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29"/>
            <p:cNvSpPr>
              <a:spLocks noChangeShapeType="1"/>
            </p:cNvSpPr>
            <p:nvPr/>
          </p:nvSpPr>
          <p:spPr bwMode="auto">
            <a:xfrm>
              <a:off x="5514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5377" y="3332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31"/>
            <p:cNvSpPr>
              <a:spLocks noChangeShapeType="1"/>
            </p:cNvSpPr>
            <p:nvPr/>
          </p:nvSpPr>
          <p:spPr bwMode="auto">
            <a:xfrm>
              <a:off x="3311" y="331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Line 32"/>
            <p:cNvSpPr>
              <a:spLocks noChangeShapeType="1"/>
            </p:cNvSpPr>
            <p:nvPr/>
          </p:nvSpPr>
          <p:spPr bwMode="auto">
            <a:xfrm flipH="1">
              <a:off x="5489" y="331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3180" y="326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34"/>
            <p:cNvSpPr>
              <a:spLocks noChangeShapeType="1"/>
            </p:cNvSpPr>
            <p:nvPr/>
          </p:nvSpPr>
          <p:spPr bwMode="auto">
            <a:xfrm>
              <a:off x="3311" y="312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Line 35"/>
            <p:cNvSpPr>
              <a:spLocks noChangeShapeType="1"/>
            </p:cNvSpPr>
            <p:nvPr/>
          </p:nvSpPr>
          <p:spPr bwMode="auto">
            <a:xfrm flipH="1">
              <a:off x="5489" y="312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3180" y="306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Line 37"/>
            <p:cNvSpPr>
              <a:spLocks noChangeShapeType="1"/>
            </p:cNvSpPr>
            <p:nvPr/>
          </p:nvSpPr>
          <p:spPr bwMode="auto">
            <a:xfrm>
              <a:off x="3311" y="293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Line 38"/>
            <p:cNvSpPr>
              <a:spLocks noChangeShapeType="1"/>
            </p:cNvSpPr>
            <p:nvPr/>
          </p:nvSpPr>
          <p:spPr bwMode="auto">
            <a:xfrm flipH="1">
              <a:off x="5489" y="2931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3180" y="2875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40"/>
            <p:cNvSpPr>
              <a:spLocks noChangeShapeType="1"/>
            </p:cNvSpPr>
            <p:nvPr/>
          </p:nvSpPr>
          <p:spPr bwMode="auto">
            <a:xfrm>
              <a:off x="3311" y="274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H="1">
              <a:off x="5489" y="274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3180" y="2687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43"/>
            <p:cNvSpPr>
              <a:spLocks noChangeShapeType="1"/>
            </p:cNvSpPr>
            <p:nvPr/>
          </p:nvSpPr>
          <p:spPr bwMode="auto">
            <a:xfrm>
              <a:off x="3311" y="255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Line 44"/>
            <p:cNvSpPr>
              <a:spLocks noChangeShapeType="1"/>
            </p:cNvSpPr>
            <p:nvPr/>
          </p:nvSpPr>
          <p:spPr bwMode="auto">
            <a:xfrm flipH="1">
              <a:off x="5489" y="255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Rectangle 45"/>
            <p:cNvSpPr>
              <a:spLocks noChangeArrowheads="1"/>
            </p:cNvSpPr>
            <p:nvPr/>
          </p:nvSpPr>
          <p:spPr bwMode="auto">
            <a:xfrm>
              <a:off x="3180" y="249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>
              <a:off x="3311" y="23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 flipH="1">
              <a:off x="5489" y="235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3180" y="230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>
              <a:off x="3311" y="217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Line 50"/>
            <p:cNvSpPr>
              <a:spLocks noChangeShapeType="1"/>
            </p:cNvSpPr>
            <p:nvPr/>
          </p:nvSpPr>
          <p:spPr bwMode="auto">
            <a:xfrm flipH="1">
              <a:off x="5489" y="217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Rectangle 51"/>
            <p:cNvSpPr>
              <a:spLocks noChangeArrowheads="1"/>
            </p:cNvSpPr>
            <p:nvPr/>
          </p:nvSpPr>
          <p:spPr bwMode="auto">
            <a:xfrm>
              <a:off x="3180" y="211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52"/>
            <p:cNvSpPr>
              <a:spLocks noChangeShapeType="1"/>
            </p:cNvSpPr>
            <p:nvPr/>
          </p:nvSpPr>
          <p:spPr bwMode="auto">
            <a:xfrm>
              <a:off x="3311" y="197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Line 53"/>
            <p:cNvSpPr>
              <a:spLocks noChangeShapeType="1"/>
            </p:cNvSpPr>
            <p:nvPr/>
          </p:nvSpPr>
          <p:spPr bwMode="auto">
            <a:xfrm flipH="1">
              <a:off x="5489" y="19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3180" y="192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55"/>
            <p:cNvSpPr>
              <a:spLocks noChangeShapeType="1"/>
            </p:cNvSpPr>
            <p:nvPr/>
          </p:nvSpPr>
          <p:spPr bwMode="auto">
            <a:xfrm>
              <a:off x="3311" y="178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 flipH="1">
              <a:off x="5489" y="178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3180" y="172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3311" y="159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 flipH="1">
              <a:off x="5489" y="159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Rectangle 60"/>
            <p:cNvSpPr>
              <a:spLocks noChangeArrowheads="1"/>
            </p:cNvSpPr>
            <p:nvPr/>
          </p:nvSpPr>
          <p:spPr bwMode="auto">
            <a:xfrm>
              <a:off x="3180" y="154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61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Line 62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Line 63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Freeform 65"/>
            <p:cNvSpPr>
              <a:spLocks/>
            </p:cNvSpPr>
            <p:nvPr/>
          </p:nvSpPr>
          <p:spPr bwMode="auto">
            <a:xfrm>
              <a:off x="3311" y="2286"/>
              <a:ext cx="559" cy="827"/>
            </a:xfrm>
            <a:custGeom>
              <a:avLst/>
              <a:gdLst>
                <a:gd name="T0" fmla="*/ 6 w 559"/>
                <a:gd name="T1" fmla="*/ 685 h 827"/>
                <a:gd name="T2" fmla="*/ 11 w 559"/>
                <a:gd name="T3" fmla="*/ 579 h 827"/>
                <a:gd name="T4" fmla="*/ 21 w 559"/>
                <a:gd name="T5" fmla="*/ 508 h 827"/>
                <a:gd name="T6" fmla="*/ 26 w 559"/>
                <a:gd name="T7" fmla="*/ 472 h 827"/>
                <a:gd name="T8" fmla="*/ 36 w 559"/>
                <a:gd name="T9" fmla="*/ 437 h 827"/>
                <a:gd name="T10" fmla="*/ 41 w 559"/>
                <a:gd name="T11" fmla="*/ 416 h 827"/>
                <a:gd name="T12" fmla="*/ 51 w 559"/>
                <a:gd name="T13" fmla="*/ 391 h 827"/>
                <a:gd name="T14" fmla="*/ 56 w 559"/>
                <a:gd name="T15" fmla="*/ 376 h 827"/>
                <a:gd name="T16" fmla="*/ 66 w 559"/>
                <a:gd name="T17" fmla="*/ 361 h 827"/>
                <a:gd name="T18" fmla="*/ 77 w 559"/>
                <a:gd name="T19" fmla="*/ 335 h 827"/>
                <a:gd name="T20" fmla="*/ 87 w 559"/>
                <a:gd name="T21" fmla="*/ 320 h 827"/>
                <a:gd name="T22" fmla="*/ 97 w 559"/>
                <a:gd name="T23" fmla="*/ 305 h 827"/>
                <a:gd name="T24" fmla="*/ 107 w 559"/>
                <a:gd name="T25" fmla="*/ 290 h 827"/>
                <a:gd name="T26" fmla="*/ 122 w 559"/>
                <a:gd name="T27" fmla="*/ 269 h 827"/>
                <a:gd name="T28" fmla="*/ 137 w 559"/>
                <a:gd name="T29" fmla="*/ 249 h 827"/>
                <a:gd name="T30" fmla="*/ 153 w 559"/>
                <a:gd name="T31" fmla="*/ 234 h 827"/>
                <a:gd name="T32" fmla="*/ 168 w 559"/>
                <a:gd name="T33" fmla="*/ 219 h 827"/>
                <a:gd name="T34" fmla="*/ 183 w 559"/>
                <a:gd name="T35" fmla="*/ 208 h 827"/>
                <a:gd name="T36" fmla="*/ 198 w 559"/>
                <a:gd name="T37" fmla="*/ 193 h 827"/>
                <a:gd name="T38" fmla="*/ 214 w 559"/>
                <a:gd name="T39" fmla="*/ 183 h 827"/>
                <a:gd name="T40" fmla="*/ 229 w 559"/>
                <a:gd name="T41" fmla="*/ 173 h 827"/>
                <a:gd name="T42" fmla="*/ 244 w 559"/>
                <a:gd name="T43" fmla="*/ 163 h 827"/>
                <a:gd name="T44" fmla="*/ 259 w 559"/>
                <a:gd name="T45" fmla="*/ 153 h 827"/>
                <a:gd name="T46" fmla="*/ 275 w 559"/>
                <a:gd name="T47" fmla="*/ 142 h 827"/>
                <a:gd name="T48" fmla="*/ 290 w 559"/>
                <a:gd name="T49" fmla="*/ 132 h 827"/>
                <a:gd name="T50" fmla="*/ 305 w 559"/>
                <a:gd name="T51" fmla="*/ 122 h 827"/>
                <a:gd name="T52" fmla="*/ 320 w 559"/>
                <a:gd name="T53" fmla="*/ 112 h 827"/>
                <a:gd name="T54" fmla="*/ 335 w 559"/>
                <a:gd name="T55" fmla="*/ 102 h 827"/>
                <a:gd name="T56" fmla="*/ 351 w 559"/>
                <a:gd name="T57" fmla="*/ 97 h 827"/>
                <a:gd name="T58" fmla="*/ 366 w 559"/>
                <a:gd name="T59" fmla="*/ 87 h 827"/>
                <a:gd name="T60" fmla="*/ 381 w 559"/>
                <a:gd name="T61" fmla="*/ 82 h 827"/>
                <a:gd name="T62" fmla="*/ 396 w 559"/>
                <a:gd name="T63" fmla="*/ 71 h 827"/>
                <a:gd name="T64" fmla="*/ 412 w 559"/>
                <a:gd name="T65" fmla="*/ 66 h 827"/>
                <a:gd name="T66" fmla="*/ 427 w 559"/>
                <a:gd name="T67" fmla="*/ 56 h 827"/>
                <a:gd name="T68" fmla="*/ 442 w 559"/>
                <a:gd name="T69" fmla="*/ 51 h 827"/>
                <a:gd name="T70" fmla="*/ 457 w 559"/>
                <a:gd name="T71" fmla="*/ 46 h 827"/>
                <a:gd name="T72" fmla="*/ 472 w 559"/>
                <a:gd name="T73" fmla="*/ 36 h 827"/>
                <a:gd name="T74" fmla="*/ 488 w 559"/>
                <a:gd name="T75" fmla="*/ 31 h 827"/>
                <a:gd name="T76" fmla="*/ 503 w 559"/>
                <a:gd name="T77" fmla="*/ 26 h 827"/>
                <a:gd name="T78" fmla="*/ 518 w 559"/>
                <a:gd name="T79" fmla="*/ 16 h 827"/>
                <a:gd name="T80" fmla="*/ 533 w 559"/>
                <a:gd name="T81" fmla="*/ 11 h 827"/>
                <a:gd name="T82" fmla="*/ 549 w 559"/>
                <a:gd name="T83" fmla="*/ 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9" h="827">
                  <a:moveTo>
                    <a:pt x="0" y="827"/>
                  </a:moveTo>
                  <a:lnTo>
                    <a:pt x="0" y="716"/>
                  </a:lnTo>
                  <a:lnTo>
                    <a:pt x="6" y="685"/>
                  </a:lnTo>
                  <a:lnTo>
                    <a:pt x="6" y="650"/>
                  </a:lnTo>
                  <a:lnTo>
                    <a:pt x="11" y="614"/>
                  </a:lnTo>
                  <a:lnTo>
                    <a:pt x="11" y="579"/>
                  </a:lnTo>
                  <a:lnTo>
                    <a:pt x="16" y="553"/>
                  </a:lnTo>
                  <a:lnTo>
                    <a:pt x="16" y="518"/>
                  </a:lnTo>
                  <a:lnTo>
                    <a:pt x="21" y="508"/>
                  </a:lnTo>
                  <a:lnTo>
                    <a:pt x="21" y="493"/>
                  </a:lnTo>
                  <a:lnTo>
                    <a:pt x="26" y="482"/>
                  </a:lnTo>
                  <a:lnTo>
                    <a:pt x="26" y="472"/>
                  </a:lnTo>
                  <a:lnTo>
                    <a:pt x="31" y="462"/>
                  </a:lnTo>
                  <a:lnTo>
                    <a:pt x="31" y="447"/>
                  </a:lnTo>
                  <a:lnTo>
                    <a:pt x="36" y="437"/>
                  </a:lnTo>
                  <a:lnTo>
                    <a:pt x="36" y="427"/>
                  </a:lnTo>
                  <a:lnTo>
                    <a:pt x="41" y="422"/>
                  </a:lnTo>
                  <a:lnTo>
                    <a:pt x="41" y="416"/>
                  </a:lnTo>
                  <a:lnTo>
                    <a:pt x="46" y="411"/>
                  </a:lnTo>
                  <a:lnTo>
                    <a:pt x="46" y="396"/>
                  </a:lnTo>
                  <a:lnTo>
                    <a:pt x="51" y="391"/>
                  </a:lnTo>
                  <a:lnTo>
                    <a:pt x="51" y="386"/>
                  </a:lnTo>
                  <a:lnTo>
                    <a:pt x="56" y="381"/>
                  </a:lnTo>
                  <a:lnTo>
                    <a:pt x="56" y="376"/>
                  </a:lnTo>
                  <a:lnTo>
                    <a:pt x="61" y="371"/>
                  </a:lnTo>
                  <a:lnTo>
                    <a:pt x="61" y="366"/>
                  </a:lnTo>
                  <a:lnTo>
                    <a:pt x="66" y="361"/>
                  </a:lnTo>
                  <a:lnTo>
                    <a:pt x="66" y="350"/>
                  </a:lnTo>
                  <a:lnTo>
                    <a:pt x="77" y="340"/>
                  </a:lnTo>
                  <a:lnTo>
                    <a:pt x="77" y="335"/>
                  </a:lnTo>
                  <a:lnTo>
                    <a:pt x="82" y="330"/>
                  </a:lnTo>
                  <a:lnTo>
                    <a:pt x="82" y="325"/>
                  </a:lnTo>
                  <a:lnTo>
                    <a:pt x="87" y="320"/>
                  </a:lnTo>
                  <a:lnTo>
                    <a:pt x="87" y="315"/>
                  </a:lnTo>
                  <a:lnTo>
                    <a:pt x="92" y="310"/>
                  </a:lnTo>
                  <a:lnTo>
                    <a:pt x="97" y="305"/>
                  </a:lnTo>
                  <a:lnTo>
                    <a:pt x="97" y="300"/>
                  </a:lnTo>
                  <a:lnTo>
                    <a:pt x="102" y="295"/>
                  </a:lnTo>
                  <a:lnTo>
                    <a:pt x="107" y="290"/>
                  </a:lnTo>
                  <a:lnTo>
                    <a:pt x="117" y="279"/>
                  </a:lnTo>
                  <a:lnTo>
                    <a:pt x="117" y="274"/>
                  </a:lnTo>
                  <a:lnTo>
                    <a:pt x="122" y="269"/>
                  </a:lnTo>
                  <a:lnTo>
                    <a:pt x="127" y="264"/>
                  </a:lnTo>
                  <a:lnTo>
                    <a:pt x="137" y="254"/>
                  </a:lnTo>
                  <a:lnTo>
                    <a:pt x="137" y="249"/>
                  </a:lnTo>
                  <a:lnTo>
                    <a:pt x="143" y="244"/>
                  </a:lnTo>
                  <a:lnTo>
                    <a:pt x="148" y="239"/>
                  </a:lnTo>
                  <a:lnTo>
                    <a:pt x="153" y="234"/>
                  </a:lnTo>
                  <a:lnTo>
                    <a:pt x="158" y="229"/>
                  </a:lnTo>
                  <a:lnTo>
                    <a:pt x="163" y="224"/>
                  </a:lnTo>
                  <a:lnTo>
                    <a:pt x="168" y="219"/>
                  </a:lnTo>
                  <a:lnTo>
                    <a:pt x="173" y="214"/>
                  </a:lnTo>
                  <a:lnTo>
                    <a:pt x="178" y="214"/>
                  </a:lnTo>
                  <a:lnTo>
                    <a:pt x="183" y="208"/>
                  </a:lnTo>
                  <a:lnTo>
                    <a:pt x="188" y="203"/>
                  </a:lnTo>
                  <a:lnTo>
                    <a:pt x="193" y="198"/>
                  </a:lnTo>
                  <a:lnTo>
                    <a:pt x="198" y="193"/>
                  </a:lnTo>
                  <a:lnTo>
                    <a:pt x="203" y="188"/>
                  </a:lnTo>
                  <a:lnTo>
                    <a:pt x="209" y="188"/>
                  </a:lnTo>
                  <a:lnTo>
                    <a:pt x="214" y="183"/>
                  </a:lnTo>
                  <a:lnTo>
                    <a:pt x="219" y="178"/>
                  </a:lnTo>
                  <a:lnTo>
                    <a:pt x="224" y="173"/>
                  </a:lnTo>
                  <a:lnTo>
                    <a:pt x="229" y="173"/>
                  </a:lnTo>
                  <a:lnTo>
                    <a:pt x="234" y="168"/>
                  </a:lnTo>
                  <a:lnTo>
                    <a:pt x="239" y="163"/>
                  </a:lnTo>
                  <a:lnTo>
                    <a:pt x="244" y="163"/>
                  </a:lnTo>
                  <a:lnTo>
                    <a:pt x="249" y="158"/>
                  </a:lnTo>
                  <a:lnTo>
                    <a:pt x="254" y="153"/>
                  </a:lnTo>
                  <a:lnTo>
                    <a:pt x="259" y="153"/>
                  </a:lnTo>
                  <a:lnTo>
                    <a:pt x="264" y="148"/>
                  </a:lnTo>
                  <a:lnTo>
                    <a:pt x="269" y="142"/>
                  </a:lnTo>
                  <a:lnTo>
                    <a:pt x="275" y="142"/>
                  </a:lnTo>
                  <a:lnTo>
                    <a:pt x="280" y="137"/>
                  </a:lnTo>
                  <a:lnTo>
                    <a:pt x="285" y="132"/>
                  </a:lnTo>
                  <a:lnTo>
                    <a:pt x="290" y="132"/>
                  </a:lnTo>
                  <a:lnTo>
                    <a:pt x="295" y="127"/>
                  </a:lnTo>
                  <a:lnTo>
                    <a:pt x="300" y="122"/>
                  </a:lnTo>
                  <a:lnTo>
                    <a:pt x="305" y="122"/>
                  </a:lnTo>
                  <a:lnTo>
                    <a:pt x="310" y="117"/>
                  </a:lnTo>
                  <a:lnTo>
                    <a:pt x="315" y="117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2"/>
                  </a:lnTo>
                  <a:lnTo>
                    <a:pt x="340" y="102"/>
                  </a:lnTo>
                  <a:lnTo>
                    <a:pt x="346" y="97"/>
                  </a:lnTo>
                  <a:lnTo>
                    <a:pt x="351" y="97"/>
                  </a:lnTo>
                  <a:lnTo>
                    <a:pt x="356" y="92"/>
                  </a:lnTo>
                  <a:lnTo>
                    <a:pt x="361" y="92"/>
                  </a:lnTo>
                  <a:lnTo>
                    <a:pt x="366" y="87"/>
                  </a:lnTo>
                  <a:lnTo>
                    <a:pt x="371" y="87"/>
                  </a:lnTo>
                  <a:lnTo>
                    <a:pt x="376" y="82"/>
                  </a:lnTo>
                  <a:lnTo>
                    <a:pt x="381" y="82"/>
                  </a:lnTo>
                  <a:lnTo>
                    <a:pt x="386" y="77"/>
                  </a:lnTo>
                  <a:lnTo>
                    <a:pt x="391" y="77"/>
                  </a:lnTo>
                  <a:lnTo>
                    <a:pt x="396" y="71"/>
                  </a:lnTo>
                  <a:lnTo>
                    <a:pt x="401" y="71"/>
                  </a:lnTo>
                  <a:lnTo>
                    <a:pt x="406" y="66"/>
                  </a:lnTo>
                  <a:lnTo>
                    <a:pt x="412" y="66"/>
                  </a:lnTo>
                  <a:lnTo>
                    <a:pt x="417" y="61"/>
                  </a:lnTo>
                  <a:lnTo>
                    <a:pt x="422" y="61"/>
                  </a:lnTo>
                  <a:lnTo>
                    <a:pt x="427" y="56"/>
                  </a:lnTo>
                  <a:lnTo>
                    <a:pt x="432" y="56"/>
                  </a:lnTo>
                  <a:lnTo>
                    <a:pt x="437" y="51"/>
                  </a:lnTo>
                  <a:lnTo>
                    <a:pt x="442" y="51"/>
                  </a:lnTo>
                  <a:lnTo>
                    <a:pt x="447" y="46"/>
                  </a:lnTo>
                  <a:lnTo>
                    <a:pt x="452" y="46"/>
                  </a:lnTo>
                  <a:lnTo>
                    <a:pt x="457" y="46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8" y="36"/>
                  </a:lnTo>
                  <a:lnTo>
                    <a:pt x="483" y="31"/>
                  </a:lnTo>
                  <a:lnTo>
                    <a:pt x="488" y="31"/>
                  </a:lnTo>
                  <a:lnTo>
                    <a:pt x="493" y="31"/>
                  </a:lnTo>
                  <a:lnTo>
                    <a:pt x="498" y="26"/>
                  </a:lnTo>
                  <a:lnTo>
                    <a:pt x="503" y="26"/>
                  </a:lnTo>
                  <a:lnTo>
                    <a:pt x="508" y="21"/>
                  </a:lnTo>
                  <a:lnTo>
                    <a:pt x="513" y="21"/>
                  </a:lnTo>
                  <a:lnTo>
                    <a:pt x="518" y="16"/>
                  </a:lnTo>
                  <a:lnTo>
                    <a:pt x="523" y="16"/>
                  </a:lnTo>
                  <a:lnTo>
                    <a:pt x="528" y="16"/>
                  </a:lnTo>
                  <a:lnTo>
                    <a:pt x="533" y="11"/>
                  </a:lnTo>
                  <a:lnTo>
                    <a:pt x="538" y="11"/>
                  </a:lnTo>
                  <a:lnTo>
                    <a:pt x="543" y="11"/>
                  </a:lnTo>
                  <a:lnTo>
                    <a:pt x="549" y="5"/>
                  </a:lnTo>
                  <a:lnTo>
                    <a:pt x="554" y="5"/>
                  </a:lnTo>
                  <a:lnTo>
                    <a:pt x="559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Freeform 66"/>
            <p:cNvSpPr>
              <a:spLocks/>
            </p:cNvSpPr>
            <p:nvPr/>
          </p:nvSpPr>
          <p:spPr bwMode="auto">
            <a:xfrm>
              <a:off x="3870" y="2078"/>
              <a:ext cx="644" cy="208"/>
            </a:xfrm>
            <a:custGeom>
              <a:avLst/>
              <a:gdLst>
                <a:gd name="T0" fmla="*/ 10 w 644"/>
                <a:gd name="T1" fmla="*/ 203 h 208"/>
                <a:gd name="T2" fmla="*/ 25 w 644"/>
                <a:gd name="T3" fmla="*/ 198 h 208"/>
                <a:gd name="T4" fmla="*/ 40 w 644"/>
                <a:gd name="T5" fmla="*/ 193 h 208"/>
                <a:gd name="T6" fmla="*/ 56 w 644"/>
                <a:gd name="T7" fmla="*/ 188 h 208"/>
                <a:gd name="T8" fmla="*/ 71 w 644"/>
                <a:gd name="T9" fmla="*/ 183 h 208"/>
                <a:gd name="T10" fmla="*/ 86 w 644"/>
                <a:gd name="T11" fmla="*/ 178 h 208"/>
                <a:gd name="T12" fmla="*/ 101 w 644"/>
                <a:gd name="T13" fmla="*/ 173 h 208"/>
                <a:gd name="T14" fmla="*/ 116 w 644"/>
                <a:gd name="T15" fmla="*/ 168 h 208"/>
                <a:gd name="T16" fmla="*/ 132 w 644"/>
                <a:gd name="T17" fmla="*/ 163 h 208"/>
                <a:gd name="T18" fmla="*/ 147 w 644"/>
                <a:gd name="T19" fmla="*/ 158 h 208"/>
                <a:gd name="T20" fmla="*/ 162 w 644"/>
                <a:gd name="T21" fmla="*/ 153 h 208"/>
                <a:gd name="T22" fmla="*/ 177 w 644"/>
                <a:gd name="T23" fmla="*/ 142 h 208"/>
                <a:gd name="T24" fmla="*/ 193 w 644"/>
                <a:gd name="T25" fmla="*/ 137 h 208"/>
                <a:gd name="T26" fmla="*/ 208 w 644"/>
                <a:gd name="T27" fmla="*/ 132 h 208"/>
                <a:gd name="T28" fmla="*/ 223 w 644"/>
                <a:gd name="T29" fmla="*/ 127 h 208"/>
                <a:gd name="T30" fmla="*/ 238 w 644"/>
                <a:gd name="T31" fmla="*/ 127 h 208"/>
                <a:gd name="T32" fmla="*/ 253 w 644"/>
                <a:gd name="T33" fmla="*/ 122 h 208"/>
                <a:gd name="T34" fmla="*/ 269 w 644"/>
                <a:gd name="T35" fmla="*/ 117 h 208"/>
                <a:gd name="T36" fmla="*/ 284 w 644"/>
                <a:gd name="T37" fmla="*/ 112 h 208"/>
                <a:gd name="T38" fmla="*/ 299 w 644"/>
                <a:gd name="T39" fmla="*/ 107 h 208"/>
                <a:gd name="T40" fmla="*/ 314 w 644"/>
                <a:gd name="T41" fmla="*/ 102 h 208"/>
                <a:gd name="T42" fmla="*/ 330 w 644"/>
                <a:gd name="T43" fmla="*/ 97 h 208"/>
                <a:gd name="T44" fmla="*/ 345 w 644"/>
                <a:gd name="T45" fmla="*/ 92 h 208"/>
                <a:gd name="T46" fmla="*/ 360 w 644"/>
                <a:gd name="T47" fmla="*/ 87 h 208"/>
                <a:gd name="T48" fmla="*/ 375 w 644"/>
                <a:gd name="T49" fmla="*/ 82 h 208"/>
                <a:gd name="T50" fmla="*/ 390 w 644"/>
                <a:gd name="T51" fmla="*/ 76 h 208"/>
                <a:gd name="T52" fmla="*/ 406 w 644"/>
                <a:gd name="T53" fmla="*/ 71 h 208"/>
                <a:gd name="T54" fmla="*/ 421 w 644"/>
                <a:gd name="T55" fmla="*/ 66 h 208"/>
                <a:gd name="T56" fmla="*/ 436 w 644"/>
                <a:gd name="T57" fmla="*/ 66 h 208"/>
                <a:gd name="T58" fmla="*/ 451 w 644"/>
                <a:gd name="T59" fmla="*/ 61 h 208"/>
                <a:gd name="T60" fmla="*/ 467 w 644"/>
                <a:gd name="T61" fmla="*/ 56 h 208"/>
                <a:gd name="T62" fmla="*/ 482 w 644"/>
                <a:gd name="T63" fmla="*/ 51 h 208"/>
                <a:gd name="T64" fmla="*/ 497 w 644"/>
                <a:gd name="T65" fmla="*/ 46 h 208"/>
                <a:gd name="T66" fmla="*/ 512 w 644"/>
                <a:gd name="T67" fmla="*/ 41 h 208"/>
                <a:gd name="T68" fmla="*/ 528 w 644"/>
                <a:gd name="T69" fmla="*/ 36 h 208"/>
                <a:gd name="T70" fmla="*/ 543 w 644"/>
                <a:gd name="T71" fmla="*/ 31 h 208"/>
                <a:gd name="T72" fmla="*/ 558 w 644"/>
                <a:gd name="T73" fmla="*/ 26 h 208"/>
                <a:gd name="T74" fmla="*/ 573 w 644"/>
                <a:gd name="T75" fmla="*/ 21 h 208"/>
                <a:gd name="T76" fmla="*/ 588 w 644"/>
                <a:gd name="T77" fmla="*/ 21 h 208"/>
                <a:gd name="T78" fmla="*/ 604 w 644"/>
                <a:gd name="T79" fmla="*/ 16 h 208"/>
                <a:gd name="T80" fmla="*/ 619 w 644"/>
                <a:gd name="T81" fmla="*/ 11 h 208"/>
                <a:gd name="T82" fmla="*/ 634 w 644"/>
                <a:gd name="T83" fmla="*/ 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208">
                  <a:moveTo>
                    <a:pt x="0" y="208"/>
                  </a:moveTo>
                  <a:lnTo>
                    <a:pt x="5" y="208"/>
                  </a:lnTo>
                  <a:lnTo>
                    <a:pt x="10" y="203"/>
                  </a:lnTo>
                  <a:lnTo>
                    <a:pt x="15" y="203"/>
                  </a:lnTo>
                  <a:lnTo>
                    <a:pt x="20" y="203"/>
                  </a:lnTo>
                  <a:lnTo>
                    <a:pt x="25" y="198"/>
                  </a:lnTo>
                  <a:lnTo>
                    <a:pt x="30" y="198"/>
                  </a:lnTo>
                  <a:lnTo>
                    <a:pt x="35" y="198"/>
                  </a:lnTo>
                  <a:lnTo>
                    <a:pt x="40" y="193"/>
                  </a:lnTo>
                  <a:lnTo>
                    <a:pt x="45" y="193"/>
                  </a:lnTo>
                  <a:lnTo>
                    <a:pt x="50" y="188"/>
                  </a:lnTo>
                  <a:lnTo>
                    <a:pt x="56" y="188"/>
                  </a:lnTo>
                  <a:lnTo>
                    <a:pt x="61" y="188"/>
                  </a:lnTo>
                  <a:lnTo>
                    <a:pt x="66" y="183"/>
                  </a:lnTo>
                  <a:lnTo>
                    <a:pt x="71" y="183"/>
                  </a:lnTo>
                  <a:lnTo>
                    <a:pt x="76" y="178"/>
                  </a:lnTo>
                  <a:lnTo>
                    <a:pt x="81" y="178"/>
                  </a:lnTo>
                  <a:lnTo>
                    <a:pt x="86" y="178"/>
                  </a:lnTo>
                  <a:lnTo>
                    <a:pt x="91" y="173"/>
                  </a:lnTo>
                  <a:lnTo>
                    <a:pt x="96" y="173"/>
                  </a:lnTo>
                  <a:lnTo>
                    <a:pt x="101" y="173"/>
                  </a:lnTo>
                  <a:lnTo>
                    <a:pt x="106" y="168"/>
                  </a:lnTo>
                  <a:lnTo>
                    <a:pt x="111" y="168"/>
                  </a:lnTo>
                  <a:lnTo>
                    <a:pt x="116" y="168"/>
                  </a:lnTo>
                  <a:lnTo>
                    <a:pt x="122" y="163"/>
                  </a:lnTo>
                  <a:lnTo>
                    <a:pt x="127" y="163"/>
                  </a:lnTo>
                  <a:lnTo>
                    <a:pt x="132" y="163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7" y="158"/>
                  </a:lnTo>
                  <a:lnTo>
                    <a:pt x="152" y="153"/>
                  </a:lnTo>
                  <a:lnTo>
                    <a:pt x="157" y="153"/>
                  </a:lnTo>
                  <a:lnTo>
                    <a:pt x="162" y="153"/>
                  </a:lnTo>
                  <a:lnTo>
                    <a:pt x="167" y="148"/>
                  </a:lnTo>
                  <a:lnTo>
                    <a:pt x="172" y="148"/>
                  </a:lnTo>
                  <a:lnTo>
                    <a:pt x="177" y="142"/>
                  </a:lnTo>
                  <a:lnTo>
                    <a:pt x="182" y="142"/>
                  </a:lnTo>
                  <a:lnTo>
                    <a:pt x="187" y="142"/>
                  </a:lnTo>
                  <a:lnTo>
                    <a:pt x="193" y="137"/>
                  </a:lnTo>
                  <a:lnTo>
                    <a:pt x="198" y="137"/>
                  </a:lnTo>
                  <a:lnTo>
                    <a:pt x="203" y="137"/>
                  </a:lnTo>
                  <a:lnTo>
                    <a:pt x="208" y="132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23" y="127"/>
                  </a:lnTo>
                  <a:lnTo>
                    <a:pt x="228" y="127"/>
                  </a:lnTo>
                  <a:lnTo>
                    <a:pt x="233" y="127"/>
                  </a:lnTo>
                  <a:lnTo>
                    <a:pt x="238" y="127"/>
                  </a:lnTo>
                  <a:lnTo>
                    <a:pt x="243" y="122"/>
                  </a:lnTo>
                  <a:lnTo>
                    <a:pt x="248" y="122"/>
                  </a:lnTo>
                  <a:lnTo>
                    <a:pt x="253" y="122"/>
                  </a:lnTo>
                  <a:lnTo>
                    <a:pt x="259" y="117"/>
                  </a:lnTo>
                  <a:lnTo>
                    <a:pt x="264" y="117"/>
                  </a:lnTo>
                  <a:lnTo>
                    <a:pt x="269" y="117"/>
                  </a:lnTo>
                  <a:lnTo>
                    <a:pt x="274" y="112"/>
                  </a:lnTo>
                  <a:lnTo>
                    <a:pt x="279" y="112"/>
                  </a:lnTo>
                  <a:lnTo>
                    <a:pt x="284" y="112"/>
                  </a:lnTo>
                  <a:lnTo>
                    <a:pt x="289" y="107"/>
                  </a:lnTo>
                  <a:lnTo>
                    <a:pt x="294" y="107"/>
                  </a:lnTo>
                  <a:lnTo>
                    <a:pt x="299" y="107"/>
                  </a:lnTo>
                  <a:lnTo>
                    <a:pt x="304" y="102"/>
                  </a:lnTo>
                  <a:lnTo>
                    <a:pt x="309" y="102"/>
                  </a:lnTo>
                  <a:lnTo>
                    <a:pt x="314" y="102"/>
                  </a:lnTo>
                  <a:lnTo>
                    <a:pt x="319" y="102"/>
                  </a:lnTo>
                  <a:lnTo>
                    <a:pt x="325" y="97"/>
                  </a:lnTo>
                  <a:lnTo>
                    <a:pt x="330" y="97"/>
                  </a:lnTo>
                  <a:lnTo>
                    <a:pt x="335" y="97"/>
                  </a:lnTo>
                  <a:lnTo>
                    <a:pt x="340" y="92"/>
                  </a:lnTo>
                  <a:lnTo>
                    <a:pt x="345" y="92"/>
                  </a:lnTo>
                  <a:lnTo>
                    <a:pt x="350" y="92"/>
                  </a:lnTo>
                  <a:lnTo>
                    <a:pt x="355" y="87"/>
                  </a:lnTo>
                  <a:lnTo>
                    <a:pt x="360" y="87"/>
                  </a:lnTo>
                  <a:lnTo>
                    <a:pt x="365" y="87"/>
                  </a:lnTo>
                  <a:lnTo>
                    <a:pt x="370" y="82"/>
                  </a:lnTo>
                  <a:lnTo>
                    <a:pt x="375" y="82"/>
                  </a:lnTo>
                  <a:lnTo>
                    <a:pt x="380" y="82"/>
                  </a:lnTo>
                  <a:lnTo>
                    <a:pt x="385" y="82"/>
                  </a:lnTo>
                  <a:lnTo>
                    <a:pt x="390" y="76"/>
                  </a:lnTo>
                  <a:lnTo>
                    <a:pt x="396" y="76"/>
                  </a:lnTo>
                  <a:lnTo>
                    <a:pt x="401" y="76"/>
                  </a:lnTo>
                  <a:lnTo>
                    <a:pt x="406" y="71"/>
                  </a:lnTo>
                  <a:lnTo>
                    <a:pt x="411" y="71"/>
                  </a:lnTo>
                  <a:lnTo>
                    <a:pt x="416" y="71"/>
                  </a:lnTo>
                  <a:lnTo>
                    <a:pt x="421" y="66"/>
                  </a:lnTo>
                  <a:lnTo>
                    <a:pt x="426" y="66"/>
                  </a:lnTo>
                  <a:lnTo>
                    <a:pt x="431" y="66"/>
                  </a:lnTo>
                  <a:lnTo>
                    <a:pt x="436" y="66"/>
                  </a:lnTo>
                  <a:lnTo>
                    <a:pt x="441" y="61"/>
                  </a:lnTo>
                  <a:lnTo>
                    <a:pt x="446" y="61"/>
                  </a:lnTo>
                  <a:lnTo>
                    <a:pt x="451" y="61"/>
                  </a:lnTo>
                  <a:lnTo>
                    <a:pt x="456" y="56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1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7" y="51"/>
                  </a:lnTo>
                  <a:lnTo>
                    <a:pt x="492" y="46"/>
                  </a:lnTo>
                  <a:lnTo>
                    <a:pt x="497" y="46"/>
                  </a:lnTo>
                  <a:lnTo>
                    <a:pt x="502" y="46"/>
                  </a:lnTo>
                  <a:lnTo>
                    <a:pt x="507" y="41"/>
                  </a:lnTo>
                  <a:lnTo>
                    <a:pt x="512" y="41"/>
                  </a:lnTo>
                  <a:lnTo>
                    <a:pt x="517" y="41"/>
                  </a:lnTo>
                  <a:lnTo>
                    <a:pt x="522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1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8" y="26"/>
                  </a:lnTo>
                  <a:lnTo>
                    <a:pt x="563" y="26"/>
                  </a:lnTo>
                  <a:lnTo>
                    <a:pt x="568" y="26"/>
                  </a:lnTo>
                  <a:lnTo>
                    <a:pt x="573" y="21"/>
                  </a:lnTo>
                  <a:lnTo>
                    <a:pt x="578" y="21"/>
                  </a:lnTo>
                  <a:lnTo>
                    <a:pt x="583" y="21"/>
                  </a:lnTo>
                  <a:lnTo>
                    <a:pt x="588" y="21"/>
                  </a:lnTo>
                  <a:lnTo>
                    <a:pt x="593" y="16"/>
                  </a:lnTo>
                  <a:lnTo>
                    <a:pt x="599" y="16"/>
                  </a:lnTo>
                  <a:lnTo>
                    <a:pt x="604" y="16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11"/>
                  </a:lnTo>
                  <a:lnTo>
                    <a:pt x="624" y="11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5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Freeform 67"/>
            <p:cNvSpPr>
              <a:spLocks/>
            </p:cNvSpPr>
            <p:nvPr/>
          </p:nvSpPr>
          <p:spPr bwMode="auto">
            <a:xfrm>
              <a:off x="4514" y="1886"/>
              <a:ext cx="645" cy="192"/>
            </a:xfrm>
            <a:custGeom>
              <a:avLst/>
              <a:gdLst>
                <a:gd name="T0" fmla="*/ 10 w 645"/>
                <a:gd name="T1" fmla="*/ 192 h 192"/>
                <a:gd name="T2" fmla="*/ 26 w 645"/>
                <a:gd name="T3" fmla="*/ 187 h 192"/>
                <a:gd name="T4" fmla="*/ 41 w 645"/>
                <a:gd name="T5" fmla="*/ 182 h 192"/>
                <a:gd name="T6" fmla="*/ 56 w 645"/>
                <a:gd name="T7" fmla="*/ 177 h 192"/>
                <a:gd name="T8" fmla="*/ 71 w 645"/>
                <a:gd name="T9" fmla="*/ 172 h 192"/>
                <a:gd name="T10" fmla="*/ 86 w 645"/>
                <a:gd name="T11" fmla="*/ 172 h 192"/>
                <a:gd name="T12" fmla="*/ 102 w 645"/>
                <a:gd name="T13" fmla="*/ 167 h 192"/>
                <a:gd name="T14" fmla="*/ 117 w 645"/>
                <a:gd name="T15" fmla="*/ 162 h 192"/>
                <a:gd name="T16" fmla="*/ 132 w 645"/>
                <a:gd name="T17" fmla="*/ 157 h 192"/>
                <a:gd name="T18" fmla="*/ 147 w 645"/>
                <a:gd name="T19" fmla="*/ 152 h 192"/>
                <a:gd name="T20" fmla="*/ 163 w 645"/>
                <a:gd name="T21" fmla="*/ 147 h 192"/>
                <a:gd name="T22" fmla="*/ 178 w 645"/>
                <a:gd name="T23" fmla="*/ 142 h 192"/>
                <a:gd name="T24" fmla="*/ 193 w 645"/>
                <a:gd name="T25" fmla="*/ 137 h 192"/>
                <a:gd name="T26" fmla="*/ 208 w 645"/>
                <a:gd name="T27" fmla="*/ 137 h 192"/>
                <a:gd name="T28" fmla="*/ 224 w 645"/>
                <a:gd name="T29" fmla="*/ 131 h 192"/>
                <a:gd name="T30" fmla="*/ 239 w 645"/>
                <a:gd name="T31" fmla="*/ 126 h 192"/>
                <a:gd name="T32" fmla="*/ 254 w 645"/>
                <a:gd name="T33" fmla="*/ 121 h 192"/>
                <a:gd name="T34" fmla="*/ 269 w 645"/>
                <a:gd name="T35" fmla="*/ 116 h 192"/>
                <a:gd name="T36" fmla="*/ 284 w 645"/>
                <a:gd name="T37" fmla="*/ 111 h 192"/>
                <a:gd name="T38" fmla="*/ 300 w 645"/>
                <a:gd name="T39" fmla="*/ 106 h 192"/>
                <a:gd name="T40" fmla="*/ 315 w 645"/>
                <a:gd name="T41" fmla="*/ 101 h 192"/>
                <a:gd name="T42" fmla="*/ 330 w 645"/>
                <a:gd name="T43" fmla="*/ 96 h 192"/>
                <a:gd name="T44" fmla="*/ 345 w 645"/>
                <a:gd name="T45" fmla="*/ 96 h 192"/>
                <a:gd name="T46" fmla="*/ 361 w 645"/>
                <a:gd name="T47" fmla="*/ 91 h 192"/>
                <a:gd name="T48" fmla="*/ 376 w 645"/>
                <a:gd name="T49" fmla="*/ 86 h 192"/>
                <a:gd name="T50" fmla="*/ 391 w 645"/>
                <a:gd name="T51" fmla="*/ 81 h 192"/>
                <a:gd name="T52" fmla="*/ 406 w 645"/>
                <a:gd name="T53" fmla="*/ 76 h 192"/>
                <a:gd name="T54" fmla="*/ 421 w 645"/>
                <a:gd name="T55" fmla="*/ 71 h 192"/>
                <a:gd name="T56" fmla="*/ 437 w 645"/>
                <a:gd name="T57" fmla="*/ 66 h 192"/>
                <a:gd name="T58" fmla="*/ 452 w 645"/>
                <a:gd name="T59" fmla="*/ 60 h 192"/>
                <a:gd name="T60" fmla="*/ 467 w 645"/>
                <a:gd name="T61" fmla="*/ 55 h 192"/>
                <a:gd name="T62" fmla="*/ 482 w 645"/>
                <a:gd name="T63" fmla="*/ 50 h 192"/>
                <a:gd name="T64" fmla="*/ 498 w 645"/>
                <a:gd name="T65" fmla="*/ 45 h 192"/>
                <a:gd name="T66" fmla="*/ 513 w 645"/>
                <a:gd name="T67" fmla="*/ 40 h 192"/>
                <a:gd name="T68" fmla="*/ 528 w 645"/>
                <a:gd name="T69" fmla="*/ 35 h 192"/>
                <a:gd name="T70" fmla="*/ 543 w 645"/>
                <a:gd name="T71" fmla="*/ 35 h 192"/>
                <a:gd name="T72" fmla="*/ 558 w 645"/>
                <a:gd name="T73" fmla="*/ 30 h 192"/>
                <a:gd name="T74" fmla="*/ 574 w 645"/>
                <a:gd name="T75" fmla="*/ 25 h 192"/>
                <a:gd name="T76" fmla="*/ 589 w 645"/>
                <a:gd name="T77" fmla="*/ 20 h 192"/>
                <a:gd name="T78" fmla="*/ 604 w 645"/>
                <a:gd name="T79" fmla="*/ 15 h 192"/>
                <a:gd name="T80" fmla="*/ 619 w 645"/>
                <a:gd name="T81" fmla="*/ 10 h 192"/>
                <a:gd name="T82" fmla="*/ 635 w 645"/>
                <a:gd name="T83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192">
                  <a:moveTo>
                    <a:pt x="0" y="192"/>
                  </a:moveTo>
                  <a:lnTo>
                    <a:pt x="5" y="192"/>
                  </a:lnTo>
                  <a:lnTo>
                    <a:pt x="10" y="192"/>
                  </a:lnTo>
                  <a:lnTo>
                    <a:pt x="15" y="192"/>
                  </a:lnTo>
                  <a:lnTo>
                    <a:pt x="21" y="187"/>
                  </a:lnTo>
                  <a:lnTo>
                    <a:pt x="26" y="187"/>
                  </a:lnTo>
                  <a:lnTo>
                    <a:pt x="31" y="187"/>
                  </a:lnTo>
                  <a:lnTo>
                    <a:pt x="36" y="182"/>
                  </a:lnTo>
                  <a:lnTo>
                    <a:pt x="41" y="182"/>
                  </a:lnTo>
                  <a:lnTo>
                    <a:pt x="46" y="182"/>
                  </a:lnTo>
                  <a:lnTo>
                    <a:pt x="51" y="182"/>
                  </a:lnTo>
                  <a:lnTo>
                    <a:pt x="56" y="177"/>
                  </a:lnTo>
                  <a:lnTo>
                    <a:pt x="61" y="177"/>
                  </a:lnTo>
                  <a:lnTo>
                    <a:pt x="66" y="177"/>
                  </a:lnTo>
                  <a:lnTo>
                    <a:pt x="71" y="172"/>
                  </a:lnTo>
                  <a:lnTo>
                    <a:pt x="76" y="172"/>
                  </a:lnTo>
                  <a:lnTo>
                    <a:pt x="81" y="172"/>
                  </a:lnTo>
                  <a:lnTo>
                    <a:pt x="86" y="172"/>
                  </a:lnTo>
                  <a:lnTo>
                    <a:pt x="92" y="167"/>
                  </a:lnTo>
                  <a:lnTo>
                    <a:pt x="97" y="167"/>
                  </a:lnTo>
                  <a:lnTo>
                    <a:pt x="102" y="167"/>
                  </a:lnTo>
                  <a:lnTo>
                    <a:pt x="107" y="162"/>
                  </a:lnTo>
                  <a:lnTo>
                    <a:pt x="112" y="162"/>
                  </a:lnTo>
                  <a:lnTo>
                    <a:pt x="117" y="162"/>
                  </a:lnTo>
                  <a:lnTo>
                    <a:pt x="122" y="162"/>
                  </a:lnTo>
                  <a:lnTo>
                    <a:pt x="127" y="157"/>
                  </a:lnTo>
                  <a:lnTo>
                    <a:pt x="132" y="157"/>
                  </a:lnTo>
                  <a:lnTo>
                    <a:pt x="137" y="157"/>
                  </a:lnTo>
                  <a:lnTo>
                    <a:pt x="142" y="152"/>
                  </a:lnTo>
                  <a:lnTo>
                    <a:pt x="147" y="152"/>
                  </a:lnTo>
                  <a:lnTo>
                    <a:pt x="152" y="152"/>
                  </a:lnTo>
                  <a:lnTo>
                    <a:pt x="158" y="152"/>
                  </a:lnTo>
                  <a:lnTo>
                    <a:pt x="163" y="147"/>
                  </a:lnTo>
                  <a:lnTo>
                    <a:pt x="168" y="147"/>
                  </a:lnTo>
                  <a:lnTo>
                    <a:pt x="173" y="147"/>
                  </a:lnTo>
                  <a:lnTo>
                    <a:pt x="178" y="142"/>
                  </a:lnTo>
                  <a:lnTo>
                    <a:pt x="183" y="142"/>
                  </a:lnTo>
                  <a:lnTo>
                    <a:pt x="188" y="142"/>
                  </a:lnTo>
                  <a:lnTo>
                    <a:pt x="193" y="137"/>
                  </a:lnTo>
                  <a:lnTo>
                    <a:pt x="198" y="137"/>
                  </a:lnTo>
                  <a:lnTo>
                    <a:pt x="203" y="137"/>
                  </a:lnTo>
                  <a:lnTo>
                    <a:pt x="208" y="137"/>
                  </a:lnTo>
                  <a:lnTo>
                    <a:pt x="213" y="131"/>
                  </a:lnTo>
                  <a:lnTo>
                    <a:pt x="218" y="131"/>
                  </a:lnTo>
                  <a:lnTo>
                    <a:pt x="224" y="131"/>
                  </a:lnTo>
                  <a:lnTo>
                    <a:pt x="229" y="126"/>
                  </a:lnTo>
                  <a:lnTo>
                    <a:pt x="234" y="126"/>
                  </a:lnTo>
                  <a:lnTo>
                    <a:pt x="239" y="126"/>
                  </a:lnTo>
                  <a:lnTo>
                    <a:pt x="244" y="126"/>
                  </a:lnTo>
                  <a:lnTo>
                    <a:pt x="249" y="121"/>
                  </a:lnTo>
                  <a:lnTo>
                    <a:pt x="254" y="121"/>
                  </a:lnTo>
                  <a:lnTo>
                    <a:pt x="259" y="121"/>
                  </a:lnTo>
                  <a:lnTo>
                    <a:pt x="264" y="116"/>
                  </a:lnTo>
                  <a:lnTo>
                    <a:pt x="269" y="116"/>
                  </a:lnTo>
                  <a:lnTo>
                    <a:pt x="274" y="116"/>
                  </a:lnTo>
                  <a:lnTo>
                    <a:pt x="279" y="111"/>
                  </a:lnTo>
                  <a:lnTo>
                    <a:pt x="284" y="111"/>
                  </a:lnTo>
                  <a:lnTo>
                    <a:pt x="289" y="111"/>
                  </a:lnTo>
                  <a:lnTo>
                    <a:pt x="295" y="106"/>
                  </a:lnTo>
                  <a:lnTo>
                    <a:pt x="300" y="106"/>
                  </a:lnTo>
                  <a:lnTo>
                    <a:pt x="305" y="106"/>
                  </a:lnTo>
                  <a:lnTo>
                    <a:pt x="310" y="106"/>
                  </a:lnTo>
                  <a:lnTo>
                    <a:pt x="315" y="101"/>
                  </a:lnTo>
                  <a:lnTo>
                    <a:pt x="320" y="101"/>
                  </a:lnTo>
                  <a:lnTo>
                    <a:pt x="325" y="101"/>
                  </a:lnTo>
                  <a:lnTo>
                    <a:pt x="330" y="96"/>
                  </a:lnTo>
                  <a:lnTo>
                    <a:pt x="335" y="96"/>
                  </a:lnTo>
                  <a:lnTo>
                    <a:pt x="340" y="96"/>
                  </a:lnTo>
                  <a:lnTo>
                    <a:pt x="345" y="96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61" y="91"/>
                  </a:lnTo>
                  <a:lnTo>
                    <a:pt x="366" y="86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1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1" y="71"/>
                  </a:lnTo>
                  <a:lnTo>
                    <a:pt x="427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0"/>
                  </a:lnTo>
                  <a:lnTo>
                    <a:pt x="452" y="60"/>
                  </a:lnTo>
                  <a:lnTo>
                    <a:pt x="457" y="60"/>
                  </a:lnTo>
                  <a:lnTo>
                    <a:pt x="462" y="60"/>
                  </a:lnTo>
                  <a:lnTo>
                    <a:pt x="467" y="55"/>
                  </a:lnTo>
                  <a:lnTo>
                    <a:pt x="472" y="55"/>
                  </a:lnTo>
                  <a:lnTo>
                    <a:pt x="477" y="55"/>
                  </a:lnTo>
                  <a:lnTo>
                    <a:pt x="482" y="50"/>
                  </a:lnTo>
                  <a:lnTo>
                    <a:pt x="487" y="50"/>
                  </a:lnTo>
                  <a:lnTo>
                    <a:pt x="492" y="50"/>
                  </a:lnTo>
                  <a:lnTo>
                    <a:pt x="498" y="45"/>
                  </a:lnTo>
                  <a:lnTo>
                    <a:pt x="503" y="45"/>
                  </a:lnTo>
                  <a:lnTo>
                    <a:pt x="508" y="45"/>
                  </a:lnTo>
                  <a:lnTo>
                    <a:pt x="513" y="40"/>
                  </a:lnTo>
                  <a:lnTo>
                    <a:pt x="518" y="40"/>
                  </a:lnTo>
                  <a:lnTo>
                    <a:pt x="523" y="40"/>
                  </a:lnTo>
                  <a:lnTo>
                    <a:pt x="528" y="35"/>
                  </a:lnTo>
                  <a:lnTo>
                    <a:pt x="533" y="35"/>
                  </a:lnTo>
                  <a:lnTo>
                    <a:pt x="538" y="35"/>
                  </a:lnTo>
                  <a:lnTo>
                    <a:pt x="543" y="35"/>
                  </a:lnTo>
                  <a:lnTo>
                    <a:pt x="548" y="30"/>
                  </a:lnTo>
                  <a:lnTo>
                    <a:pt x="553" y="30"/>
                  </a:lnTo>
                  <a:lnTo>
                    <a:pt x="558" y="30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5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20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5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4" y="5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159" y="1759"/>
              <a:ext cx="360" cy="127"/>
            </a:xfrm>
            <a:custGeom>
              <a:avLst/>
              <a:gdLst>
                <a:gd name="T0" fmla="*/ 5 w 360"/>
                <a:gd name="T1" fmla="*/ 127 h 127"/>
                <a:gd name="T2" fmla="*/ 15 w 360"/>
                <a:gd name="T3" fmla="*/ 121 h 127"/>
                <a:gd name="T4" fmla="*/ 25 w 360"/>
                <a:gd name="T5" fmla="*/ 121 h 127"/>
                <a:gd name="T6" fmla="*/ 35 w 360"/>
                <a:gd name="T7" fmla="*/ 116 h 127"/>
                <a:gd name="T8" fmla="*/ 45 w 360"/>
                <a:gd name="T9" fmla="*/ 111 h 127"/>
                <a:gd name="T10" fmla="*/ 56 w 360"/>
                <a:gd name="T11" fmla="*/ 106 h 127"/>
                <a:gd name="T12" fmla="*/ 66 w 360"/>
                <a:gd name="T13" fmla="*/ 106 h 127"/>
                <a:gd name="T14" fmla="*/ 76 w 360"/>
                <a:gd name="T15" fmla="*/ 101 h 127"/>
                <a:gd name="T16" fmla="*/ 86 w 360"/>
                <a:gd name="T17" fmla="*/ 96 h 127"/>
                <a:gd name="T18" fmla="*/ 96 w 360"/>
                <a:gd name="T19" fmla="*/ 96 h 127"/>
                <a:gd name="T20" fmla="*/ 106 w 360"/>
                <a:gd name="T21" fmla="*/ 91 h 127"/>
                <a:gd name="T22" fmla="*/ 116 w 360"/>
                <a:gd name="T23" fmla="*/ 86 h 127"/>
                <a:gd name="T24" fmla="*/ 127 w 360"/>
                <a:gd name="T25" fmla="*/ 86 h 127"/>
                <a:gd name="T26" fmla="*/ 137 w 360"/>
                <a:gd name="T27" fmla="*/ 81 h 127"/>
                <a:gd name="T28" fmla="*/ 147 w 360"/>
                <a:gd name="T29" fmla="*/ 76 h 127"/>
                <a:gd name="T30" fmla="*/ 157 w 360"/>
                <a:gd name="T31" fmla="*/ 76 h 127"/>
                <a:gd name="T32" fmla="*/ 167 w 360"/>
                <a:gd name="T33" fmla="*/ 71 h 127"/>
                <a:gd name="T34" fmla="*/ 177 w 360"/>
                <a:gd name="T35" fmla="*/ 66 h 127"/>
                <a:gd name="T36" fmla="*/ 188 w 360"/>
                <a:gd name="T37" fmla="*/ 66 h 127"/>
                <a:gd name="T38" fmla="*/ 198 w 360"/>
                <a:gd name="T39" fmla="*/ 61 h 127"/>
                <a:gd name="T40" fmla="*/ 208 w 360"/>
                <a:gd name="T41" fmla="*/ 56 h 127"/>
                <a:gd name="T42" fmla="*/ 218 w 360"/>
                <a:gd name="T43" fmla="*/ 50 h 127"/>
                <a:gd name="T44" fmla="*/ 228 w 360"/>
                <a:gd name="T45" fmla="*/ 50 h 127"/>
                <a:gd name="T46" fmla="*/ 238 w 360"/>
                <a:gd name="T47" fmla="*/ 45 h 127"/>
                <a:gd name="T48" fmla="*/ 248 w 360"/>
                <a:gd name="T49" fmla="*/ 40 h 127"/>
                <a:gd name="T50" fmla="*/ 259 w 360"/>
                <a:gd name="T51" fmla="*/ 40 h 127"/>
                <a:gd name="T52" fmla="*/ 269 w 360"/>
                <a:gd name="T53" fmla="*/ 35 h 127"/>
                <a:gd name="T54" fmla="*/ 279 w 360"/>
                <a:gd name="T55" fmla="*/ 30 h 127"/>
                <a:gd name="T56" fmla="*/ 289 w 360"/>
                <a:gd name="T57" fmla="*/ 25 h 127"/>
                <a:gd name="T58" fmla="*/ 299 w 360"/>
                <a:gd name="T59" fmla="*/ 25 h 127"/>
                <a:gd name="T60" fmla="*/ 309 w 360"/>
                <a:gd name="T61" fmla="*/ 20 h 127"/>
                <a:gd name="T62" fmla="*/ 319 w 360"/>
                <a:gd name="T63" fmla="*/ 15 h 127"/>
                <a:gd name="T64" fmla="*/ 330 w 360"/>
                <a:gd name="T65" fmla="*/ 10 h 127"/>
                <a:gd name="T66" fmla="*/ 340 w 360"/>
                <a:gd name="T67" fmla="*/ 10 h 127"/>
                <a:gd name="T68" fmla="*/ 350 w 360"/>
                <a:gd name="T69" fmla="*/ 5 h 127"/>
                <a:gd name="T70" fmla="*/ 360 w 360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127">
                  <a:moveTo>
                    <a:pt x="0" y="127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5" y="121"/>
                  </a:lnTo>
                  <a:lnTo>
                    <a:pt x="30" y="116"/>
                  </a:lnTo>
                  <a:lnTo>
                    <a:pt x="35" y="116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50" y="111"/>
                  </a:lnTo>
                  <a:lnTo>
                    <a:pt x="56" y="106"/>
                  </a:lnTo>
                  <a:lnTo>
                    <a:pt x="61" y="106"/>
                  </a:lnTo>
                  <a:lnTo>
                    <a:pt x="66" y="106"/>
                  </a:lnTo>
                  <a:lnTo>
                    <a:pt x="71" y="101"/>
                  </a:lnTo>
                  <a:lnTo>
                    <a:pt x="76" y="101"/>
                  </a:lnTo>
                  <a:lnTo>
                    <a:pt x="81" y="101"/>
                  </a:lnTo>
                  <a:lnTo>
                    <a:pt x="86" y="96"/>
                  </a:lnTo>
                  <a:lnTo>
                    <a:pt x="91" y="96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6" y="91"/>
                  </a:lnTo>
                  <a:lnTo>
                    <a:pt x="111" y="91"/>
                  </a:lnTo>
                  <a:lnTo>
                    <a:pt x="116" y="86"/>
                  </a:lnTo>
                  <a:lnTo>
                    <a:pt x="122" y="86"/>
                  </a:lnTo>
                  <a:lnTo>
                    <a:pt x="127" y="86"/>
                  </a:lnTo>
                  <a:lnTo>
                    <a:pt x="132" y="81"/>
                  </a:lnTo>
                  <a:lnTo>
                    <a:pt x="137" y="81"/>
                  </a:lnTo>
                  <a:lnTo>
                    <a:pt x="142" y="81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6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71"/>
                  </a:lnTo>
                  <a:lnTo>
                    <a:pt x="177" y="66"/>
                  </a:lnTo>
                  <a:lnTo>
                    <a:pt x="182" y="66"/>
                  </a:lnTo>
                  <a:lnTo>
                    <a:pt x="188" y="66"/>
                  </a:lnTo>
                  <a:lnTo>
                    <a:pt x="193" y="61"/>
                  </a:lnTo>
                  <a:lnTo>
                    <a:pt x="198" y="61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6"/>
                  </a:lnTo>
                  <a:lnTo>
                    <a:pt x="218" y="50"/>
                  </a:lnTo>
                  <a:lnTo>
                    <a:pt x="223" y="50"/>
                  </a:lnTo>
                  <a:lnTo>
                    <a:pt x="228" y="50"/>
                  </a:lnTo>
                  <a:lnTo>
                    <a:pt x="233" y="45"/>
                  </a:lnTo>
                  <a:lnTo>
                    <a:pt x="238" y="45"/>
                  </a:lnTo>
                  <a:lnTo>
                    <a:pt x="243" y="45"/>
                  </a:lnTo>
                  <a:lnTo>
                    <a:pt x="248" y="40"/>
                  </a:lnTo>
                  <a:lnTo>
                    <a:pt x="253" y="40"/>
                  </a:lnTo>
                  <a:lnTo>
                    <a:pt x="259" y="40"/>
                  </a:lnTo>
                  <a:lnTo>
                    <a:pt x="264" y="35"/>
                  </a:lnTo>
                  <a:lnTo>
                    <a:pt x="269" y="35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4" y="30"/>
                  </a:lnTo>
                  <a:lnTo>
                    <a:pt x="289" y="25"/>
                  </a:lnTo>
                  <a:lnTo>
                    <a:pt x="294" y="25"/>
                  </a:lnTo>
                  <a:lnTo>
                    <a:pt x="299" y="25"/>
                  </a:lnTo>
                  <a:lnTo>
                    <a:pt x="304" y="20"/>
                  </a:lnTo>
                  <a:lnTo>
                    <a:pt x="309" y="20"/>
                  </a:lnTo>
                  <a:lnTo>
                    <a:pt x="314" y="20"/>
                  </a:lnTo>
                  <a:lnTo>
                    <a:pt x="319" y="15"/>
                  </a:lnTo>
                  <a:lnTo>
                    <a:pt x="325" y="15"/>
                  </a:lnTo>
                  <a:lnTo>
                    <a:pt x="330" y="10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5"/>
                  </a:lnTo>
                  <a:lnTo>
                    <a:pt x="350" y="5"/>
                  </a:lnTo>
                  <a:lnTo>
                    <a:pt x="355" y="0"/>
                  </a:lnTo>
                  <a:lnTo>
                    <a:pt x="360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3311" y="2479"/>
              <a:ext cx="564" cy="614"/>
            </a:xfrm>
            <a:custGeom>
              <a:avLst/>
              <a:gdLst>
                <a:gd name="T0" fmla="*/ 6 w 564"/>
                <a:gd name="T1" fmla="*/ 599 h 614"/>
                <a:gd name="T2" fmla="*/ 11 w 564"/>
                <a:gd name="T3" fmla="*/ 568 h 614"/>
                <a:gd name="T4" fmla="*/ 21 w 564"/>
                <a:gd name="T5" fmla="*/ 543 h 614"/>
                <a:gd name="T6" fmla="*/ 26 w 564"/>
                <a:gd name="T7" fmla="*/ 523 h 614"/>
                <a:gd name="T8" fmla="*/ 36 w 564"/>
                <a:gd name="T9" fmla="*/ 503 h 614"/>
                <a:gd name="T10" fmla="*/ 41 w 564"/>
                <a:gd name="T11" fmla="*/ 487 h 614"/>
                <a:gd name="T12" fmla="*/ 56 w 564"/>
                <a:gd name="T13" fmla="*/ 462 h 614"/>
                <a:gd name="T14" fmla="*/ 66 w 564"/>
                <a:gd name="T15" fmla="*/ 437 h 614"/>
                <a:gd name="T16" fmla="*/ 82 w 564"/>
                <a:gd name="T17" fmla="*/ 421 h 614"/>
                <a:gd name="T18" fmla="*/ 92 w 564"/>
                <a:gd name="T19" fmla="*/ 401 h 614"/>
                <a:gd name="T20" fmla="*/ 107 w 564"/>
                <a:gd name="T21" fmla="*/ 381 h 614"/>
                <a:gd name="T22" fmla="*/ 117 w 564"/>
                <a:gd name="T23" fmla="*/ 366 h 614"/>
                <a:gd name="T24" fmla="*/ 137 w 564"/>
                <a:gd name="T25" fmla="*/ 345 h 614"/>
                <a:gd name="T26" fmla="*/ 148 w 564"/>
                <a:gd name="T27" fmla="*/ 330 h 614"/>
                <a:gd name="T28" fmla="*/ 168 w 564"/>
                <a:gd name="T29" fmla="*/ 310 h 614"/>
                <a:gd name="T30" fmla="*/ 173 w 564"/>
                <a:gd name="T31" fmla="*/ 305 h 614"/>
                <a:gd name="T32" fmla="*/ 183 w 564"/>
                <a:gd name="T33" fmla="*/ 289 h 614"/>
                <a:gd name="T34" fmla="*/ 203 w 564"/>
                <a:gd name="T35" fmla="*/ 274 h 614"/>
                <a:gd name="T36" fmla="*/ 209 w 564"/>
                <a:gd name="T37" fmla="*/ 269 h 614"/>
                <a:gd name="T38" fmla="*/ 224 w 564"/>
                <a:gd name="T39" fmla="*/ 254 h 614"/>
                <a:gd name="T40" fmla="*/ 239 w 564"/>
                <a:gd name="T41" fmla="*/ 239 h 614"/>
                <a:gd name="T42" fmla="*/ 249 w 564"/>
                <a:gd name="T43" fmla="*/ 229 h 614"/>
                <a:gd name="T44" fmla="*/ 264 w 564"/>
                <a:gd name="T45" fmla="*/ 218 h 614"/>
                <a:gd name="T46" fmla="*/ 280 w 564"/>
                <a:gd name="T47" fmla="*/ 203 h 614"/>
                <a:gd name="T48" fmla="*/ 295 w 564"/>
                <a:gd name="T49" fmla="*/ 193 h 614"/>
                <a:gd name="T50" fmla="*/ 310 w 564"/>
                <a:gd name="T51" fmla="*/ 183 h 614"/>
                <a:gd name="T52" fmla="*/ 325 w 564"/>
                <a:gd name="T53" fmla="*/ 168 h 614"/>
                <a:gd name="T54" fmla="*/ 340 w 564"/>
                <a:gd name="T55" fmla="*/ 157 h 614"/>
                <a:gd name="T56" fmla="*/ 356 w 564"/>
                <a:gd name="T57" fmla="*/ 147 h 614"/>
                <a:gd name="T58" fmla="*/ 371 w 564"/>
                <a:gd name="T59" fmla="*/ 137 h 614"/>
                <a:gd name="T60" fmla="*/ 386 w 564"/>
                <a:gd name="T61" fmla="*/ 122 h 614"/>
                <a:gd name="T62" fmla="*/ 401 w 564"/>
                <a:gd name="T63" fmla="*/ 112 h 614"/>
                <a:gd name="T64" fmla="*/ 417 w 564"/>
                <a:gd name="T65" fmla="*/ 102 h 614"/>
                <a:gd name="T66" fmla="*/ 432 w 564"/>
                <a:gd name="T67" fmla="*/ 92 h 614"/>
                <a:gd name="T68" fmla="*/ 447 w 564"/>
                <a:gd name="T69" fmla="*/ 81 h 614"/>
                <a:gd name="T70" fmla="*/ 462 w 564"/>
                <a:gd name="T71" fmla="*/ 71 h 614"/>
                <a:gd name="T72" fmla="*/ 478 w 564"/>
                <a:gd name="T73" fmla="*/ 61 h 614"/>
                <a:gd name="T74" fmla="*/ 493 w 564"/>
                <a:gd name="T75" fmla="*/ 51 h 614"/>
                <a:gd name="T76" fmla="*/ 508 w 564"/>
                <a:gd name="T77" fmla="*/ 41 h 614"/>
                <a:gd name="T78" fmla="*/ 523 w 564"/>
                <a:gd name="T79" fmla="*/ 31 h 614"/>
                <a:gd name="T80" fmla="*/ 538 w 564"/>
                <a:gd name="T81" fmla="*/ 21 h 614"/>
                <a:gd name="T82" fmla="*/ 554 w 564"/>
                <a:gd name="T83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4" h="614">
                  <a:moveTo>
                    <a:pt x="0" y="614"/>
                  </a:moveTo>
                  <a:lnTo>
                    <a:pt x="0" y="609"/>
                  </a:lnTo>
                  <a:lnTo>
                    <a:pt x="6" y="599"/>
                  </a:lnTo>
                  <a:lnTo>
                    <a:pt x="6" y="589"/>
                  </a:lnTo>
                  <a:lnTo>
                    <a:pt x="11" y="579"/>
                  </a:lnTo>
                  <a:lnTo>
                    <a:pt x="11" y="568"/>
                  </a:lnTo>
                  <a:lnTo>
                    <a:pt x="16" y="563"/>
                  </a:lnTo>
                  <a:lnTo>
                    <a:pt x="16" y="548"/>
                  </a:lnTo>
                  <a:lnTo>
                    <a:pt x="21" y="543"/>
                  </a:lnTo>
                  <a:lnTo>
                    <a:pt x="21" y="533"/>
                  </a:lnTo>
                  <a:lnTo>
                    <a:pt x="26" y="528"/>
                  </a:lnTo>
                  <a:lnTo>
                    <a:pt x="26" y="523"/>
                  </a:lnTo>
                  <a:lnTo>
                    <a:pt x="31" y="518"/>
                  </a:lnTo>
                  <a:lnTo>
                    <a:pt x="31" y="508"/>
                  </a:lnTo>
                  <a:lnTo>
                    <a:pt x="36" y="503"/>
                  </a:lnTo>
                  <a:lnTo>
                    <a:pt x="36" y="497"/>
                  </a:lnTo>
                  <a:lnTo>
                    <a:pt x="41" y="492"/>
                  </a:lnTo>
                  <a:lnTo>
                    <a:pt x="41" y="487"/>
                  </a:lnTo>
                  <a:lnTo>
                    <a:pt x="46" y="482"/>
                  </a:lnTo>
                  <a:lnTo>
                    <a:pt x="46" y="472"/>
                  </a:lnTo>
                  <a:lnTo>
                    <a:pt x="56" y="462"/>
                  </a:lnTo>
                  <a:lnTo>
                    <a:pt x="56" y="457"/>
                  </a:lnTo>
                  <a:lnTo>
                    <a:pt x="66" y="447"/>
                  </a:lnTo>
                  <a:lnTo>
                    <a:pt x="66" y="437"/>
                  </a:lnTo>
                  <a:lnTo>
                    <a:pt x="72" y="431"/>
                  </a:lnTo>
                  <a:lnTo>
                    <a:pt x="77" y="426"/>
                  </a:lnTo>
                  <a:lnTo>
                    <a:pt x="82" y="421"/>
                  </a:lnTo>
                  <a:lnTo>
                    <a:pt x="82" y="416"/>
                  </a:lnTo>
                  <a:lnTo>
                    <a:pt x="92" y="406"/>
                  </a:lnTo>
                  <a:lnTo>
                    <a:pt x="92" y="401"/>
                  </a:lnTo>
                  <a:lnTo>
                    <a:pt x="102" y="391"/>
                  </a:lnTo>
                  <a:lnTo>
                    <a:pt x="102" y="386"/>
                  </a:lnTo>
                  <a:lnTo>
                    <a:pt x="107" y="381"/>
                  </a:lnTo>
                  <a:lnTo>
                    <a:pt x="112" y="376"/>
                  </a:lnTo>
                  <a:lnTo>
                    <a:pt x="117" y="371"/>
                  </a:lnTo>
                  <a:lnTo>
                    <a:pt x="117" y="366"/>
                  </a:lnTo>
                  <a:lnTo>
                    <a:pt x="122" y="360"/>
                  </a:lnTo>
                  <a:lnTo>
                    <a:pt x="127" y="355"/>
                  </a:lnTo>
                  <a:lnTo>
                    <a:pt x="137" y="345"/>
                  </a:lnTo>
                  <a:lnTo>
                    <a:pt x="137" y="340"/>
                  </a:lnTo>
                  <a:lnTo>
                    <a:pt x="143" y="335"/>
                  </a:lnTo>
                  <a:lnTo>
                    <a:pt x="148" y="330"/>
                  </a:lnTo>
                  <a:lnTo>
                    <a:pt x="153" y="325"/>
                  </a:lnTo>
                  <a:lnTo>
                    <a:pt x="158" y="320"/>
                  </a:lnTo>
                  <a:lnTo>
                    <a:pt x="168" y="310"/>
                  </a:lnTo>
                  <a:lnTo>
                    <a:pt x="163" y="310"/>
                  </a:lnTo>
                  <a:lnTo>
                    <a:pt x="168" y="310"/>
                  </a:lnTo>
                  <a:lnTo>
                    <a:pt x="173" y="305"/>
                  </a:lnTo>
                  <a:lnTo>
                    <a:pt x="178" y="300"/>
                  </a:lnTo>
                  <a:lnTo>
                    <a:pt x="188" y="289"/>
                  </a:lnTo>
                  <a:lnTo>
                    <a:pt x="183" y="289"/>
                  </a:lnTo>
                  <a:lnTo>
                    <a:pt x="188" y="289"/>
                  </a:lnTo>
                  <a:lnTo>
                    <a:pt x="193" y="284"/>
                  </a:lnTo>
                  <a:lnTo>
                    <a:pt x="203" y="274"/>
                  </a:lnTo>
                  <a:lnTo>
                    <a:pt x="198" y="274"/>
                  </a:lnTo>
                  <a:lnTo>
                    <a:pt x="203" y="274"/>
                  </a:lnTo>
                  <a:lnTo>
                    <a:pt x="209" y="269"/>
                  </a:lnTo>
                  <a:lnTo>
                    <a:pt x="214" y="264"/>
                  </a:lnTo>
                  <a:lnTo>
                    <a:pt x="219" y="259"/>
                  </a:lnTo>
                  <a:lnTo>
                    <a:pt x="224" y="254"/>
                  </a:lnTo>
                  <a:lnTo>
                    <a:pt x="229" y="249"/>
                  </a:lnTo>
                  <a:lnTo>
                    <a:pt x="234" y="244"/>
                  </a:lnTo>
                  <a:lnTo>
                    <a:pt x="239" y="239"/>
                  </a:lnTo>
                  <a:lnTo>
                    <a:pt x="244" y="239"/>
                  </a:lnTo>
                  <a:lnTo>
                    <a:pt x="254" y="229"/>
                  </a:lnTo>
                  <a:lnTo>
                    <a:pt x="249" y="229"/>
                  </a:lnTo>
                  <a:lnTo>
                    <a:pt x="254" y="229"/>
                  </a:lnTo>
                  <a:lnTo>
                    <a:pt x="259" y="223"/>
                  </a:lnTo>
                  <a:lnTo>
                    <a:pt x="264" y="218"/>
                  </a:lnTo>
                  <a:lnTo>
                    <a:pt x="269" y="213"/>
                  </a:lnTo>
                  <a:lnTo>
                    <a:pt x="275" y="208"/>
                  </a:lnTo>
                  <a:lnTo>
                    <a:pt x="280" y="203"/>
                  </a:lnTo>
                  <a:lnTo>
                    <a:pt x="285" y="203"/>
                  </a:lnTo>
                  <a:lnTo>
                    <a:pt x="290" y="198"/>
                  </a:lnTo>
                  <a:lnTo>
                    <a:pt x="295" y="193"/>
                  </a:lnTo>
                  <a:lnTo>
                    <a:pt x="300" y="188"/>
                  </a:lnTo>
                  <a:lnTo>
                    <a:pt x="305" y="183"/>
                  </a:lnTo>
                  <a:lnTo>
                    <a:pt x="310" y="183"/>
                  </a:lnTo>
                  <a:lnTo>
                    <a:pt x="315" y="178"/>
                  </a:lnTo>
                  <a:lnTo>
                    <a:pt x="320" y="173"/>
                  </a:lnTo>
                  <a:lnTo>
                    <a:pt x="325" y="168"/>
                  </a:lnTo>
                  <a:lnTo>
                    <a:pt x="330" y="163"/>
                  </a:lnTo>
                  <a:lnTo>
                    <a:pt x="335" y="163"/>
                  </a:lnTo>
                  <a:lnTo>
                    <a:pt x="340" y="157"/>
                  </a:lnTo>
                  <a:lnTo>
                    <a:pt x="346" y="152"/>
                  </a:lnTo>
                  <a:lnTo>
                    <a:pt x="351" y="147"/>
                  </a:lnTo>
                  <a:lnTo>
                    <a:pt x="356" y="147"/>
                  </a:lnTo>
                  <a:lnTo>
                    <a:pt x="361" y="142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6" y="132"/>
                  </a:lnTo>
                  <a:lnTo>
                    <a:pt x="381" y="127"/>
                  </a:lnTo>
                  <a:lnTo>
                    <a:pt x="386" y="122"/>
                  </a:lnTo>
                  <a:lnTo>
                    <a:pt x="391" y="122"/>
                  </a:lnTo>
                  <a:lnTo>
                    <a:pt x="396" y="117"/>
                  </a:lnTo>
                  <a:lnTo>
                    <a:pt x="401" y="112"/>
                  </a:lnTo>
                  <a:lnTo>
                    <a:pt x="406" y="112"/>
                  </a:lnTo>
                  <a:lnTo>
                    <a:pt x="412" y="107"/>
                  </a:lnTo>
                  <a:lnTo>
                    <a:pt x="417" y="102"/>
                  </a:lnTo>
                  <a:lnTo>
                    <a:pt x="422" y="97"/>
                  </a:lnTo>
                  <a:lnTo>
                    <a:pt x="427" y="97"/>
                  </a:lnTo>
                  <a:lnTo>
                    <a:pt x="432" y="92"/>
                  </a:lnTo>
                  <a:lnTo>
                    <a:pt x="437" y="86"/>
                  </a:lnTo>
                  <a:lnTo>
                    <a:pt x="442" y="86"/>
                  </a:lnTo>
                  <a:lnTo>
                    <a:pt x="447" y="81"/>
                  </a:lnTo>
                  <a:lnTo>
                    <a:pt x="452" y="76"/>
                  </a:lnTo>
                  <a:lnTo>
                    <a:pt x="457" y="71"/>
                  </a:lnTo>
                  <a:lnTo>
                    <a:pt x="462" y="71"/>
                  </a:lnTo>
                  <a:lnTo>
                    <a:pt x="467" y="66"/>
                  </a:lnTo>
                  <a:lnTo>
                    <a:pt x="472" y="61"/>
                  </a:lnTo>
                  <a:lnTo>
                    <a:pt x="478" y="61"/>
                  </a:lnTo>
                  <a:lnTo>
                    <a:pt x="483" y="56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8" y="46"/>
                  </a:lnTo>
                  <a:lnTo>
                    <a:pt x="503" y="41"/>
                  </a:lnTo>
                  <a:lnTo>
                    <a:pt x="508" y="41"/>
                  </a:lnTo>
                  <a:lnTo>
                    <a:pt x="513" y="36"/>
                  </a:lnTo>
                  <a:lnTo>
                    <a:pt x="518" y="31"/>
                  </a:lnTo>
                  <a:lnTo>
                    <a:pt x="523" y="31"/>
                  </a:lnTo>
                  <a:lnTo>
                    <a:pt x="528" y="26"/>
                  </a:lnTo>
                  <a:lnTo>
                    <a:pt x="533" y="21"/>
                  </a:lnTo>
                  <a:lnTo>
                    <a:pt x="538" y="21"/>
                  </a:lnTo>
                  <a:lnTo>
                    <a:pt x="543" y="1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59" y="5"/>
                  </a:lnTo>
                  <a:lnTo>
                    <a:pt x="5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" name="Freeform 70"/>
            <p:cNvSpPr>
              <a:spLocks/>
            </p:cNvSpPr>
            <p:nvPr/>
          </p:nvSpPr>
          <p:spPr bwMode="auto">
            <a:xfrm>
              <a:off x="3875" y="2165"/>
              <a:ext cx="644" cy="314"/>
            </a:xfrm>
            <a:custGeom>
              <a:avLst/>
              <a:gdLst>
                <a:gd name="T0" fmla="*/ 10 w 644"/>
                <a:gd name="T1" fmla="*/ 309 h 314"/>
                <a:gd name="T2" fmla="*/ 25 w 644"/>
                <a:gd name="T3" fmla="*/ 299 h 314"/>
                <a:gd name="T4" fmla="*/ 40 w 644"/>
                <a:gd name="T5" fmla="*/ 294 h 314"/>
                <a:gd name="T6" fmla="*/ 56 w 644"/>
                <a:gd name="T7" fmla="*/ 284 h 314"/>
                <a:gd name="T8" fmla="*/ 71 w 644"/>
                <a:gd name="T9" fmla="*/ 274 h 314"/>
                <a:gd name="T10" fmla="*/ 86 w 644"/>
                <a:gd name="T11" fmla="*/ 263 h 314"/>
                <a:gd name="T12" fmla="*/ 101 w 644"/>
                <a:gd name="T13" fmla="*/ 253 h 314"/>
                <a:gd name="T14" fmla="*/ 117 w 644"/>
                <a:gd name="T15" fmla="*/ 248 h 314"/>
                <a:gd name="T16" fmla="*/ 132 w 644"/>
                <a:gd name="T17" fmla="*/ 238 h 314"/>
                <a:gd name="T18" fmla="*/ 147 w 644"/>
                <a:gd name="T19" fmla="*/ 233 h 314"/>
                <a:gd name="T20" fmla="*/ 162 w 644"/>
                <a:gd name="T21" fmla="*/ 223 h 314"/>
                <a:gd name="T22" fmla="*/ 177 w 644"/>
                <a:gd name="T23" fmla="*/ 213 h 314"/>
                <a:gd name="T24" fmla="*/ 193 w 644"/>
                <a:gd name="T25" fmla="*/ 208 h 314"/>
                <a:gd name="T26" fmla="*/ 208 w 644"/>
                <a:gd name="T27" fmla="*/ 198 h 314"/>
                <a:gd name="T28" fmla="*/ 223 w 644"/>
                <a:gd name="T29" fmla="*/ 187 h 314"/>
                <a:gd name="T30" fmla="*/ 238 w 644"/>
                <a:gd name="T31" fmla="*/ 182 h 314"/>
                <a:gd name="T32" fmla="*/ 254 w 644"/>
                <a:gd name="T33" fmla="*/ 172 h 314"/>
                <a:gd name="T34" fmla="*/ 269 w 644"/>
                <a:gd name="T35" fmla="*/ 167 h 314"/>
                <a:gd name="T36" fmla="*/ 284 w 644"/>
                <a:gd name="T37" fmla="*/ 157 h 314"/>
                <a:gd name="T38" fmla="*/ 299 w 644"/>
                <a:gd name="T39" fmla="*/ 152 h 314"/>
                <a:gd name="T40" fmla="*/ 314 w 644"/>
                <a:gd name="T41" fmla="*/ 142 h 314"/>
                <a:gd name="T42" fmla="*/ 330 w 644"/>
                <a:gd name="T43" fmla="*/ 137 h 314"/>
                <a:gd name="T44" fmla="*/ 345 w 644"/>
                <a:gd name="T45" fmla="*/ 132 h 314"/>
                <a:gd name="T46" fmla="*/ 360 w 644"/>
                <a:gd name="T47" fmla="*/ 121 h 314"/>
                <a:gd name="T48" fmla="*/ 375 w 644"/>
                <a:gd name="T49" fmla="*/ 116 h 314"/>
                <a:gd name="T50" fmla="*/ 391 w 644"/>
                <a:gd name="T51" fmla="*/ 106 h 314"/>
                <a:gd name="T52" fmla="*/ 406 w 644"/>
                <a:gd name="T53" fmla="*/ 101 h 314"/>
                <a:gd name="T54" fmla="*/ 421 w 644"/>
                <a:gd name="T55" fmla="*/ 96 h 314"/>
                <a:gd name="T56" fmla="*/ 436 w 644"/>
                <a:gd name="T57" fmla="*/ 86 h 314"/>
                <a:gd name="T58" fmla="*/ 451 w 644"/>
                <a:gd name="T59" fmla="*/ 81 h 314"/>
                <a:gd name="T60" fmla="*/ 467 w 644"/>
                <a:gd name="T61" fmla="*/ 76 h 314"/>
                <a:gd name="T62" fmla="*/ 482 w 644"/>
                <a:gd name="T63" fmla="*/ 66 h 314"/>
                <a:gd name="T64" fmla="*/ 497 w 644"/>
                <a:gd name="T65" fmla="*/ 61 h 314"/>
                <a:gd name="T66" fmla="*/ 512 w 644"/>
                <a:gd name="T67" fmla="*/ 55 h 314"/>
                <a:gd name="T68" fmla="*/ 528 w 644"/>
                <a:gd name="T69" fmla="*/ 50 h 314"/>
                <a:gd name="T70" fmla="*/ 543 w 644"/>
                <a:gd name="T71" fmla="*/ 40 h 314"/>
                <a:gd name="T72" fmla="*/ 558 w 644"/>
                <a:gd name="T73" fmla="*/ 35 h 314"/>
                <a:gd name="T74" fmla="*/ 573 w 644"/>
                <a:gd name="T75" fmla="*/ 30 h 314"/>
                <a:gd name="T76" fmla="*/ 588 w 644"/>
                <a:gd name="T77" fmla="*/ 25 h 314"/>
                <a:gd name="T78" fmla="*/ 604 w 644"/>
                <a:gd name="T79" fmla="*/ 15 h 314"/>
                <a:gd name="T80" fmla="*/ 619 w 644"/>
                <a:gd name="T81" fmla="*/ 10 h 314"/>
                <a:gd name="T82" fmla="*/ 634 w 644"/>
                <a:gd name="T83" fmla="*/ 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314">
                  <a:moveTo>
                    <a:pt x="0" y="314"/>
                  </a:moveTo>
                  <a:lnTo>
                    <a:pt x="5" y="314"/>
                  </a:lnTo>
                  <a:lnTo>
                    <a:pt x="10" y="309"/>
                  </a:lnTo>
                  <a:lnTo>
                    <a:pt x="15" y="309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294"/>
                  </a:lnTo>
                  <a:lnTo>
                    <a:pt x="40" y="294"/>
                  </a:lnTo>
                  <a:lnTo>
                    <a:pt x="45" y="289"/>
                  </a:lnTo>
                  <a:lnTo>
                    <a:pt x="51" y="284"/>
                  </a:lnTo>
                  <a:lnTo>
                    <a:pt x="56" y="284"/>
                  </a:lnTo>
                  <a:lnTo>
                    <a:pt x="61" y="279"/>
                  </a:lnTo>
                  <a:lnTo>
                    <a:pt x="66" y="274"/>
                  </a:lnTo>
                  <a:lnTo>
                    <a:pt x="71" y="274"/>
                  </a:lnTo>
                  <a:lnTo>
                    <a:pt x="76" y="269"/>
                  </a:lnTo>
                  <a:lnTo>
                    <a:pt x="81" y="269"/>
                  </a:lnTo>
                  <a:lnTo>
                    <a:pt x="86" y="263"/>
                  </a:lnTo>
                  <a:lnTo>
                    <a:pt x="91" y="263"/>
                  </a:lnTo>
                  <a:lnTo>
                    <a:pt x="96" y="258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11" y="248"/>
                  </a:lnTo>
                  <a:lnTo>
                    <a:pt x="117" y="248"/>
                  </a:lnTo>
                  <a:lnTo>
                    <a:pt x="122" y="243"/>
                  </a:lnTo>
                  <a:lnTo>
                    <a:pt x="127" y="243"/>
                  </a:lnTo>
                  <a:lnTo>
                    <a:pt x="132" y="238"/>
                  </a:lnTo>
                  <a:lnTo>
                    <a:pt x="137" y="233"/>
                  </a:lnTo>
                  <a:lnTo>
                    <a:pt x="142" y="233"/>
                  </a:lnTo>
                  <a:lnTo>
                    <a:pt x="147" y="233"/>
                  </a:lnTo>
                  <a:lnTo>
                    <a:pt x="152" y="228"/>
                  </a:lnTo>
                  <a:lnTo>
                    <a:pt x="157" y="223"/>
                  </a:lnTo>
                  <a:lnTo>
                    <a:pt x="162" y="223"/>
                  </a:lnTo>
                  <a:lnTo>
                    <a:pt x="167" y="218"/>
                  </a:lnTo>
                  <a:lnTo>
                    <a:pt x="172" y="218"/>
                  </a:lnTo>
                  <a:lnTo>
                    <a:pt x="177" y="213"/>
                  </a:lnTo>
                  <a:lnTo>
                    <a:pt x="182" y="213"/>
                  </a:lnTo>
                  <a:lnTo>
                    <a:pt x="188" y="208"/>
                  </a:lnTo>
                  <a:lnTo>
                    <a:pt x="193" y="208"/>
                  </a:lnTo>
                  <a:lnTo>
                    <a:pt x="198" y="203"/>
                  </a:lnTo>
                  <a:lnTo>
                    <a:pt x="203" y="198"/>
                  </a:lnTo>
                  <a:lnTo>
                    <a:pt x="208" y="198"/>
                  </a:lnTo>
                  <a:lnTo>
                    <a:pt x="213" y="198"/>
                  </a:lnTo>
                  <a:lnTo>
                    <a:pt x="218" y="192"/>
                  </a:lnTo>
                  <a:lnTo>
                    <a:pt x="223" y="187"/>
                  </a:lnTo>
                  <a:lnTo>
                    <a:pt x="228" y="187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54" y="172"/>
                  </a:lnTo>
                  <a:lnTo>
                    <a:pt x="259" y="172"/>
                  </a:lnTo>
                  <a:lnTo>
                    <a:pt x="264" y="167"/>
                  </a:lnTo>
                  <a:lnTo>
                    <a:pt x="269" y="167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284" y="157"/>
                  </a:lnTo>
                  <a:lnTo>
                    <a:pt x="289" y="157"/>
                  </a:lnTo>
                  <a:lnTo>
                    <a:pt x="294" y="152"/>
                  </a:lnTo>
                  <a:lnTo>
                    <a:pt x="299" y="152"/>
                  </a:lnTo>
                  <a:lnTo>
                    <a:pt x="304" y="147"/>
                  </a:lnTo>
                  <a:lnTo>
                    <a:pt x="309" y="147"/>
                  </a:lnTo>
                  <a:lnTo>
                    <a:pt x="314" y="142"/>
                  </a:lnTo>
                  <a:lnTo>
                    <a:pt x="320" y="142"/>
                  </a:lnTo>
                  <a:lnTo>
                    <a:pt x="325" y="137"/>
                  </a:lnTo>
                  <a:lnTo>
                    <a:pt x="330" y="137"/>
                  </a:lnTo>
                  <a:lnTo>
                    <a:pt x="335" y="132"/>
                  </a:lnTo>
                  <a:lnTo>
                    <a:pt x="340" y="132"/>
                  </a:lnTo>
                  <a:lnTo>
                    <a:pt x="345" y="132"/>
                  </a:lnTo>
                  <a:lnTo>
                    <a:pt x="350" y="126"/>
                  </a:lnTo>
                  <a:lnTo>
                    <a:pt x="355" y="126"/>
                  </a:lnTo>
                  <a:lnTo>
                    <a:pt x="360" y="121"/>
                  </a:lnTo>
                  <a:lnTo>
                    <a:pt x="365" y="121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80" y="111"/>
                  </a:lnTo>
                  <a:lnTo>
                    <a:pt x="385" y="111"/>
                  </a:lnTo>
                  <a:lnTo>
                    <a:pt x="391" y="106"/>
                  </a:lnTo>
                  <a:lnTo>
                    <a:pt x="396" y="106"/>
                  </a:lnTo>
                  <a:lnTo>
                    <a:pt x="401" y="101"/>
                  </a:lnTo>
                  <a:lnTo>
                    <a:pt x="406" y="101"/>
                  </a:lnTo>
                  <a:lnTo>
                    <a:pt x="411" y="96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1"/>
                  </a:lnTo>
                  <a:lnTo>
                    <a:pt x="431" y="91"/>
                  </a:lnTo>
                  <a:lnTo>
                    <a:pt x="436" y="86"/>
                  </a:lnTo>
                  <a:lnTo>
                    <a:pt x="441" y="86"/>
                  </a:lnTo>
                  <a:lnTo>
                    <a:pt x="446" y="81"/>
                  </a:lnTo>
                  <a:lnTo>
                    <a:pt x="451" y="81"/>
                  </a:lnTo>
                  <a:lnTo>
                    <a:pt x="457" y="76"/>
                  </a:lnTo>
                  <a:lnTo>
                    <a:pt x="462" y="76"/>
                  </a:lnTo>
                  <a:lnTo>
                    <a:pt x="467" y="76"/>
                  </a:lnTo>
                  <a:lnTo>
                    <a:pt x="472" y="71"/>
                  </a:lnTo>
                  <a:lnTo>
                    <a:pt x="477" y="71"/>
                  </a:lnTo>
                  <a:lnTo>
                    <a:pt x="482" y="66"/>
                  </a:lnTo>
                  <a:lnTo>
                    <a:pt x="487" y="66"/>
                  </a:lnTo>
                  <a:lnTo>
                    <a:pt x="492" y="61"/>
                  </a:lnTo>
                  <a:lnTo>
                    <a:pt x="497" y="61"/>
                  </a:lnTo>
                  <a:lnTo>
                    <a:pt x="502" y="61"/>
                  </a:lnTo>
                  <a:lnTo>
                    <a:pt x="507" y="55"/>
                  </a:lnTo>
                  <a:lnTo>
                    <a:pt x="512" y="55"/>
                  </a:lnTo>
                  <a:lnTo>
                    <a:pt x="517" y="50"/>
                  </a:lnTo>
                  <a:lnTo>
                    <a:pt x="523" y="50"/>
                  </a:lnTo>
                  <a:lnTo>
                    <a:pt x="528" y="50"/>
                  </a:lnTo>
                  <a:lnTo>
                    <a:pt x="533" y="45"/>
                  </a:lnTo>
                  <a:lnTo>
                    <a:pt x="538" y="45"/>
                  </a:lnTo>
                  <a:lnTo>
                    <a:pt x="543" y="40"/>
                  </a:lnTo>
                  <a:lnTo>
                    <a:pt x="548" y="40"/>
                  </a:lnTo>
                  <a:lnTo>
                    <a:pt x="553" y="35"/>
                  </a:lnTo>
                  <a:lnTo>
                    <a:pt x="558" y="35"/>
                  </a:lnTo>
                  <a:lnTo>
                    <a:pt x="563" y="35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8" y="25"/>
                  </a:lnTo>
                  <a:lnTo>
                    <a:pt x="583" y="25"/>
                  </a:lnTo>
                  <a:lnTo>
                    <a:pt x="588" y="25"/>
                  </a:lnTo>
                  <a:lnTo>
                    <a:pt x="594" y="20"/>
                  </a:lnTo>
                  <a:lnTo>
                    <a:pt x="599" y="20"/>
                  </a:lnTo>
                  <a:lnTo>
                    <a:pt x="604" y="15"/>
                  </a:lnTo>
                  <a:lnTo>
                    <a:pt x="609" y="15"/>
                  </a:lnTo>
                  <a:lnTo>
                    <a:pt x="614" y="15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5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4519" y="1936"/>
              <a:ext cx="645" cy="229"/>
            </a:xfrm>
            <a:custGeom>
              <a:avLst/>
              <a:gdLst>
                <a:gd name="T0" fmla="*/ 10 w 645"/>
                <a:gd name="T1" fmla="*/ 224 h 229"/>
                <a:gd name="T2" fmla="*/ 26 w 645"/>
                <a:gd name="T3" fmla="*/ 218 h 229"/>
                <a:gd name="T4" fmla="*/ 41 w 645"/>
                <a:gd name="T5" fmla="*/ 213 h 229"/>
                <a:gd name="T6" fmla="*/ 56 w 645"/>
                <a:gd name="T7" fmla="*/ 208 h 229"/>
                <a:gd name="T8" fmla="*/ 71 w 645"/>
                <a:gd name="T9" fmla="*/ 203 h 229"/>
                <a:gd name="T10" fmla="*/ 87 w 645"/>
                <a:gd name="T11" fmla="*/ 198 h 229"/>
                <a:gd name="T12" fmla="*/ 102 w 645"/>
                <a:gd name="T13" fmla="*/ 193 h 229"/>
                <a:gd name="T14" fmla="*/ 117 w 645"/>
                <a:gd name="T15" fmla="*/ 183 h 229"/>
                <a:gd name="T16" fmla="*/ 132 w 645"/>
                <a:gd name="T17" fmla="*/ 178 h 229"/>
                <a:gd name="T18" fmla="*/ 147 w 645"/>
                <a:gd name="T19" fmla="*/ 173 h 229"/>
                <a:gd name="T20" fmla="*/ 163 w 645"/>
                <a:gd name="T21" fmla="*/ 168 h 229"/>
                <a:gd name="T22" fmla="*/ 178 w 645"/>
                <a:gd name="T23" fmla="*/ 163 h 229"/>
                <a:gd name="T24" fmla="*/ 193 w 645"/>
                <a:gd name="T25" fmla="*/ 158 h 229"/>
                <a:gd name="T26" fmla="*/ 208 w 645"/>
                <a:gd name="T27" fmla="*/ 153 h 229"/>
                <a:gd name="T28" fmla="*/ 224 w 645"/>
                <a:gd name="T29" fmla="*/ 147 h 229"/>
                <a:gd name="T30" fmla="*/ 239 w 645"/>
                <a:gd name="T31" fmla="*/ 142 h 229"/>
                <a:gd name="T32" fmla="*/ 254 w 645"/>
                <a:gd name="T33" fmla="*/ 137 h 229"/>
                <a:gd name="T34" fmla="*/ 269 w 645"/>
                <a:gd name="T35" fmla="*/ 127 h 229"/>
                <a:gd name="T36" fmla="*/ 284 w 645"/>
                <a:gd name="T37" fmla="*/ 122 h 229"/>
                <a:gd name="T38" fmla="*/ 300 w 645"/>
                <a:gd name="T39" fmla="*/ 117 h 229"/>
                <a:gd name="T40" fmla="*/ 315 w 645"/>
                <a:gd name="T41" fmla="*/ 112 h 229"/>
                <a:gd name="T42" fmla="*/ 330 w 645"/>
                <a:gd name="T43" fmla="*/ 107 h 229"/>
                <a:gd name="T44" fmla="*/ 345 w 645"/>
                <a:gd name="T45" fmla="*/ 102 h 229"/>
                <a:gd name="T46" fmla="*/ 361 w 645"/>
                <a:gd name="T47" fmla="*/ 97 h 229"/>
                <a:gd name="T48" fmla="*/ 376 w 645"/>
                <a:gd name="T49" fmla="*/ 92 h 229"/>
                <a:gd name="T50" fmla="*/ 391 w 645"/>
                <a:gd name="T51" fmla="*/ 87 h 229"/>
                <a:gd name="T52" fmla="*/ 406 w 645"/>
                <a:gd name="T53" fmla="*/ 81 h 229"/>
                <a:gd name="T54" fmla="*/ 422 w 645"/>
                <a:gd name="T55" fmla="*/ 76 h 229"/>
                <a:gd name="T56" fmla="*/ 437 w 645"/>
                <a:gd name="T57" fmla="*/ 71 h 229"/>
                <a:gd name="T58" fmla="*/ 452 w 645"/>
                <a:gd name="T59" fmla="*/ 66 h 229"/>
                <a:gd name="T60" fmla="*/ 467 w 645"/>
                <a:gd name="T61" fmla="*/ 61 h 229"/>
                <a:gd name="T62" fmla="*/ 482 w 645"/>
                <a:gd name="T63" fmla="*/ 56 h 229"/>
                <a:gd name="T64" fmla="*/ 498 w 645"/>
                <a:gd name="T65" fmla="*/ 51 h 229"/>
                <a:gd name="T66" fmla="*/ 513 w 645"/>
                <a:gd name="T67" fmla="*/ 46 h 229"/>
                <a:gd name="T68" fmla="*/ 528 w 645"/>
                <a:gd name="T69" fmla="*/ 41 h 229"/>
                <a:gd name="T70" fmla="*/ 543 w 645"/>
                <a:gd name="T71" fmla="*/ 36 h 229"/>
                <a:gd name="T72" fmla="*/ 559 w 645"/>
                <a:gd name="T73" fmla="*/ 26 h 229"/>
                <a:gd name="T74" fmla="*/ 574 w 645"/>
                <a:gd name="T75" fmla="*/ 21 h 229"/>
                <a:gd name="T76" fmla="*/ 589 w 645"/>
                <a:gd name="T77" fmla="*/ 21 h 229"/>
                <a:gd name="T78" fmla="*/ 604 w 645"/>
                <a:gd name="T79" fmla="*/ 10 h 229"/>
                <a:gd name="T80" fmla="*/ 619 w 645"/>
                <a:gd name="T81" fmla="*/ 5 h 229"/>
                <a:gd name="T82" fmla="*/ 635 w 645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29">
                  <a:moveTo>
                    <a:pt x="0" y="229"/>
                  </a:moveTo>
                  <a:lnTo>
                    <a:pt x="5" y="229"/>
                  </a:lnTo>
                  <a:lnTo>
                    <a:pt x="10" y="224"/>
                  </a:lnTo>
                  <a:lnTo>
                    <a:pt x="16" y="224"/>
                  </a:lnTo>
                  <a:lnTo>
                    <a:pt x="21" y="224"/>
                  </a:lnTo>
                  <a:lnTo>
                    <a:pt x="26" y="218"/>
                  </a:lnTo>
                  <a:lnTo>
                    <a:pt x="31" y="218"/>
                  </a:lnTo>
                  <a:lnTo>
                    <a:pt x="36" y="213"/>
                  </a:lnTo>
                  <a:lnTo>
                    <a:pt x="41" y="213"/>
                  </a:lnTo>
                  <a:lnTo>
                    <a:pt x="46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76" y="198"/>
                  </a:lnTo>
                  <a:lnTo>
                    <a:pt x="81" y="198"/>
                  </a:lnTo>
                  <a:lnTo>
                    <a:pt x="87" y="198"/>
                  </a:lnTo>
                  <a:lnTo>
                    <a:pt x="92" y="193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83"/>
                  </a:lnTo>
                  <a:lnTo>
                    <a:pt x="132" y="178"/>
                  </a:lnTo>
                  <a:lnTo>
                    <a:pt x="137" y="178"/>
                  </a:lnTo>
                  <a:lnTo>
                    <a:pt x="142" y="173"/>
                  </a:lnTo>
                  <a:lnTo>
                    <a:pt x="147" y="173"/>
                  </a:lnTo>
                  <a:lnTo>
                    <a:pt x="153" y="173"/>
                  </a:lnTo>
                  <a:lnTo>
                    <a:pt x="158" y="168"/>
                  </a:lnTo>
                  <a:lnTo>
                    <a:pt x="163" y="168"/>
                  </a:lnTo>
                  <a:lnTo>
                    <a:pt x="168" y="168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3" y="163"/>
                  </a:lnTo>
                  <a:lnTo>
                    <a:pt x="188" y="158"/>
                  </a:lnTo>
                  <a:lnTo>
                    <a:pt x="193" y="158"/>
                  </a:lnTo>
                  <a:lnTo>
                    <a:pt x="198" y="153"/>
                  </a:lnTo>
                  <a:lnTo>
                    <a:pt x="203" y="153"/>
                  </a:lnTo>
                  <a:lnTo>
                    <a:pt x="208" y="153"/>
                  </a:lnTo>
                  <a:lnTo>
                    <a:pt x="213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9" y="142"/>
                  </a:lnTo>
                  <a:lnTo>
                    <a:pt x="234" y="142"/>
                  </a:lnTo>
                  <a:lnTo>
                    <a:pt x="239" y="142"/>
                  </a:lnTo>
                  <a:lnTo>
                    <a:pt x="244" y="137"/>
                  </a:lnTo>
                  <a:lnTo>
                    <a:pt x="249" y="137"/>
                  </a:lnTo>
                  <a:lnTo>
                    <a:pt x="254" y="137"/>
                  </a:lnTo>
                  <a:lnTo>
                    <a:pt x="259" y="132"/>
                  </a:lnTo>
                  <a:lnTo>
                    <a:pt x="264" y="132"/>
                  </a:lnTo>
                  <a:lnTo>
                    <a:pt x="269" y="127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4" y="122"/>
                  </a:lnTo>
                  <a:lnTo>
                    <a:pt x="290" y="122"/>
                  </a:lnTo>
                  <a:lnTo>
                    <a:pt x="295" y="122"/>
                  </a:lnTo>
                  <a:lnTo>
                    <a:pt x="300" y="117"/>
                  </a:lnTo>
                  <a:lnTo>
                    <a:pt x="305" y="117"/>
                  </a:lnTo>
                  <a:lnTo>
                    <a:pt x="310" y="117"/>
                  </a:lnTo>
                  <a:lnTo>
                    <a:pt x="315" y="112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40" y="102"/>
                  </a:lnTo>
                  <a:lnTo>
                    <a:pt x="345" y="102"/>
                  </a:lnTo>
                  <a:lnTo>
                    <a:pt x="350" y="102"/>
                  </a:lnTo>
                  <a:lnTo>
                    <a:pt x="356" y="102"/>
                  </a:lnTo>
                  <a:lnTo>
                    <a:pt x="361" y="97"/>
                  </a:lnTo>
                  <a:lnTo>
                    <a:pt x="366" y="97"/>
                  </a:lnTo>
                  <a:lnTo>
                    <a:pt x="371" y="92"/>
                  </a:lnTo>
                  <a:lnTo>
                    <a:pt x="376" y="92"/>
                  </a:lnTo>
                  <a:lnTo>
                    <a:pt x="381" y="92"/>
                  </a:lnTo>
                  <a:lnTo>
                    <a:pt x="386" y="87"/>
                  </a:lnTo>
                  <a:lnTo>
                    <a:pt x="391" y="87"/>
                  </a:lnTo>
                  <a:lnTo>
                    <a:pt x="396" y="87"/>
                  </a:lnTo>
                  <a:lnTo>
                    <a:pt x="401" y="81"/>
                  </a:lnTo>
                  <a:lnTo>
                    <a:pt x="406" y="81"/>
                  </a:lnTo>
                  <a:lnTo>
                    <a:pt x="411" y="81"/>
                  </a:lnTo>
                  <a:lnTo>
                    <a:pt x="416" y="76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2" y="71"/>
                  </a:lnTo>
                  <a:lnTo>
                    <a:pt x="437" y="71"/>
                  </a:lnTo>
                  <a:lnTo>
                    <a:pt x="442" y="71"/>
                  </a:lnTo>
                  <a:lnTo>
                    <a:pt x="447" y="66"/>
                  </a:lnTo>
                  <a:lnTo>
                    <a:pt x="452" y="66"/>
                  </a:lnTo>
                  <a:lnTo>
                    <a:pt x="457" y="61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7" y="56"/>
                  </a:lnTo>
                  <a:lnTo>
                    <a:pt x="482" y="56"/>
                  </a:lnTo>
                  <a:lnTo>
                    <a:pt x="487" y="56"/>
                  </a:lnTo>
                  <a:lnTo>
                    <a:pt x="493" y="51"/>
                  </a:lnTo>
                  <a:lnTo>
                    <a:pt x="498" y="51"/>
                  </a:lnTo>
                  <a:lnTo>
                    <a:pt x="503" y="46"/>
                  </a:lnTo>
                  <a:lnTo>
                    <a:pt x="508" y="46"/>
                  </a:lnTo>
                  <a:lnTo>
                    <a:pt x="513" y="46"/>
                  </a:lnTo>
                  <a:lnTo>
                    <a:pt x="518" y="41"/>
                  </a:lnTo>
                  <a:lnTo>
                    <a:pt x="523" y="41"/>
                  </a:lnTo>
                  <a:lnTo>
                    <a:pt x="528" y="41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6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9" y="26"/>
                  </a:lnTo>
                  <a:lnTo>
                    <a:pt x="564" y="26"/>
                  </a:lnTo>
                  <a:lnTo>
                    <a:pt x="569" y="26"/>
                  </a:lnTo>
                  <a:lnTo>
                    <a:pt x="574" y="21"/>
                  </a:lnTo>
                  <a:lnTo>
                    <a:pt x="579" y="21"/>
                  </a:lnTo>
                  <a:lnTo>
                    <a:pt x="584" y="21"/>
                  </a:lnTo>
                  <a:lnTo>
                    <a:pt x="589" y="21"/>
                  </a:lnTo>
                  <a:lnTo>
                    <a:pt x="594" y="16"/>
                  </a:lnTo>
                  <a:lnTo>
                    <a:pt x="599" y="16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5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72"/>
            <p:cNvSpPr>
              <a:spLocks/>
            </p:cNvSpPr>
            <p:nvPr/>
          </p:nvSpPr>
          <p:spPr bwMode="auto">
            <a:xfrm>
              <a:off x="5164" y="1804"/>
              <a:ext cx="355" cy="132"/>
            </a:xfrm>
            <a:custGeom>
              <a:avLst/>
              <a:gdLst>
                <a:gd name="T0" fmla="*/ 5 w 355"/>
                <a:gd name="T1" fmla="*/ 127 h 132"/>
                <a:gd name="T2" fmla="*/ 15 w 355"/>
                <a:gd name="T3" fmla="*/ 122 h 132"/>
                <a:gd name="T4" fmla="*/ 25 w 355"/>
                <a:gd name="T5" fmla="*/ 122 h 132"/>
                <a:gd name="T6" fmla="*/ 35 w 355"/>
                <a:gd name="T7" fmla="*/ 117 h 132"/>
                <a:gd name="T8" fmla="*/ 45 w 355"/>
                <a:gd name="T9" fmla="*/ 112 h 132"/>
                <a:gd name="T10" fmla="*/ 56 w 355"/>
                <a:gd name="T11" fmla="*/ 112 h 132"/>
                <a:gd name="T12" fmla="*/ 66 w 355"/>
                <a:gd name="T13" fmla="*/ 107 h 132"/>
                <a:gd name="T14" fmla="*/ 76 w 355"/>
                <a:gd name="T15" fmla="*/ 102 h 132"/>
                <a:gd name="T16" fmla="*/ 86 w 355"/>
                <a:gd name="T17" fmla="*/ 97 h 132"/>
                <a:gd name="T18" fmla="*/ 96 w 355"/>
                <a:gd name="T19" fmla="*/ 97 h 132"/>
                <a:gd name="T20" fmla="*/ 106 w 355"/>
                <a:gd name="T21" fmla="*/ 92 h 132"/>
                <a:gd name="T22" fmla="*/ 117 w 355"/>
                <a:gd name="T23" fmla="*/ 87 h 132"/>
                <a:gd name="T24" fmla="*/ 127 w 355"/>
                <a:gd name="T25" fmla="*/ 87 h 132"/>
                <a:gd name="T26" fmla="*/ 137 w 355"/>
                <a:gd name="T27" fmla="*/ 82 h 132"/>
                <a:gd name="T28" fmla="*/ 147 w 355"/>
                <a:gd name="T29" fmla="*/ 76 h 132"/>
                <a:gd name="T30" fmla="*/ 157 w 355"/>
                <a:gd name="T31" fmla="*/ 71 h 132"/>
                <a:gd name="T32" fmla="*/ 167 w 355"/>
                <a:gd name="T33" fmla="*/ 71 h 132"/>
                <a:gd name="T34" fmla="*/ 177 w 355"/>
                <a:gd name="T35" fmla="*/ 66 h 132"/>
                <a:gd name="T36" fmla="*/ 188 w 355"/>
                <a:gd name="T37" fmla="*/ 61 h 132"/>
                <a:gd name="T38" fmla="*/ 198 w 355"/>
                <a:gd name="T39" fmla="*/ 56 h 132"/>
                <a:gd name="T40" fmla="*/ 208 w 355"/>
                <a:gd name="T41" fmla="*/ 56 h 132"/>
                <a:gd name="T42" fmla="*/ 218 w 355"/>
                <a:gd name="T43" fmla="*/ 51 h 132"/>
                <a:gd name="T44" fmla="*/ 228 w 355"/>
                <a:gd name="T45" fmla="*/ 46 h 132"/>
                <a:gd name="T46" fmla="*/ 238 w 355"/>
                <a:gd name="T47" fmla="*/ 41 h 132"/>
                <a:gd name="T48" fmla="*/ 248 w 355"/>
                <a:gd name="T49" fmla="*/ 41 h 132"/>
                <a:gd name="T50" fmla="*/ 259 w 355"/>
                <a:gd name="T51" fmla="*/ 36 h 132"/>
                <a:gd name="T52" fmla="*/ 269 w 355"/>
                <a:gd name="T53" fmla="*/ 31 h 132"/>
                <a:gd name="T54" fmla="*/ 279 w 355"/>
                <a:gd name="T55" fmla="*/ 26 h 132"/>
                <a:gd name="T56" fmla="*/ 289 w 355"/>
                <a:gd name="T57" fmla="*/ 26 h 132"/>
                <a:gd name="T58" fmla="*/ 299 w 355"/>
                <a:gd name="T59" fmla="*/ 21 h 132"/>
                <a:gd name="T60" fmla="*/ 309 w 355"/>
                <a:gd name="T61" fmla="*/ 16 h 132"/>
                <a:gd name="T62" fmla="*/ 320 w 355"/>
                <a:gd name="T63" fmla="*/ 11 h 132"/>
                <a:gd name="T64" fmla="*/ 330 w 355"/>
                <a:gd name="T65" fmla="*/ 5 h 132"/>
                <a:gd name="T66" fmla="*/ 340 w 355"/>
                <a:gd name="T67" fmla="*/ 5 h 132"/>
                <a:gd name="T68" fmla="*/ 350 w 355"/>
                <a:gd name="T6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132">
                  <a:moveTo>
                    <a:pt x="0" y="132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2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30" y="117"/>
                  </a:lnTo>
                  <a:lnTo>
                    <a:pt x="35" y="117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51" y="112"/>
                  </a:lnTo>
                  <a:lnTo>
                    <a:pt x="56" y="11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81" y="102"/>
                  </a:lnTo>
                  <a:lnTo>
                    <a:pt x="86" y="97"/>
                  </a:lnTo>
                  <a:lnTo>
                    <a:pt x="91" y="97"/>
                  </a:lnTo>
                  <a:lnTo>
                    <a:pt x="96" y="97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7" y="87"/>
                  </a:lnTo>
                  <a:lnTo>
                    <a:pt x="122" y="87"/>
                  </a:lnTo>
                  <a:lnTo>
                    <a:pt x="127" y="87"/>
                  </a:lnTo>
                  <a:lnTo>
                    <a:pt x="132" y="82"/>
                  </a:lnTo>
                  <a:lnTo>
                    <a:pt x="137" y="82"/>
                  </a:lnTo>
                  <a:lnTo>
                    <a:pt x="142" y="82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66"/>
                  </a:lnTo>
                  <a:lnTo>
                    <a:pt x="177" y="66"/>
                  </a:lnTo>
                  <a:lnTo>
                    <a:pt x="183" y="66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5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79" y="26"/>
                  </a:lnTo>
                  <a:lnTo>
                    <a:pt x="284" y="26"/>
                  </a:lnTo>
                  <a:lnTo>
                    <a:pt x="289" y="26"/>
                  </a:lnTo>
                  <a:lnTo>
                    <a:pt x="294" y="21"/>
                  </a:lnTo>
                  <a:lnTo>
                    <a:pt x="299" y="21"/>
                  </a:lnTo>
                  <a:lnTo>
                    <a:pt x="304" y="16"/>
                  </a:lnTo>
                  <a:lnTo>
                    <a:pt x="309" y="16"/>
                  </a:lnTo>
                  <a:lnTo>
                    <a:pt x="314" y="16"/>
                  </a:lnTo>
                  <a:lnTo>
                    <a:pt x="320" y="11"/>
                  </a:lnTo>
                  <a:lnTo>
                    <a:pt x="325" y="11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73"/>
            <p:cNvSpPr>
              <a:spLocks/>
            </p:cNvSpPr>
            <p:nvPr/>
          </p:nvSpPr>
          <p:spPr bwMode="auto">
            <a:xfrm>
              <a:off x="3317" y="2428"/>
              <a:ext cx="527" cy="893"/>
            </a:xfrm>
            <a:custGeom>
              <a:avLst/>
              <a:gdLst>
                <a:gd name="T0" fmla="*/ 5 w 527"/>
                <a:gd name="T1" fmla="*/ 665 h 893"/>
                <a:gd name="T2" fmla="*/ 10 w 527"/>
                <a:gd name="T3" fmla="*/ 650 h 893"/>
                <a:gd name="T4" fmla="*/ 20 w 527"/>
                <a:gd name="T5" fmla="*/ 619 h 893"/>
                <a:gd name="T6" fmla="*/ 25 w 527"/>
                <a:gd name="T7" fmla="*/ 579 h 893"/>
                <a:gd name="T8" fmla="*/ 35 w 527"/>
                <a:gd name="T9" fmla="*/ 543 h 893"/>
                <a:gd name="T10" fmla="*/ 40 w 527"/>
                <a:gd name="T11" fmla="*/ 508 h 893"/>
                <a:gd name="T12" fmla="*/ 55 w 527"/>
                <a:gd name="T13" fmla="*/ 493 h 893"/>
                <a:gd name="T14" fmla="*/ 60 w 527"/>
                <a:gd name="T15" fmla="*/ 462 h 893"/>
                <a:gd name="T16" fmla="*/ 71 w 527"/>
                <a:gd name="T17" fmla="*/ 447 h 893"/>
                <a:gd name="T18" fmla="*/ 81 w 527"/>
                <a:gd name="T19" fmla="*/ 422 h 893"/>
                <a:gd name="T20" fmla="*/ 91 w 527"/>
                <a:gd name="T21" fmla="*/ 406 h 893"/>
                <a:gd name="T22" fmla="*/ 96 w 527"/>
                <a:gd name="T23" fmla="*/ 386 h 893"/>
                <a:gd name="T24" fmla="*/ 106 w 527"/>
                <a:gd name="T25" fmla="*/ 371 h 893"/>
                <a:gd name="T26" fmla="*/ 111 w 527"/>
                <a:gd name="T27" fmla="*/ 356 h 893"/>
                <a:gd name="T28" fmla="*/ 126 w 527"/>
                <a:gd name="T29" fmla="*/ 335 h 893"/>
                <a:gd name="T30" fmla="*/ 137 w 527"/>
                <a:gd name="T31" fmla="*/ 315 h 893"/>
                <a:gd name="T32" fmla="*/ 152 w 527"/>
                <a:gd name="T33" fmla="*/ 295 h 893"/>
                <a:gd name="T34" fmla="*/ 162 w 527"/>
                <a:gd name="T35" fmla="*/ 280 h 893"/>
                <a:gd name="T36" fmla="*/ 182 w 527"/>
                <a:gd name="T37" fmla="*/ 259 h 893"/>
                <a:gd name="T38" fmla="*/ 192 w 527"/>
                <a:gd name="T39" fmla="*/ 249 h 893"/>
                <a:gd name="T40" fmla="*/ 203 w 527"/>
                <a:gd name="T41" fmla="*/ 239 h 893"/>
                <a:gd name="T42" fmla="*/ 218 w 527"/>
                <a:gd name="T43" fmla="*/ 219 h 893"/>
                <a:gd name="T44" fmla="*/ 228 w 527"/>
                <a:gd name="T45" fmla="*/ 208 h 893"/>
                <a:gd name="T46" fmla="*/ 243 w 527"/>
                <a:gd name="T47" fmla="*/ 198 h 893"/>
                <a:gd name="T48" fmla="*/ 263 w 527"/>
                <a:gd name="T49" fmla="*/ 183 h 893"/>
                <a:gd name="T50" fmla="*/ 274 w 527"/>
                <a:gd name="T51" fmla="*/ 168 h 893"/>
                <a:gd name="T52" fmla="*/ 289 w 527"/>
                <a:gd name="T53" fmla="*/ 158 h 893"/>
                <a:gd name="T54" fmla="*/ 304 w 527"/>
                <a:gd name="T55" fmla="*/ 148 h 893"/>
                <a:gd name="T56" fmla="*/ 319 w 527"/>
                <a:gd name="T57" fmla="*/ 132 h 893"/>
                <a:gd name="T58" fmla="*/ 334 w 527"/>
                <a:gd name="T59" fmla="*/ 122 h 893"/>
                <a:gd name="T60" fmla="*/ 350 w 527"/>
                <a:gd name="T61" fmla="*/ 112 h 893"/>
                <a:gd name="T62" fmla="*/ 365 w 527"/>
                <a:gd name="T63" fmla="*/ 102 h 893"/>
                <a:gd name="T64" fmla="*/ 380 w 527"/>
                <a:gd name="T65" fmla="*/ 92 h 893"/>
                <a:gd name="T66" fmla="*/ 395 w 527"/>
                <a:gd name="T67" fmla="*/ 82 h 893"/>
                <a:gd name="T68" fmla="*/ 411 w 527"/>
                <a:gd name="T69" fmla="*/ 72 h 893"/>
                <a:gd name="T70" fmla="*/ 426 w 527"/>
                <a:gd name="T71" fmla="*/ 61 h 893"/>
                <a:gd name="T72" fmla="*/ 441 w 527"/>
                <a:gd name="T73" fmla="*/ 51 h 893"/>
                <a:gd name="T74" fmla="*/ 456 w 527"/>
                <a:gd name="T75" fmla="*/ 41 h 893"/>
                <a:gd name="T76" fmla="*/ 472 w 527"/>
                <a:gd name="T77" fmla="*/ 31 h 893"/>
                <a:gd name="T78" fmla="*/ 487 w 527"/>
                <a:gd name="T79" fmla="*/ 26 h 893"/>
                <a:gd name="T80" fmla="*/ 502 w 527"/>
                <a:gd name="T81" fmla="*/ 16 h 893"/>
                <a:gd name="T82" fmla="*/ 517 w 527"/>
                <a:gd name="T83" fmla="*/ 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893">
                  <a:moveTo>
                    <a:pt x="0" y="893"/>
                  </a:moveTo>
                  <a:lnTo>
                    <a:pt x="0" y="848"/>
                  </a:lnTo>
                  <a:lnTo>
                    <a:pt x="5" y="665"/>
                  </a:lnTo>
                  <a:lnTo>
                    <a:pt x="5" y="660"/>
                  </a:lnTo>
                  <a:lnTo>
                    <a:pt x="10" y="655"/>
                  </a:lnTo>
                  <a:lnTo>
                    <a:pt x="10" y="650"/>
                  </a:lnTo>
                  <a:lnTo>
                    <a:pt x="15" y="645"/>
                  </a:lnTo>
                  <a:lnTo>
                    <a:pt x="15" y="619"/>
                  </a:lnTo>
                  <a:lnTo>
                    <a:pt x="20" y="619"/>
                  </a:lnTo>
                  <a:lnTo>
                    <a:pt x="20" y="604"/>
                  </a:lnTo>
                  <a:lnTo>
                    <a:pt x="25" y="599"/>
                  </a:lnTo>
                  <a:lnTo>
                    <a:pt x="25" y="579"/>
                  </a:lnTo>
                  <a:lnTo>
                    <a:pt x="30" y="559"/>
                  </a:lnTo>
                  <a:lnTo>
                    <a:pt x="30" y="554"/>
                  </a:lnTo>
                  <a:lnTo>
                    <a:pt x="35" y="543"/>
                  </a:lnTo>
                  <a:lnTo>
                    <a:pt x="35" y="538"/>
                  </a:lnTo>
                  <a:lnTo>
                    <a:pt x="40" y="533"/>
                  </a:lnTo>
                  <a:lnTo>
                    <a:pt x="40" y="508"/>
                  </a:lnTo>
                  <a:lnTo>
                    <a:pt x="45" y="503"/>
                  </a:lnTo>
                  <a:lnTo>
                    <a:pt x="50" y="498"/>
                  </a:lnTo>
                  <a:lnTo>
                    <a:pt x="55" y="493"/>
                  </a:lnTo>
                  <a:lnTo>
                    <a:pt x="55" y="488"/>
                  </a:lnTo>
                  <a:lnTo>
                    <a:pt x="60" y="482"/>
                  </a:lnTo>
                  <a:lnTo>
                    <a:pt x="60" y="462"/>
                  </a:lnTo>
                  <a:lnTo>
                    <a:pt x="66" y="457"/>
                  </a:lnTo>
                  <a:lnTo>
                    <a:pt x="71" y="452"/>
                  </a:lnTo>
                  <a:lnTo>
                    <a:pt x="71" y="447"/>
                  </a:lnTo>
                  <a:lnTo>
                    <a:pt x="76" y="437"/>
                  </a:lnTo>
                  <a:lnTo>
                    <a:pt x="76" y="427"/>
                  </a:lnTo>
                  <a:lnTo>
                    <a:pt x="81" y="422"/>
                  </a:lnTo>
                  <a:lnTo>
                    <a:pt x="81" y="417"/>
                  </a:lnTo>
                  <a:lnTo>
                    <a:pt x="86" y="411"/>
                  </a:lnTo>
                  <a:lnTo>
                    <a:pt x="91" y="406"/>
                  </a:lnTo>
                  <a:lnTo>
                    <a:pt x="91" y="396"/>
                  </a:lnTo>
                  <a:lnTo>
                    <a:pt x="96" y="391"/>
                  </a:lnTo>
                  <a:lnTo>
                    <a:pt x="96" y="386"/>
                  </a:lnTo>
                  <a:lnTo>
                    <a:pt x="101" y="381"/>
                  </a:lnTo>
                  <a:lnTo>
                    <a:pt x="101" y="376"/>
                  </a:lnTo>
                  <a:lnTo>
                    <a:pt x="106" y="371"/>
                  </a:lnTo>
                  <a:lnTo>
                    <a:pt x="106" y="366"/>
                  </a:lnTo>
                  <a:lnTo>
                    <a:pt x="111" y="361"/>
                  </a:lnTo>
                  <a:lnTo>
                    <a:pt x="111" y="356"/>
                  </a:lnTo>
                  <a:lnTo>
                    <a:pt x="121" y="345"/>
                  </a:lnTo>
                  <a:lnTo>
                    <a:pt x="121" y="340"/>
                  </a:lnTo>
                  <a:lnTo>
                    <a:pt x="126" y="335"/>
                  </a:lnTo>
                  <a:lnTo>
                    <a:pt x="126" y="325"/>
                  </a:lnTo>
                  <a:lnTo>
                    <a:pt x="131" y="320"/>
                  </a:lnTo>
                  <a:lnTo>
                    <a:pt x="137" y="315"/>
                  </a:lnTo>
                  <a:lnTo>
                    <a:pt x="147" y="305"/>
                  </a:lnTo>
                  <a:lnTo>
                    <a:pt x="147" y="300"/>
                  </a:lnTo>
                  <a:lnTo>
                    <a:pt x="152" y="295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62" y="280"/>
                  </a:lnTo>
                  <a:lnTo>
                    <a:pt x="167" y="274"/>
                  </a:lnTo>
                  <a:lnTo>
                    <a:pt x="172" y="26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82" y="259"/>
                  </a:lnTo>
                  <a:lnTo>
                    <a:pt x="192" y="249"/>
                  </a:lnTo>
                  <a:lnTo>
                    <a:pt x="192" y="244"/>
                  </a:lnTo>
                  <a:lnTo>
                    <a:pt x="197" y="244"/>
                  </a:lnTo>
                  <a:lnTo>
                    <a:pt x="203" y="239"/>
                  </a:lnTo>
                  <a:lnTo>
                    <a:pt x="213" y="229"/>
                  </a:lnTo>
                  <a:lnTo>
                    <a:pt x="213" y="224"/>
                  </a:lnTo>
                  <a:lnTo>
                    <a:pt x="218" y="219"/>
                  </a:lnTo>
                  <a:lnTo>
                    <a:pt x="223" y="219"/>
                  </a:lnTo>
                  <a:lnTo>
                    <a:pt x="233" y="208"/>
                  </a:lnTo>
                  <a:lnTo>
                    <a:pt x="228" y="208"/>
                  </a:lnTo>
                  <a:lnTo>
                    <a:pt x="233" y="208"/>
                  </a:lnTo>
                  <a:lnTo>
                    <a:pt x="238" y="203"/>
                  </a:lnTo>
                  <a:lnTo>
                    <a:pt x="243" y="198"/>
                  </a:lnTo>
                  <a:lnTo>
                    <a:pt x="248" y="193"/>
                  </a:lnTo>
                  <a:lnTo>
                    <a:pt x="253" y="193"/>
                  </a:lnTo>
                  <a:lnTo>
                    <a:pt x="263" y="183"/>
                  </a:lnTo>
                  <a:lnTo>
                    <a:pt x="263" y="178"/>
                  </a:lnTo>
                  <a:lnTo>
                    <a:pt x="269" y="173"/>
                  </a:lnTo>
                  <a:lnTo>
                    <a:pt x="274" y="168"/>
                  </a:lnTo>
                  <a:lnTo>
                    <a:pt x="279" y="168"/>
                  </a:lnTo>
                  <a:lnTo>
                    <a:pt x="284" y="163"/>
                  </a:lnTo>
                  <a:lnTo>
                    <a:pt x="289" y="158"/>
                  </a:lnTo>
                  <a:lnTo>
                    <a:pt x="294" y="153"/>
                  </a:lnTo>
                  <a:lnTo>
                    <a:pt x="299" y="153"/>
                  </a:lnTo>
                  <a:lnTo>
                    <a:pt x="304" y="148"/>
                  </a:lnTo>
                  <a:lnTo>
                    <a:pt x="309" y="143"/>
                  </a:lnTo>
                  <a:lnTo>
                    <a:pt x="314" y="137"/>
                  </a:lnTo>
                  <a:lnTo>
                    <a:pt x="319" y="132"/>
                  </a:lnTo>
                  <a:lnTo>
                    <a:pt x="324" y="127"/>
                  </a:lnTo>
                  <a:lnTo>
                    <a:pt x="329" y="127"/>
                  </a:lnTo>
                  <a:lnTo>
                    <a:pt x="334" y="122"/>
                  </a:lnTo>
                  <a:lnTo>
                    <a:pt x="340" y="117"/>
                  </a:lnTo>
                  <a:lnTo>
                    <a:pt x="345" y="112"/>
                  </a:lnTo>
                  <a:lnTo>
                    <a:pt x="350" y="112"/>
                  </a:lnTo>
                  <a:lnTo>
                    <a:pt x="355" y="107"/>
                  </a:lnTo>
                  <a:lnTo>
                    <a:pt x="360" y="102"/>
                  </a:lnTo>
                  <a:lnTo>
                    <a:pt x="365" y="102"/>
                  </a:lnTo>
                  <a:lnTo>
                    <a:pt x="370" y="97"/>
                  </a:lnTo>
                  <a:lnTo>
                    <a:pt x="375" y="92"/>
                  </a:lnTo>
                  <a:lnTo>
                    <a:pt x="380" y="92"/>
                  </a:lnTo>
                  <a:lnTo>
                    <a:pt x="385" y="87"/>
                  </a:lnTo>
                  <a:lnTo>
                    <a:pt x="390" y="82"/>
                  </a:lnTo>
                  <a:lnTo>
                    <a:pt x="395" y="82"/>
                  </a:lnTo>
                  <a:lnTo>
                    <a:pt x="400" y="77"/>
                  </a:lnTo>
                  <a:lnTo>
                    <a:pt x="406" y="72"/>
                  </a:lnTo>
                  <a:lnTo>
                    <a:pt x="411" y="72"/>
                  </a:lnTo>
                  <a:lnTo>
                    <a:pt x="416" y="66"/>
                  </a:lnTo>
                  <a:lnTo>
                    <a:pt x="421" y="66"/>
                  </a:lnTo>
                  <a:lnTo>
                    <a:pt x="426" y="61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6" y="41"/>
                  </a:lnTo>
                  <a:lnTo>
                    <a:pt x="461" y="36"/>
                  </a:lnTo>
                  <a:lnTo>
                    <a:pt x="466" y="36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26"/>
                  </a:lnTo>
                  <a:lnTo>
                    <a:pt x="487" y="26"/>
                  </a:lnTo>
                  <a:lnTo>
                    <a:pt x="492" y="21"/>
                  </a:lnTo>
                  <a:lnTo>
                    <a:pt x="497" y="16"/>
                  </a:lnTo>
                  <a:lnTo>
                    <a:pt x="502" y="16"/>
                  </a:lnTo>
                  <a:lnTo>
                    <a:pt x="507" y="11"/>
                  </a:lnTo>
                  <a:lnTo>
                    <a:pt x="512" y="11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7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3844" y="2190"/>
              <a:ext cx="645" cy="238"/>
            </a:xfrm>
            <a:custGeom>
              <a:avLst/>
              <a:gdLst>
                <a:gd name="T0" fmla="*/ 10 w 645"/>
                <a:gd name="T1" fmla="*/ 233 h 238"/>
                <a:gd name="T2" fmla="*/ 26 w 645"/>
                <a:gd name="T3" fmla="*/ 228 h 238"/>
                <a:gd name="T4" fmla="*/ 41 w 645"/>
                <a:gd name="T5" fmla="*/ 218 h 238"/>
                <a:gd name="T6" fmla="*/ 56 w 645"/>
                <a:gd name="T7" fmla="*/ 213 h 238"/>
                <a:gd name="T8" fmla="*/ 71 w 645"/>
                <a:gd name="T9" fmla="*/ 203 h 238"/>
                <a:gd name="T10" fmla="*/ 87 w 645"/>
                <a:gd name="T11" fmla="*/ 198 h 238"/>
                <a:gd name="T12" fmla="*/ 102 w 645"/>
                <a:gd name="T13" fmla="*/ 193 h 238"/>
                <a:gd name="T14" fmla="*/ 117 w 645"/>
                <a:gd name="T15" fmla="*/ 183 h 238"/>
                <a:gd name="T16" fmla="*/ 132 w 645"/>
                <a:gd name="T17" fmla="*/ 178 h 238"/>
                <a:gd name="T18" fmla="*/ 148 w 645"/>
                <a:gd name="T19" fmla="*/ 173 h 238"/>
                <a:gd name="T20" fmla="*/ 163 w 645"/>
                <a:gd name="T21" fmla="*/ 162 h 238"/>
                <a:gd name="T22" fmla="*/ 178 w 645"/>
                <a:gd name="T23" fmla="*/ 157 h 238"/>
                <a:gd name="T24" fmla="*/ 193 w 645"/>
                <a:gd name="T25" fmla="*/ 152 h 238"/>
                <a:gd name="T26" fmla="*/ 208 w 645"/>
                <a:gd name="T27" fmla="*/ 147 h 238"/>
                <a:gd name="T28" fmla="*/ 224 w 645"/>
                <a:gd name="T29" fmla="*/ 142 h 238"/>
                <a:gd name="T30" fmla="*/ 239 w 645"/>
                <a:gd name="T31" fmla="*/ 137 h 238"/>
                <a:gd name="T32" fmla="*/ 254 w 645"/>
                <a:gd name="T33" fmla="*/ 132 h 238"/>
                <a:gd name="T34" fmla="*/ 269 w 645"/>
                <a:gd name="T35" fmla="*/ 122 h 238"/>
                <a:gd name="T36" fmla="*/ 285 w 645"/>
                <a:gd name="T37" fmla="*/ 117 h 238"/>
                <a:gd name="T38" fmla="*/ 300 w 645"/>
                <a:gd name="T39" fmla="*/ 112 h 238"/>
                <a:gd name="T40" fmla="*/ 315 w 645"/>
                <a:gd name="T41" fmla="*/ 107 h 238"/>
                <a:gd name="T42" fmla="*/ 330 w 645"/>
                <a:gd name="T43" fmla="*/ 101 h 238"/>
                <a:gd name="T44" fmla="*/ 345 w 645"/>
                <a:gd name="T45" fmla="*/ 96 h 238"/>
                <a:gd name="T46" fmla="*/ 361 w 645"/>
                <a:gd name="T47" fmla="*/ 91 h 238"/>
                <a:gd name="T48" fmla="*/ 376 w 645"/>
                <a:gd name="T49" fmla="*/ 86 h 238"/>
                <a:gd name="T50" fmla="*/ 391 w 645"/>
                <a:gd name="T51" fmla="*/ 81 h 238"/>
                <a:gd name="T52" fmla="*/ 406 w 645"/>
                <a:gd name="T53" fmla="*/ 76 h 238"/>
                <a:gd name="T54" fmla="*/ 422 w 645"/>
                <a:gd name="T55" fmla="*/ 71 h 238"/>
                <a:gd name="T56" fmla="*/ 437 w 645"/>
                <a:gd name="T57" fmla="*/ 66 h 238"/>
                <a:gd name="T58" fmla="*/ 452 w 645"/>
                <a:gd name="T59" fmla="*/ 61 h 238"/>
                <a:gd name="T60" fmla="*/ 467 w 645"/>
                <a:gd name="T61" fmla="*/ 56 h 238"/>
                <a:gd name="T62" fmla="*/ 482 w 645"/>
                <a:gd name="T63" fmla="*/ 51 h 238"/>
                <a:gd name="T64" fmla="*/ 498 w 645"/>
                <a:gd name="T65" fmla="*/ 46 h 238"/>
                <a:gd name="T66" fmla="*/ 513 w 645"/>
                <a:gd name="T67" fmla="*/ 41 h 238"/>
                <a:gd name="T68" fmla="*/ 528 w 645"/>
                <a:gd name="T69" fmla="*/ 36 h 238"/>
                <a:gd name="T70" fmla="*/ 543 w 645"/>
                <a:gd name="T71" fmla="*/ 30 h 238"/>
                <a:gd name="T72" fmla="*/ 559 w 645"/>
                <a:gd name="T73" fmla="*/ 25 h 238"/>
                <a:gd name="T74" fmla="*/ 574 w 645"/>
                <a:gd name="T75" fmla="*/ 20 h 238"/>
                <a:gd name="T76" fmla="*/ 589 w 645"/>
                <a:gd name="T77" fmla="*/ 15 h 238"/>
                <a:gd name="T78" fmla="*/ 604 w 645"/>
                <a:gd name="T79" fmla="*/ 10 h 238"/>
                <a:gd name="T80" fmla="*/ 619 w 645"/>
                <a:gd name="T81" fmla="*/ 10 h 238"/>
                <a:gd name="T82" fmla="*/ 635 w 645"/>
                <a:gd name="T83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38">
                  <a:moveTo>
                    <a:pt x="0" y="238"/>
                  </a:moveTo>
                  <a:lnTo>
                    <a:pt x="5" y="238"/>
                  </a:lnTo>
                  <a:lnTo>
                    <a:pt x="10" y="233"/>
                  </a:lnTo>
                  <a:lnTo>
                    <a:pt x="16" y="233"/>
                  </a:lnTo>
                  <a:lnTo>
                    <a:pt x="21" y="228"/>
                  </a:lnTo>
                  <a:lnTo>
                    <a:pt x="26" y="228"/>
                  </a:lnTo>
                  <a:lnTo>
                    <a:pt x="31" y="223"/>
                  </a:lnTo>
                  <a:lnTo>
                    <a:pt x="36" y="223"/>
                  </a:lnTo>
                  <a:lnTo>
                    <a:pt x="41" y="218"/>
                  </a:lnTo>
                  <a:lnTo>
                    <a:pt x="46" y="218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71" y="203"/>
                  </a:lnTo>
                  <a:lnTo>
                    <a:pt x="76" y="203"/>
                  </a:lnTo>
                  <a:lnTo>
                    <a:pt x="82" y="198"/>
                  </a:lnTo>
                  <a:lnTo>
                    <a:pt x="87" y="198"/>
                  </a:lnTo>
                  <a:lnTo>
                    <a:pt x="92" y="198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78"/>
                  </a:lnTo>
                  <a:lnTo>
                    <a:pt x="132" y="178"/>
                  </a:lnTo>
                  <a:lnTo>
                    <a:pt x="137" y="173"/>
                  </a:lnTo>
                  <a:lnTo>
                    <a:pt x="142" y="173"/>
                  </a:lnTo>
                  <a:lnTo>
                    <a:pt x="148" y="173"/>
                  </a:lnTo>
                  <a:lnTo>
                    <a:pt x="153" y="167"/>
                  </a:lnTo>
                  <a:lnTo>
                    <a:pt x="158" y="167"/>
                  </a:lnTo>
                  <a:lnTo>
                    <a:pt x="163" y="162"/>
                  </a:lnTo>
                  <a:lnTo>
                    <a:pt x="168" y="162"/>
                  </a:lnTo>
                  <a:lnTo>
                    <a:pt x="173" y="162"/>
                  </a:lnTo>
                  <a:lnTo>
                    <a:pt x="178" y="157"/>
                  </a:lnTo>
                  <a:lnTo>
                    <a:pt x="183" y="157"/>
                  </a:lnTo>
                  <a:lnTo>
                    <a:pt x="188" y="152"/>
                  </a:lnTo>
                  <a:lnTo>
                    <a:pt x="193" y="152"/>
                  </a:lnTo>
                  <a:lnTo>
                    <a:pt x="198" y="147"/>
                  </a:lnTo>
                  <a:lnTo>
                    <a:pt x="203" y="147"/>
                  </a:lnTo>
                  <a:lnTo>
                    <a:pt x="208" y="147"/>
                  </a:lnTo>
                  <a:lnTo>
                    <a:pt x="213" y="142"/>
                  </a:lnTo>
                  <a:lnTo>
                    <a:pt x="219" y="142"/>
                  </a:lnTo>
                  <a:lnTo>
                    <a:pt x="224" y="142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9" y="137"/>
                  </a:lnTo>
                  <a:lnTo>
                    <a:pt x="244" y="132"/>
                  </a:lnTo>
                  <a:lnTo>
                    <a:pt x="249" y="132"/>
                  </a:lnTo>
                  <a:lnTo>
                    <a:pt x="254" y="132"/>
                  </a:lnTo>
                  <a:lnTo>
                    <a:pt x="259" y="127"/>
                  </a:lnTo>
                  <a:lnTo>
                    <a:pt x="264" y="127"/>
                  </a:lnTo>
                  <a:lnTo>
                    <a:pt x="269" y="122"/>
                  </a:lnTo>
                  <a:lnTo>
                    <a:pt x="274" y="122"/>
                  </a:lnTo>
                  <a:lnTo>
                    <a:pt x="279" y="122"/>
                  </a:lnTo>
                  <a:lnTo>
                    <a:pt x="285" y="117"/>
                  </a:lnTo>
                  <a:lnTo>
                    <a:pt x="290" y="117"/>
                  </a:lnTo>
                  <a:lnTo>
                    <a:pt x="295" y="117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10" y="112"/>
                  </a:lnTo>
                  <a:lnTo>
                    <a:pt x="315" y="107"/>
                  </a:lnTo>
                  <a:lnTo>
                    <a:pt x="320" y="107"/>
                  </a:lnTo>
                  <a:lnTo>
                    <a:pt x="325" y="107"/>
                  </a:lnTo>
                  <a:lnTo>
                    <a:pt x="330" y="101"/>
                  </a:lnTo>
                  <a:lnTo>
                    <a:pt x="335" y="101"/>
                  </a:lnTo>
                  <a:lnTo>
                    <a:pt x="340" y="101"/>
                  </a:lnTo>
                  <a:lnTo>
                    <a:pt x="345" y="96"/>
                  </a:lnTo>
                  <a:lnTo>
                    <a:pt x="351" y="96"/>
                  </a:lnTo>
                  <a:lnTo>
                    <a:pt x="356" y="96"/>
                  </a:lnTo>
                  <a:lnTo>
                    <a:pt x="361" y="91"/>
                  </a:lnTo>
                  <a:lnTo>
                    <a:pt x="366" y="91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6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2" y="71"/>
                  </a:lnTo>
                  <a:lnTo>
                    <a:pt x="427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6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46"/>
                  </a:lnTo>
                  <a:lnTo>
                    <a:pt x="498" y="46"/>
                  </a:lnTo>
                  <a:lnTo>
                    <a:pt x="503" y="46"/>
                  </a:lnTo>
                  <a:lnTo>
                    <a:pt x="508" y="41"/>
                  </a:lnTo>
                  <a:lnTo>
                    <a:pt x="513" y="41"/>
                  </a:lnTo>
                  <a:lnTo>
                    <a:pt x="518" y="41"/>
                  </a:lnTo>
                  <a:lnTo>
                    <a:pt x="523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0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4" y="25"/>
                  </a:lnTo>
                  <a:lnTo>
                    <a:pt x="559" y="25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0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15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75"/>
            <p:cNvSpPr>
              <a:spLocks/>
            </p:cNvSpPr>
            <p:nvPr/>
          </p:nvSpPr>
          <p:spPr bwMode="auto">
            <a:xfrm>
              <a:off x="4489" y="2017"/>
              <a:ext cx="644" cy="173"/>
            </a:xfrm>
            <a:custGeom>
              <a:avLst/>
              <a:gdLst>
                <a:gd name="T0" fmla="*/ 10 w 644"/>
                <a:gd name="T1" fmla="*/ 168 h 173"/>
                <a:gd name="T2" fmla="*/ 25 w 644"/>
                <a:gd name="T3" fmla="*/ 168 h 173"/>
                <a:gd name="T4" fmla="*/ 40 w 644"/>
                <a:gd name="T5" fmla="*/ 163 h 173"/>
                <a:gd name="T6" fmla="*/ 56 w 644"/>
                <a:gd name="T7" fmla="*/ 158 h 173"/>
                <a:gd name="T8" fmla="*/ 71 w 644"/>
                <a:gd name="T9" fmla="*/ 153 h 173"/>
                <a:gd name="T10" fmla="*/ 86 w 644"/>
                <a:gd name="T11" fmla="*/ 148 h 173"/>
                <a:gd name="T12" fmla="*/ 101 w 644"/>
                <a:gd name="T13" fmla="*/ 143 h 173"/>
                <a:gd name="T14" fmla="*/ 117 w 644"/>
                <a:gd name="T15" fmla="*/ 137 h 173"/>
                <a:gd name="T16" fmla="*/ 132 w 644"/>
                <a:gd name="T17" fmla="*/ 132 h 173"/>
                <a:gd name="T18" fmla="*/ 147 w 644"/>
                <a:gd name="T19" fmla="*/ 132 h 173"/>
                <a:gd name="T20" fmla="*/ 162 w 644"/>
                <a:gd name="T21" fmla="*/ 127 h 173"/>
                <a:gd name="T22" fmla="*/ 177 w 644"/>
                <a:gd name="T23" fmla="*/ 122 h 173"/>
                <a:gd name="T24" fmla="*/ 193 w 644"/>
                <a:gd name="T25" fmla="*/ 117 h 173"/>
                <a:gd name="T26" fmla="*/ 208 w 644"/>
                <a:gd name="T27" fmla="*/ 112 h 173"/>
                <a:gd name="T28" fmla="*/ 223 w 644"/>
                <a:gd name="T29" fmla="*/ 107 h 173"/>
                <a:gd name="T30" fmla="*/ 238 w 644"/>
                <a:gd name="T31" fmla="*/ 107 h 173"/>
                <a:gd name="T32" fmla="*/ 254 w 644"/>
                <a:gd name="T33" fmla="*/ 102 h 173"/>
                <a:gd name="T34" fmla="*/ 269 w 644"/>
                <a:gd name="T35" fmla="*/ 97 h 173"/>
                <a:gd name="T36" fmla="*/ 284 w 644"/>
                <a:gd name="T37" fmla="*/ 92 h 173"/>
                <a:gd name="T38" fmla="*/ 299 w 644"/>
                <a:gd name="T39" fmla="*/ 92 h 173"/>
                <a:gd name="T40" fmla="*/ 314 w 644"/>
                <a:gd name="T41" fmla="*/ 87 h 173"/>
                <a:gd name="T42" fmla="*/ 330 w 644"/>
                <a:gd name="T43" fmla="*/ 82 h 173"/>
                <a:gd name="T44" fmla="*/ 345 w 644"/>
                <a:gd name="T45" fmla="*/ 77 h 173"/>
                <a:gd name="T46" fmla="*/ 360 w 644"/>
                <a:gd name="T47" fmla="*/ 72 h 173"/>
                <a:gd name="T48" fmla="*/ 375 w 644"/>
                <a:gd name="T49" fmla="*/ 72 h 173"/>
                <a:gd name="T50" fmla="*/ 391 w 644"/>
                <a:gd name="T51" fmla="*/ 66 h 173"/>
                <a:gd name="T52" fmla="*/ 406 w 644"/>
                <a:gd name="T53" fmla="*/ 61 h 173"/>
                <a:gd name="T54" fmla="*/ 421 w 644"/>
                <a:gd name="T55" fmla="*/ 56 h 173"/>
                <a:gd name="T56" fmla="*/ 436 w 644"/>
                <a:gd name="T57" fmla="*/ 56 h 173"/>
                <a:gd name="T58" fmla="*/ 452 w 644"/>
                <a:gd name="T59" fmla="*/ 51 h 173"/>
                <a:gd name="T60" fmla="*/ 467 w 644"/>
                <a:gd name="T61" fmla="*/ 46 h 173"/>
                <a:gd name="T62" fmla="*/ 482 w 644"/>
                <a:gd name="T63" fmla="*/ 41 h 173"/>
                <a:gd name="T64" fmla="*/ 497 w 644"/>
                <a:gd name="T65" fmla="*/ 36 h 173"/>
                <a:gd name="T66" fmla="*/ 512 w 644"/>
                <a:gd name="T67" fmla="*/ 36 h 173"/>
                <a:gd name="T68" fmla="*/ 528 w 644"/>
                <a:gd name="T69" fmla="*/ 31 h 173"/>
                <a:gd name="T70" fmla="*/ 543 w 644"/>
                <a:gd name="T71" fmla="*/ 26 h 173"/>
                <a:gd name="T72" fmla="*/ 558 w 644"/>
                <a:gd name="T73" fmla="*/ 21 h 173"/>
                <a:gd name="T74" fmla="*/ 573 w 644"/>
                <a:gd name="T75" fmla="*/ 21 h 173"/>
                <a:gd name="T76" fmla="*/ 589 w 644"/>
                <a:gd name="T77" fmla="*/ 16 h 173"/>
                <a:gd name="T78" fmla="*/ 604 w 644"/>
                <a:gd name="T79" fmla="*/ 11 h 173"/>
                <a:gd name="T80" fmla="*/ 619 w 644"/>
                <a:gd name="T81" fmla="*/ 6 h 173"/>
                <a:gd name="T82" fmla="*/ 634 w 644"/>
                <a:gd name="T83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173">
                  <a:moveTo>
                    <a:pt x="0" y="173"/>
                  </a:moveTo>
                  <a:lnTo>
                    <a:pt x="5" y="173"/>
                  </a:lnTo>
                  <a:lnTo>
                    <a:pt x="10" y="168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5" y="168"/>
                  </a:lnTo>
                  <a:lnTo>
                    <a:pt x="30" y="163"/>
                  </a:lnTo>
                  <a:lnTo>
                    <a:pt x="35" y="163"/>
                  </a:lnTo>
                  <a:lnTo>
                    <a:pt x="40" y="163"/>
                  </a:lnTo>
                  <a:lnTo>
                    <a:pt x="46" y="163"/>
                  </a:lnTo>
                  <a:lnTo>
                    <a:pt x="51" y="158"/>
                  </a:lnTo>
                  <a:lnTo>
                    <a:pt x="56" y="158"/>
                  </a:lnTo>
                  <a:lnTo>
                    <a:pt x="61" y="158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6" y="148"/>
                  </a:lnTo>
                  <a:lnTo>
                    <a:pt x="101" y="143"/>
                  </a:lnTo>
                  <a:lnTo>
                    <a:pt x="106" y="143"/>
                  </a:lnTo>
                  <a:lnTo>
                    <a:pt x="111" y="143"/>
                  </a:lnTo>
                  <a:lnTo>
                    <a:pt x="117" y="137"/>
                  </a:lnTo>
                  <a:lnTo>
                    <a:pt x="122" y="137"/>
                  </a:lnTo>
                  <a:lnTo>
                    <a:pt x="127" y="137"/>
                  </a:lnTo>
                  <a:lnTo>
                    <a:pt x="132" y="132"/>
                  </a:lnTo>
                  <a:lnTo>
                    <a:pt x="137" y="132"/>
                  </a:lnTo>
                  <a:lnTo>
                    <a:pt x="142" y="132"/>
                  </a:lnTo>
                  <a:lnTo>
                    <a:pt x="147" y="132"/>
                  </a:lnTo>
                  <a:lnTo>
                    <a:pt x="152" y="127"/>
                  </a:lnTo>
                  <a:lnTo>
                    <a:pt x="157" y="127"/>
                  </a:lnTo>
                  <a:lnTo>
                    <a:pt x="162" y="127"/>
                  </a:lnTo>
                  <a:lnTo>
                    <a:pt x="167" y="127"/>
                  </a:lnTo>
                  <a:lnTo>
                    <a:pt x="172" y="122"/>
                  </a:lnTo>
                  <a:lnTo>
                    <a:pt x="177" y="122"/>
                  </a:lnTo>
                  <a:lnTo>
                    <a:pt x="183" y="122"/>
                  </a:lnTo>
                  <a:lnTo>
                    <a:pt x="188" y="117"/>
                  </a:lnTo>
                  <a:lnTo>
                    <a:pt x="193" y="117"/>
                  </a:lnTo>
                  <a:lnTo>
                    <a:pt x="198" y="117"/>
                  </a:lnTo>
                  <a:lnTo>
                    <a:pt x="203" y="117"/>
                  </a:lnTo>
                  <a:lnTo>
                    <a:pt x="208" y="112"/>
                  </a:lnTo>
                  <a:lnTo>
                    <a:pt x="213" y="11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8" y="107"/>
                  </a:lnTo>
                  <a:lnTo>
                    <a:pt x="243" y="102"/>
                  </a:lnTo>
                  <a:lnTo>
                    <a:pt x="249" y="102"/>
                  </a:lnTo>
                  <a:lnTo>
                    <a:pt x="254" y="102"/>
                  </a:lnTo>
                  <a:lnTo>
                    <a:pt x="259" y="102"/>
                  </a:lnTo>
                  <a:lnTo>
                    <a:pt x="264" y="97"/>
                  </a:lnTo>
                  <a:lnTo>
                    <a:pt x="269" y="97"/>
                  </a:lnTo>
                  <a:lnTo>
                    <a:pt x="274" y="97"/>
                  </a:lnTo>
                  <a:lnTo>
                    <a:pt x="279" y="97"/>
                  </a:lnTo>
                  <a:lnTo>
                    <a:pt x="284" y="92"/>
                  </a:lnTo>
                  <a:lnTo>
                    <a:pt x="289" y="92"/>
                  </a:lnTo>
                  <a:lnTo>
                    <a:pt x="294" y="92"/>
                  </a:lnTo>
                  <a:lnTo>
                    <a:pt x="299" y="92"/>
                  </a:lnTo>
                  <a:lnTo>
                    <a:pt x="304" y="87"/>
                  </a:lnTo>
                  <a:lnTo>
                    <a:pt x="309" y="87"/>
                  </a:lnTo>
                  <a:lnTo>
                    <a:pt x="314" y="87"/>
                  </a:lnTo>
                  <a:lnTo>
                    <a:pt x="320" y="87"/>
                  </a:lnTo>
                  <a:lnTo>
                    <a:pt x="325" y="82"/>
                  </a:lnTo>
                  <a:lnTo>
                    <a:pt x="330" y="82"/>
                  </a:lnTo>
                  <a:lnTo>
                    <a:pt x="335" y="82"/>
                  </a:lnTo>
                  <a:lnTo>
                    <a:pt x="340" y="82"/>
                  </a:lnTo>
                  <a:lnTo>
                    <a:pt x="345" y="77"/>
                  </a:lnTo>
                  <a:lnTo>
                    <a:pt x="350" y="77"/>
                  </a:lnTo>
                  <a:lnTo>
                    <a:pt x="355" y="77"/>
                  </a:lnTo>
                  <a:lnTo>
                    <a:pt x="360" y="72"/>
                  </a:lnTo>
                  <a:lnTo>
                    <a:pt x="365" y="72"/>
                  </a:lnTo>
                  <a:lnTo>
                    <a:pt x="370" y="72"/>
                  </a:lnTo>
                  <a:lnTo>
                    <a:pt x="375" y="72"/>
                  </a:lnTo>
                  <a:lnTo>
                    <a:pt x="380" y="66"/>
                  </a:lnTo>
                  <a:lnTo>
                    <a:pt x="386" y="66"/>
                  </a:lnTo>
                  <a:lnTo>
                    <a:pt x="391" y="66"/>
                  </a:lnTo>
                  <a:lnTo>
                    <a:pt x="396" y="66"/>
                  </a:lnTo>
                  <a:lnTo>
                    <a:pt x="401" y="61"/>
                  </a:lnTo>
                  <a:lnTo>
                    <a:pt x="406" y="61"/>
                  </a:lnTo>
                  <a:lnTo>
                    <a:pt x="411" y="61"/>
                  </a:lnTo>
                  <a:lnTo>
                    <a:pt x="416" y="61"/>
                  </a:lnTo>
                  <a:lnTo>
                    <a:pt x="421" y="56"/>
                  </a:lnTo>
                  <a:lnTo>
                    <a:pt x="426" y="56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51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46"/>
                  </a:lnTo>
                  <a:lnTo>
                    <a:pt x="467" y="46"/>
                  </a:lnTo>
                  <a:lnTo>
                    <a:pt x="472" y="46"/>
                  </a:lnTo>
                  <a:lnTo>
                    <a:pt x="477" y="46"/>
                  </a:lnTo>
                  <a:lnTo>
                    <a:pt x="482" y="41"/>
                  </a:lnTo>
                  <a:lnTo>
                    <a:pt x="487" y="41"/>
                  </a:lnTo>
                  <a:lnTo>
                    <a:pt x="492" y="41"/>
                  </a:lnTo>
                  <a:lnTo>
                    <a:pt x="497" y="36"/>
                  </a:lnTo>
                  <a:lnTo>
                    <a:pt x="502" y="36"/>
                  </a:lnTo>
                  <a:lnTo>
                    <a:pt x="507" y="36"/>
                  </a:lnTo>
                  <a:lnTo>
                    <a:pt x="512" y="36"/>
                  </a:lnTo>
                  <a:lnTo>
                    <a:pt x="517" y="31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3" y="31"/>
                  </a:lnTo>
                  <a:lnTo>
                    <a:pt x="538" y="26"/>
                  </a:lnTo>
                  <a:lnTo>
                    <a:pt x="543" y="26"/>
                  </a:lnTo>
                  <a:lnTo>
                    <a:pt x="548" y="26"/>
                  </a:lnTo>
                  <a:lnTo>
                    <a:pt x="553" y="26"/>
                  </a:lnTo>
                  <a:lnTo>
                    <a:pt x="558" y="21"/>
                  </a:lnTo>
                  <a:lnTo>
                    <a:pt x="563" y="21"/>
                  </a:lnTo>
                  <a:lnTo>
                    <a:pt x="568" y="21"/>
                  </a:lnTo>
                  <a:lnTo>
                    <a:pt x="573" y="21"/>
                  </a:lnTo>
                  <a:lnTo>
                    <a:pt x="578" y="16"/>
                  </a:lnTo>
                  <a:lnTo>
                    <a:pt x="583" y="16"/>
                  </a:lnTo>
                  <a:lnTo>
                    <a:pt x="589" y="16"/>
                  </a:lnTo>
                  <a:lnTo>
                    <a:pt x="594" y="16"/>
                  </a:lnTo>
                  <a:lnTo>
                    <a:pt x="599" y="11"/>
                  </a:lnTo>
                  <a:lnTo>
                    <a:pt x="604" y="11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6"/>
                  </a:lnTo>
                  <a:lnTo>
                    <a:pt x="624" y="6"/>
                  </a:lnTo>
                  <a:lnTo>
                    <a:pt x="629" y="6"/>
                  </a:lnTo>
                  <a:lnTo>
                    <a:pt x="634" y="6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5133" y="1916"/>
              <a:ext cx="386" cy="101"/>
            </a:xfrm>
            <a:custGeom>
              <a:avLst/>
              <a:gdLst>
                <a:gd name="T0" fmla="*/ 5 w 386"/>
                <a:gd name="T1" fmla="*/ 101 h 101"/>
                <a:gd name="T2" fmla="*/ 16 w 386"/>
                <a:gd name="T3" fmla="*/ 96 h 101"/>
                <a:gd name="T4" fmla="*/ 26 w 386"/>
                <a:gd name="T5" fmla="*/ 96 h 101"/>
                <a:gd name="T6" fmla="*/ 36 w 386"/>
                <a:gd name="T7" fmla="*/ 91 h 101"/>
                <a:gd name="T8" fmla="*/ 46 w 386"/>
                <a:gd name="T9" fmla="*/ 91 h 101"/>
                <a:gd name="T10" fmla="*/ 56 w 386"/>
                <a:gd name="T11" fmla="*/ 86 h 101"/>
                <a:gd name="T12" fmla="*/ 66 w 386"/>
                <a:gd name="T13" fmla="*/ 86 h 101"/>
                <a:gd name="T14" fmla="*/ 76 w 386"/>
                <a:gd name="T15" fmla="*/ 81 h 101"/>
                <a:gd name="T16" fmla="*/ 87 w 386"/>
                <a:gd name="T17" fmla="*/ 81 h 101"/>
                <a:gd name="T18" fmla="*/ 97 w 386"/>
                <a:gd name="T19" fmla="*/ 76 h 101"/>
                <a:gd name="T20" fmla="*/ 107 w 386"/>
                <a:gd name="T21" fmla="*/ 76 h 101"/>
                <a:gd name="T22" fmla="*/ 117 w 386"/>
                <a:gd name="T23" fmla="*/ 71 h 101"/>
                <a:gd name="T24" fmla="*/ 127 w 386"/>
                <a:gd name="T25" fmla="*/ 71 h 101"/>
                <a:gd name="T26" fmla="*/ 137 w 386"/>
                <a:gd name="T27" fmla="*/ 66 h 101"/>
                <a:gd name="T28" fmla="*/ 148 w 386"/>
                <a:gd name="T29" fmla="*/ 66 h 101"/>
                <a:gd name="T30" fmla="*/ 158 w 386"/>
                <a:gd name="T31" fmla="*/ 61 h 101"/>
                <a:gd name="T32" fmla="*/ 168 w 386"/>
                <a:gd name="T33" fmla="*/ 61 h 101"/>
                <a:gd name="T34" fmla="*/ 178 w 386"/>
                <a:gd name="T35" fmla="*/ 56 h 101"/>
                <a:gd name="T36" fmla="*/ 188 w 386"/>
                <a:gd name="T37" fmla="*/ 56 h 101"/>
                <a:gd name="T38" fmla="*/ 198 w 386"/>
                <a:gd name="T39" fmla="*/ 51 h 101"/>
                <a:gd name="T40" fmla="*/ 208 w 386"/>
                <a:gd name="T41" fmla="*/ 51 h 101"/>
                <a:gd name="T42" fmla="*/ 219 w 386"/>
                <a:gd name="T43" fmla="*/ 46 h 101"/>
                <a:gd name="T44" fmla="*/ 229 w 386"/>
                <a:gd name="T45" fmla="*/ 41 h 101"/>
                <a:gd name="T46" fmla="*/ 239 w 386"/>
                <a:gd name="T47" fmla="*/ 41 h 101"/>
                <a:gd name="T48" fmla="*/ 249 w 386"/>
                <a:gd name="T49" fmla="*/ 36 h 101"/>
                <a:gd name="T50" fmla="*/ 259 w 386"/>
                <a:gd name="T51" fmla="*/ 36 h 101"/>
                <a:gd name="T52" fmla="*/ 269 w 386"/>
                <a:gd name="T53" fmla="*/ 30 h 101"/>
                <a:gd name="T54" fmla="*/ 279 w 386"/>
                <a:gd name="T55" fmla="*/ 30 h 101"/>
                <a:gd name="T56" fmla="*/ 290 w 386"/>
                <a:gd name="T57" fmla="*/ 25 h 101"/>
                <a:gd name="T58" fmla="*/ 300 w 386"/>
                <a:gd name="T59" fmla="*/ 25 h 101"/>
                <a:gd name="T60" fmla="*/ 310 w 386"/>
                <a:gd name="T61" fmla="*/ 20 h 101"/>
                <a:gd name="T62" fmla="*/ 320 w 386"/>
                <a:gd name="T63" fmla="*/ 20 h 101"/>
                <a:gd name="T64" fmla="*/ 330 w 386"/>
                <a:gd name="T65" fmla="*/ 15 h 101"/>
                <a:gd name="T66" fmla="*/ 340 w 386"/>
                <a:gd name="T67" fmla="*/ 15 h 101"/>
                <a:gd name="T68" fmla="*/ 351 w 386"/>
                <a:gd name="T69" fmla="*/ 10 h 101"/>
                <a:gd name="T70" fmla="*/ 361 w 386"/>
                <a:gd name="T71" fmla="*/ 5 h 101"/>
                <a:gd name="T72" fmla="*/ 371 w 386"/>
                <a:gd name="T73" fmla="*/ 5 h 101"/>
                <a:gd name="T74" fmla="*/ 381 w 386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101">
                  <a:moveTo>
                    <a:pt x="0" y="101"/>
                  </a:moveTo>
                  <a:lnTo>
                    <a:pt x="5" y="101"/>
                  </a:lnTo>
                  <a:lnTo>
                    <a:pt x="11" y="96"/>
                  </a:lnTo>
                  <a:lnTo>
                    <a:pt x="16" y="96"/>
                  </a:lnTo>
                  <a:lnTo>
                    <a:pt x="21" y="96"/>
                  </a:lnTo>
                  <a:lnTo>
                    <a:pt x="26" y="96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6" y="91"/>
                  </a:lnTo>
                  <a:lnTo>
                    <a:pt x="51" y="86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7" y="81"/>
                  </a:lnTo>
                  <a:lnTo>
                    <a:pt x="92" y="81"/>
                  </a:lnTo>
                  <a:lnTo>
                    <a:pt x="97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1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8" y="61"/>
                  </a:lnTo>
                  <a:lnTo>
                    <a:pt x="173" y="56"/>
                  </a:lnTo>
                  <a:lnTo>
                    <a:pt x="178" y="56"/>
                  </a:lnTo>
                  <a:lnTo>
                    <a:pt x="183" y="56"/>
                  </a:lnTo>
                  <a:lnTo>
                    <a:pt x="188" y="56"/>
                  </a:lnTo>
                  <a:lnTo>
                    <a:pt x="193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14" y="46"/>
                  </a:lnTo>
                  <a:lnTo>
                    <a:pt x="219" y="46"/>
                  </a:lnTo>
                  <a:lnTo>
                    <a:pt x="224" y="4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1"/>
                  </a:lnTo>
                  <a:lnTo>
                    <a:pt x="244" y="41"/>
                  </a:lnTo>
                  <a:lnTo>
                    <a:pt x="249" y="36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69" y="30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90" y="25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5" y="25"/>
                  </a:lnTo>
                  <a:lnTo>
                    <a:pt x="310" y="20"/>
                  </a:lnTo>
                  <a:lnTo>
                    <a:pt x="315" y="20"/>
                  </a:lnTo>
                  <a:lnTo>
                    <a:pt x="320" y="20"/>
                  </a:lnTo>
                  <a:lnTo>
                    <a:pt x="325" y="15"/>
                  </a:lnTo>
                  <a:lnTo>
                    <a:pt x="330" y="15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0"/>
                  </a:lnTo>
                  <a:lnTo>
                    <a:pt x="351" y="10"/>
                  </a:lnTo>
                  <a:lnTo>
                    <a:pt x="356" y="10"/>
                  </a:lnTo>
                  <a:lnTo>
                    <a:pt x="361" y="5"/>
                  </a:lnTo>
                  <a:lnTo>
                    <a:pt x="366" y="5"/>
                  </a:lnTo>
                  <a:lnTo>
                    <a:pt x="371" y="5"/>
                  </a:lnTo>
                  <a:lnTo>
                    <a:pt x="376" y="5"/>
                  </a:lnTo>
                  <a:lnTo>
                    <a:pt x="381" y="0"/>
                  </a:lnTo>
                  <a:lnTo>
                    <a:pt x="386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4108" y="3443"/>
              <a:ext cx="5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# Coefficients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 rot="16200000">
              <a:off x="2962" y="2384"/>
              <a:ext cx="2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PSNR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589588" y="45720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common 1D</a:t>
            </a:r>
          </a:p>
        </p:txBody>
      </p:sp>
      <p:sp>
        <p:nvSpPr>
          <p:cNvPr id="106" name="TextBox 12"/>
          <p:cNvSpPr txBox="1">
            <a:spLocks noChangeArrowheads="1"/>
          </p:cNvSpPr>
          <p:nvPr/>
        </p:nvSpPr>
        <p:spPr bwMode="auto">
          <a:xfrm>
            <a:off x="8162925" y="3733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2D</a:t>
            </a: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 flipH="1" flipV="1">
            <a:off x="6057900" y="3990975"/>
            <a:ext cx="3810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 flipV="1">
            <a:off x="7524750" y="3357563"/>
            <a:ext cx="685800" cy="41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TextBox 7"/>
          <p:cNvSpPr txBox="1">
            <a:spLocks noChangeArrowheads="1"/>
          </p:cNvSpPr>
          <p:nvPr/>
        </p:nvSpPr>
        <p:spPr bwMode="auto">
          <a:xfrm>
            <a:off x="7956550" y="4652963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110" name="TextBox 13"/>
          <p:cNvSpPr txBox="1">
            <a:spLocks noChangeArrowheads="1"/>
          </p:cNvSpPr>
          <p:nvPr/>
        </p:nvSpPr>
        <p:spPr bwMode="auto">
          <a:xfrm>
            <a:off x="5903913" y="1657350"/>
            <a:ext cx="292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DA"/>
                </a:solidFill>
              </a:rPr>
              <a:t>GTBWT – permutations</a:t>
            </a:r>
          </a:p>
          <a:p>
            <a:pPr algn="ctr"/>
            <a:r>
              <a:rPr lang="en-US" sz="2000">
                <a:solidFill>
                  <a:srgbClr val="0000DA"/>
                </a:solidFill>
              </a:rPr>
              <a:t>at the finest three level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 flipH="1">
            <a:off x="7134225" y="2420938"/>
            <a:ext cx="174625" cy="903287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 bwMode="auto">
          <a:xfrm>
            <a:off x="289711" y="1312751"/>
            <a:ext cx="4533908" cy="4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a 128×128 center portion of the image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Lenna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we compare the image representation efficiency of the</a:t>
            </a: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GTBWT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common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1D 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transform.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measure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efficiency by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             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-term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approximation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error, i.e. reconstructing the image from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largest coefficients, zeroing the rest.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Lets Try (4)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8838" y="2276475"/>
            <a:ext cx="4511675" cy="3382963"/>
            <a:chOff x="2941" y="1434"/>
            <a:chExt cx="2842" cy="213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1" y="1434"/>
              <a:ext cx="2842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11" y="1596"/>
              <a:ext cx="2203" cy="17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31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1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286" y="333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748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748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36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19"/>
            <p:cNvSpPr>
              <a:spLocks noChangeShapeType="1"/>
            </p:cNvSpPr>
            <p:nvPr/>
          </p:nvSpPr>
          <p:spPr bwMode="auto">
            <a:xfrm flipV="1">
              <a:off x="4189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>
              <a:off x="4189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4078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V="1">
              <a:off x="4631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4631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4519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6000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25"/>
            <p:cNvSpPr>
              <a:spLocks noChangeShapeType="1"/>
            </p:cNvSpPr>
            <p:nvPr/>
          </p:nvSpPr>
          <p:spPr bwMode="auto">
            <a:xfrm flipV="1">
              <a:off x="5072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072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4961" y="3332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8000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 flipV="1">
              <a:off x="5514" y="3291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29"/>
            <p:cNvSpPr>
              <a:spLocks noChangeShapeType="1"/>
            </p:cNvSpPr>
            <p:nvPr/>
          </p:nvSpPr>
          <p:spPr bwMode="auto">
            <a:xfrm>
              <a:off x="5514" y="1596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5377" y="3332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31"/>
            <p:cNvSpPr>
              <a:spLocks noChangeShapeType="1"/>
            </p:cNvSpPr>
            <p:nvPr/>
          </p:nvSpPr>
          <p:spPr bwMode="auto">
            <a:xfrm>
              <a:off x="3311" y="331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Line 32"/>
            <p:cNvSpPr>
              <a:spLocks noChangeShapeType="1"/>
            </p:cNvSpPr>
            <p:nvPr/>
          </p:nvSpPr>
          <p:spPr bwMode="auto">
            <a:xfrm flipH="1">
              <a:off x="5489" y="331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3180" y="326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34"/>
            <p:cNvSpPr>
              <a:spLocks noChangeShapeType="1"/>
            </p:cNvSpPr>
            <p:nvPr/>
          </p:nvSpPr>
          <p:spPr bwMode="auto">
            <a:xfrm>
              <a:off x="3311" y="312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Line 35"/>
            <p:cNvSpPr>
              <a:spLocks noChangeShapeType="1"/>
            </p:cNvSpPr>
            <p:nvPr/>
          </p:nvSpPr>
          <p:spPr bwMode="auto">
            <a:xfrm flipH="1">
              <a:off x="5489" y="312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3180" y="306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Line 37"/>
            <p:cNvSpPr>
              <a:spLocks noChangeShapeType="1"/>
            </p:cNvSpPr>
            <p:nvPr/>
          </p:nvSpPr>
          <p:spPr bwMode="auto">
            <a:xfrm>
              <a:off x="3311" y="2931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Line 38"/>
            <p:cNvSpPr>
              <a:spLocks noChangeShapeType="1"/>
            </p:cNvSpPr>
            <p:nvPr/>
          </p:nvSpPr>
          <p:spPr bwMode="auto">
            <a:xfrm flipH="1">
              <a:off x="5489" y="2931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3180" y="2875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40"/>
            <p:cNvSpPr>
              <a:spLocks noChangeShapeType="1"/>
            </p:cNvSpPr>
            <p:nvPr/>
          </p:nvSpPr>
          <p:spPr bwMode="auto">
            <a:xfrm>
              <a:off x="3311" y="2743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H="1">
              <a:off x="5489" y="2743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3180" y="2687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43"/>
            <p:cNvSpPr>
              <a:spLocks noChangeShapeType="1"/>
            </p:cNvSpPr>
            <p:nvPr/>
          </p:nvSpPr>
          <p:spPr bwMode="auto">
            <a:xfrm>
              <a:off x="3311" y="255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Line 44"/>
            <p:cNvSpPr>
              <a:spLocks noChangeShapeType="1"/>
            </p:cNvSpPr>
            <p:nvPr/>
          </p:nvSpPr>
          <p:spPr bwMode="auto">
            <a:xfrm flipH="1">
              <a:off x="5489" y="255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Rectangle 45"/>
            <p:cNvSpPr>
              <a:spLocks noChangeArrowheads="1"/>
            </p:cNvSpPr>
            <p:nvPr/>
          </p:nvSpPr>
          <p:spPr bwMode="auto">
            <a:xfrm>
              <a:off x="3180" y="249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>
              <a:off x="3311" y="235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 flipH="1">
              <a:off x="5489" y="235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Rectangle 48"/>
            <p:cNvSpPr>
              <a:spLocks noChangeArrowheads="1"/>
            </p:cNvSpPr>
            <p:nvPr/>
          </p:nvSpPr>
          <p:spPr bwMode="auto">
            <a:xfrm>
              <a:off x="3180" y="2302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>
              <a:off x="3311" y="2170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Line 50"/>
            <p:cNvSpPr>
              <a:spLocks noChangeShapeType="1"/>
            </p:cNvSpPr>
            <p:nvPr/>
          </p:nvSpPr>
          <p:spPr bwMode="auto">
            <a:xfrm flipH="1">
              <a:off x="5489" y="2170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Rectangle 51"/>
            <p:cNvSpPr>
              <a:spLocks noChangeArrowheads="1"/>
            </p:cNvSpPr>
            <p:nvPr/>
          </p:nvSpPr>
          <p:spPr bwMode="auto">
            <a:xfrm>
              <a:off x="3180" y="2114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52"/>
            <p:cNvSpPr>
              <a:spLocks noChangeShapeType="1"/>
            </p:cNvSpPr>
            <p:nvPr/>
          </p:nvSpPr>
          <p:spPr bwMode="auto">
            <a:xfrm>
              <a:off x="3311" y="197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Line 53"/>
            <p:cNvSpPr>
              <a:spLocks noChangeShapeType="1"/>
            </p:cNvSpPr>
            <p:nvPr/>
          </p:nvSpPr>
          <p:spPr bwMode="auto">
            <a:xfrm flipH="1">
              <a:off x="5489" y="1977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3180" y="192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55"/>
            <p:cNvSpPr>
              <a:spLocks noChangeShapeType="1"/>
            </p:cNvSpPr>
            <p:nvPr/>
          </p:nvSpPr>
          <p:spPr bwMode="auto">
            <a:xfrm>
              <a:off x="3311" y="1784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 flipH="1">
              <a:off x="5489" y="1784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3180" y="172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3311" y="159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 flipH="1">
              <a:off x="5489" y="1596"/>
              <a:ext cx="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Rectangle 60"/>
            <p:cNvSpPr>
              <a:spLocks noChangeArrowheads="1"/>
            </p:cNvSpPr>
            <p:nvPr/>
          </p:nvSpPr>
          <p:spPr bwMode="auto">
            <a:xfrm>
              <a:off x="3180" y="1541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Line 61"/>
            <p:cNvSpPr>
              <a:spLocks noChangeShapeType="1"/>
            </p:cNvSpPr>
            <p:nvPr/>
          </p:nvSpPr>
          <p:spPr bwMode="auto">
            <a:xfrm>
              <a:off x="3311" y="159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Line 62"/>
            <p:cNvSpPr>
              <a:spLocks noChangeShapeType="1"/>
            </p:cNvSpPr>
            <p:nvPr/>
          </p:nvSpPr>
          <p:spPr bwMode="auto">
            <a:xfrm>
              <a:off x="3311" y="3316"/>
              <a:ext cx="22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Line 63"/>
            <p:cNvSpPr>
              <a:spLocks noChangeShapeType="1"/>
            </p:cNvSpPr>
            <p:nvPr/>
          </p:nvSpPr>
          <p:spPr bwMode="auto">
            <a:xfrm flipV="1">
              <a:off x="5514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 flipV="1">
              <a:off x="3311" y="1596"/>
              <a:ext cx="0" cy="1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Freeform 65"/>
            <p:cNvSpPr>
              <a:spLocks/>
            </p:cNvSpPr>
            <p:nvPr/>
          </p:nvSpPr>
          <p:spPr bwMode="auto">
            <a:xfrm>
              <a:off x="3311" y="2271"/>
              <a:ext cx="579" cy="624"/>
            </a:xfrm>
            <a:custGeom>
              <a:avLst/>
              <a:gdLst>
                <a:gd name="T0" fmla="*/ 6 w 579"/>
                <a:gd name="T1" fmla="*/ 528 h 624"/>
                <a:gd name="T2" fmla="*/ 11 w 579"/>
                <a:gd name="T3" fmla="*/ 482 h 624"/>
                <a:gd name="T4" fmla="*/ 21 w 579"/>
                <a:gd name="T5" fmla="*/ 431 h 624"/>
                <a:gd name="T6" fmla="*/ 26 w 579"/>
                <a:gd name="T7" fmla="*/ 406 h 624"/>
                <a:gd name="T8" fmla="*/ 36 w 579"/>
                <a:gd name="T9" fmla="*/ 381 h 624"/>
                <a:gd name="T10" fmla="*/ 41 w 579"/>
                <a:gd name="T11" fmla="*/ 365 h 624"/>
                <a:gd name="T12" fmla="*/ 56 w 579"/>
                <a:gd name="T13" fmla="*/ 340 h 624"/>
                <a:gd name="T14" fmla="*/ 61 w 579"/>
                <a:gd name="T15" fmla="*/ 325 h 624"/>
                <a:gd name="T16" fmla="*/ 72 w 579"/>
                <a:gd name="T17" fmla="*/ 310 h 624"/>
                <a:gd name="T18" fmla="*/ 82 w 579"/>
                <a:gd name="T19" fmla="*/ 294 h 624"/>
                <a:gd name="T20" fmla="*/ 102 w 579"/>
                <a:gd name="T21" fmla="*/ 274 h 624"/>
                <a:gd name="T22" fmla="*/ 112 w 579"/>
                <a:gd name="T23" fmla="*/ 259 h 624"/>
                <a:gd name="T24" fmla="*/ 127 w 579"/>
                <a:gd name="T25" fmla="*/ 244 h 624"/>
                <a:gd name="T26" fmla="*/ 143 w 579"/>
                <a:gd name="T27" fmla="*/ 234 h 624"/>
                <a:gd name="T28" fmla="*/ 158 w 579"/>
                <a:gd name="T29" fmla="*/ 218 h 624"/>
                <a:gd name="T30" fmla="*/ 173 w 579"/>
                <a:gd name="T31" fmla="*/ 208 h 624"/>
                <a:gd name="T32" fmla="*/ 188 w 579"/>
                <a:gd name="T33" fmla="*/ 193 h 624"/>
                <a:gd name="T34" fmla="*/ 203 w 579"/>
                <a:gd name="T35" fmla="*/ 183 h 624"/>
                <a:gd name="T36" fmla="*/ 219 w 579"/>
                <a:gd name="T37" fmla="*/ 173 h 624"/>
                <a:gd name="T38" fmla="*/ 234 w 579"/>
                <a:gd name="T39" fmla="*/ 163 h 624"/>
                <a:gd name="T40" fmla="*/ 249 w 579"/>
                <a:gd name="T41" fmla="*/ 152 h 624"/>
                <a:gd name="T42" fmla="*/ 264 w 579"/>
                <a:gd name="T43" fmla="*/ 142 h 624"/>
                <a:gd name="T44" fmla="*/ 280 w 579"/>
                <a:gd name="T45" fmla="*/ 137 h 624"/>
                <a:gd name="T46" fmla="*/ 295 w 579"/>
                <a:gd name="T47" fmla="*/ 127 h 624"/>
                <a:gd name="T48" fmla="*/ 310 w 579"/>
                <a:gd name="T49" fmla="*/ 122 h 624"/>
                <a:gd name="T50" fmla="*/ 325 w 579"/>
                <a:gd name="T51" fmla="*/ 112 h 624"/>
                <a:gd name="T52" fmla="*/ 340 w 579"/>
                <a:gd name="T53" fmla="*/ 102 h 624"/>
                <a:gd name="T54" fmla="*/ 356 w 579"/>
                <a:gd name="T55" fmla="*/ 97 h 624"/>
                <a:gd name="T56" fmla="*/ 371 w 579"/>
                <a:gd name="T57" fmla="*/ 86 h 624"/>
                <a:gd name="T58" fmla="*/ 386 w 579"/>
                <a:gd name="T59" fmla="*/ 81 h 624"/>
                <a:gd name="T60" fmla="*/ 401 w 579"/>
                <a:gd name="T61" fmla="*/ 76 h 624"/>
                <a:gd name="T62" fmla="*/ 417 w 579"/>
                <a:gd name="T63" fmla="*/ 66 h 624"/>
                <a:gd name="T64" fmla="*/ 432 w 579"/>
                <a:gd name="T65" fmla="*/ 61 h 624"/>
                <a:gd name="T66" fmla="*/ 447 w 579"/>
                <a:gd name="T67" fmla="*/ 56 h 624"/>
                <a:gd name="T68" fmla="*/ 462 w 579"/>
                <a:gd name="T69" fmla="*/ 46 h 624"/>
                <a:gd name="T70" fmla="*/ 478 w 579"/>
                <a:gd name="T71" fmla="*/ 41 h 624"/>
                <a:gd name="T72" fmla="*/ 493 w 579"/>
                <a:gd name="T73" fmla="*/ 36 h 624"/>
                <a:gd name="T74" fmla="*/ 508 w 579"/>
                <a:gd name="T75" fmla="*/ 31 h 624"/>
                <a:gd name="T76" fmla="*/ 523 w 579"/>
                <a:gd name="T77" fmla="*/ 20 h 624"/>
                <a:gd name="T78" fmla="*/ 538 w 579"/>
                <a:gd name="T79" fmla="*/ 15 h 624"/>
                <a:gd name="T80" fmla="*/ 554 w 579"/>
                <a:gd name="T81" fmla="*/ 10 h 624"/>
                <a:gd name="T82" fmla="*/ 569 w 579"/>
                <a:gd name="T83" fmla="*/ 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4">
                  <a:moveTo>
                    <a:pt x="0" y="624"/>
                  </a:moveTo>
                  <a:lnTo>
                    <a:pt x="0" y="584"/>
                  </a:lnTo>
                  <a:lnTo>
                    <a:pt x="6" y="528"/>
                  </a:lnTo>
                  <a:lnTo>
                    <a:pt x="6" y="513"/>
                  </a:lnTo>
                  <a:lnTo>
                    <a:pt x="11" y="497"/>
                  </a:lnTo>
                  <a:lnTo>
                    <a:pt x="11" y="482"/>
                  </a:lnTo>
                  <a:lnTo>
                    <a:pt x="16" y="467"/>
                  </a:lnTo>
                  <a:lnTo>
                    <a:pt x="16" y="442"/>
                  </a:lnTo>
                  <a:lnTo>
                    <a:pt x="21" y="431"/>
                  </a:lnTo>
                  <a:lnTo>
                    <a:pt x="21" y="421"/>
                  </a:lnTo>
                  <a:lnTo>
                    <a:pt x="26" y="416"/>
                  </a:lnTo>
                  <a:lnTo>
                    <a:pt x="26" y="406"/>
                  </a:lnTo>
                  <a:lnTo>
                    <a:pt x="31" y="401"/>
                  </a:lnTo>
                  <a:lnTo>
                    <a:pt x="31" y="386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41" y="371"/>
                  </a:lnTo>
                  <a:lnTo>
                    <a:pt x="41" y="365"/>
                  </a:lnTo>
                  <a:lnTo>
                    <a:pt x="46" y="360"/>
                  </a:lnTo>
                  <a:lnTo>
                    <a:pt x="46" y="350"/>
                  </a:lnTo>
                  <a:lnTo>
                    <a:pt x="56" y="340"/>
                  </a:lnTo>
                  <a:lnTo>
                    <a:pt x="56" y="335"/>
                  </a:lnTo>
                  <a:lnTo>
                    <a:pt x="61" y="330"/>
                  </a:lnTo>
                  <a:lnTo>
                    <a:pt x="61" y="325"/>
                  </a:lnTo>
                  <a:lnTo>
                    <a:pt x="66" y="320"/>
                  </a:lnTo>
                  <a:lnTo>
                    <a:pt x="66" y="315"/>
                  </a:lnTo>
                  <a:lnTo>
                    <a:pt x="72" y="310"/>
                  </a:lnTo>
                  <a:lnTo>
                    <a:pt x="77" y="305"/>
                  </a:lnTo>
                  <a:lnTo>
                    <a:pt x="82" y="300"/>
                  </a:lnTo>
                  <a:lnTo>
                    <a:pt x="82" y="294"/>
                  </a:lnTo>
                  <a:lnTo>
                    <a:pt x="87" y="289"/>
                  </a:lnTo>
                  <a:lnTo>
                    <a:pt x="92" y="284"/>
                  </a:lnTo>
                  <a:lnTo>
                    <a:pt x="102" y="274"/>
                  </a:lnTo>
                  <a:lnTo>
                    <a:pt x="102" y="269"/>
                  </a:lnTo>
                  <a:lnTo>
                    <a:pt x="107" y="264"/>
                  </a:lnTo>
                  <a:lnTo>
                    <a:pt x="112" y="259"/>
                  </a:lnTo>
                  <a:lnTo>
                    <a:pt x="117" y="254"/>
                  </a:lnTo>
                  <a:lnTo>
                    <a:pt x="122" y="249"/>
                  </a:lnTo>
                  <a:lnTo>
                    <a:pt x="127" y="244"/>
                  </a:lnTo>
                  <a:lnTo>
                    <a:pt x="132" y="239"/>
                  </a:lnTo>
                  <a:lnTo>
                    <a:pt x="137" y="234"/>
                  </a:lnTo>
                  <a:lnTo>
                    <a:pt x="143" y="234"/>
                  </a:lnTo>
                  <a:lnTo>
                    <a:pt x="148" y="229"/>
                  </a:lnTo>
                  <a:lnTo>
                    <a:pt x="153" y="223"/>
                  </a:lnTo>
                  <a:lnTo>
                    <a:pt x="158" y="218"/>
                  </a:lnTo>
                  <a:lnTo>
                    <a:pt x="163" y="213"/>
                  </a:lnTo>
                  <a:lnTo>
                    <a:pt x="168" y="208"/>
                  </a:lnTo>
                  <a:lnTo>
                    <a:pt x="173" y="208"/>
                  </a:lnTo>
                  <a:lnTo>
                    <a:pt x="178" y="203"/>
                  </a:lnTo>
                  <a:lnTo>
                    <a:pt x="183" y="198"/>
                  </a:lnTo>
                  <a:lnTo>
                    <a:pt x="188" y="193"/>
                  </a:lnTo>
                  <a:lnTo>
                    <a:pt x="193" y="193"/>
                  </a:lnTo>
                  <a:lnTo>
                    <a:pt x="198" y="188"/>
                  </a:lnTo>
                  <a:lnTo>
                    <a:pt x="203" y="183"/>
                  </a:lnTo>
                  <a:lnTo>
                    <a:pt x="209" y="183"/>
                  </a:lnTo>
                  <a:lnTo>
                    <a:pt x="214" y="178"/>
                  </a:lnTo>
                  <a:lnTo>
                    <a:pt x="219" y="173"/>
                  </a:lnTo>
                  <a:lnTo>
                    <a:pt x="224" y="173"/>
                  </a:lnTo>
                  <a:lnTo>
                    <a:pt x="229" y="168"/>
                  </a:lnTo>
                  <a:lnTo>
                    <a:pt x="234" y="163"/>
                  </a:lnTo>
                  <a:lnTo>
                    <a:pt x="239" y="163"/>
                  </a:lnTo>
                  <a:lnTo>
                    <a:pt x="244" y="157"/>
                  </a:lnTo>
                  <a:lnTo>
                    <a:pt x="249" y="152"/>
                  </a:lnTo>
                  <a:lnTo>
                    <a:pt x="254" y="152"/>
                  </a:lnTo>
                  <a:lnTo>
                    <a:pt x="259" y="147"/>
                  </a:lnTo>
                  <a:lnTo>
                    <a:pt x="264" y="142"/>
                  </a:lnTo>
                  <a:lnTo>
                    <a:pt x="269" y="142"/>
                  </a:lnTo>
                  <a:lnTo>
                    <a:pt x="275" y="137"/>
                  </a:lnTo>
                  <a:lnTo>
                    <a:pt x="280" y="137"/>
                  </a:lnTo>
                  <a:lnTo>
                    <a:pt x="285" y="132"/>
                  </a:lnTo>
                  <a:lnTo>
                    <a:pt x="290" y="132"/>
                  </a:lnTo>
                  <a:lnTo>
                    <a:pt x="295" y="127"/>
                  </a:lnTo>
                  <a:lnTo>
                    <a:pt x="300" y="127"/>
                  </a:lnTo>
                  <a:lnTo>
                    <a:pt x="305" y="122"/>
                  </a:lnTo>
                  <a:lnTo>
                    <a:pt x="310" y="122"/>
                  </a:lnTo>
                  <a:lnTo>
                    <a:pt x="315" y="117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40" y="102"/>
                  </a:lnTo>
                  <a:lnTo>
                    <a:pt x="346" y="102"/>
                  </a:lnTo>
                  <a:lnTo>
                    <a:pt x="351" y="97"/>
                  </a:lnTo>
                  <a:lnTo>
                    <a:pt x="356" y="97"/>
                  </a:lnTo>
                  <a:lnTo>
                    <a:pt x="361" y="97"/>
                  </a:lnTo>
                  <a:lnTo>
                    <a:pt x="366" y="92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1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76"/>
                  </a:lnTo>
                  <a:lnTo>
                    <a:pt x="401" y="76"/>
                  </a:lnTo>
                  <a:lnTo>
                    <a:pt x="406" y="71"/>
                  </a:lnTo>
                  <a:lnTo>
                    <a:pt x="412" y="71"/>
                  </a:lnTo>
                  <a:lnTo>
                    <a:pt x="417" y="66"/>
                  </a:lnTo>
                  <a:lnTo>
                    <a:pt x="422" y="66"/>
                  </a:lnTo>
                  <a:lnTo>
                    <a:pt x="427" y="61"/>
                  </a:lnTo>
                  <a:lnTo>
                    <a:pt x="432" y="61"/>
                  </a:lnTo>
                  <a:lnTo>
                    <a:pt x="437" y="61"/>
                  </a:lnTo>
                  <a:lnTo>
                    <a:pt x="442" y="56"/>
                  </a:lnTo>
                  <a:lnTo>
                    <a:pt x="447" y="56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46"/>
                  </a:lnTo>
                  <a:lnTo>
                    <a:pt x="467" y="46"/>
                  </a:lnTo>
                  <a:lnTo>
                    <a:pt x="472" y="46"/>
                  </a:lnTo>
                  <a:lnTo>
                    <a:pt x="478" y="41"/>
                  </a:lnTo>
                  <a:lnTo>
                    <a:pt x="483" y="41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08" y="31"/>
                  </a:lnTo>
                  <a:lnTo>
                    <a:pt x="513" y="26"/>
                  </a:lnTo>
                  <a:lnTo>
                    <a:pt x="518" y="26"/>
                  </a:lnTo>
                  <a:lnTo>
                    <a:pt x="523" y="20"/>
                  </a:lnTo>
                  <a:lnTo>
                    <a:pt x="528" y="20"/>
                  </a:lnTo>
                  <a:lnTo>
                    <a:pt x="533" y="20"/>
                  </a:lnTo>
                  <a:lnTo>
                    <a:pt x="538" y="15"/>
                  </a:lnTo>
                  <a:lnTo>
                    <a:pt x="543" y="1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59" y="10"/>
                  </a:lnTo>
                  <a:lnTo>
                    <a:pt x="564" y="5"/>
                  </a:lnTo>
                  <a:lnTo>
                    <a:pt x="569" y="5"/>
                  </a:lnTo>
                  <a:lnTo>
                    <a:pt x="574" y="5"/>
                  </a:lnTo>
                  <a:lnTo>
                    <a:pt x="579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Freeform 66"/>
            <p:cNvSpPr>
              <a:spLocks/>
            </p:cNvSpPr>
            <p:nvPr/>
          </p:nvSpPr>
          <p:spPr bwMode="auto">
            <a:xfrm>
              <a:off x="3890" y="2073"/>
              <a:ext cx="645" cy="198"/>
            </a:xfrm>
            <a:custGeom>
              <a:avLst/>
              <a:gdLst>
                <a:gd name="T0" fmla="*/ 10 w 645"/>
                <a:gd name="T1" fmla="*/ 193 h 198"/>
                <a:gd name="T2" fmla="*/ 25 w 645"/>
                <a:gd name="T3" fmla="*/ 188 h 198"/>
                <a:gd name="T4" fmla="*/ 41 w 645"/>
                <a:gd name="T5" fmla="*/ 183 h 198"/>
                <a:gd name="T6" fmla="*/ 56 w 645"/>
                <a:gd name="T7" fmla="*/ 178 h 198"/>
                <a:gd name="T8" fmla="*/ 71 w 645"/>
                <a:gd name="T9" fmla="*/ 173 h 198"/>
                <a:gd name="T10" fmla="*/ 86 w 645"/>
                <a:gd name="T11" fmla="*/ 168 h 198"/>
                <a:gd name="T12" fmla="*/ 102 w 645"/>
                <a:gd name="T13" fmla="*/ 163 h 198"/>
                <a:gd name="T14" fmla="*/ 117 w 645"/>
                <a:gd name="T15" fmla="*/ 158 h 198"/>
                <a:gd name="T16" fmla="*/ 132 w 645"/>
                <a:gd name="T17" fmla="*/ 153 h 198"/>
                <a:gd name="T18" fmla="*/ 147 w 645"/>
                <a:gd name="T19" fmla="*/ 147 h 198"/>
                <a:gd name="T20" fmla="*/ 162 w 645"/>
                <a:gd name="T21" fmla="*/ 142 h 198"/>
                <a:gd name="T22" fmla="*/ 178 w 645"/>
                <a:gd name="T23" fmla="*/ 137 h 198"/>
                <a:gd name="T24" fmla="*/ 193 w 645"/>
                <a:gd name="T25" fmla="*/ 132 h 198"/>
                <a:gd name="T26" fmla="*/ 208 w 645"/>
                <a:gd name="T27" fmla="*/ 127 h 198"/>
                <a:gd name="T28" fmla="*/ 223 w 645"/>
                <a:gd name="T29" fmla="*/ 122 h 198"/>
                <a:gd name="T30" fmla="*/ 239 w 645"/>
                <a:gd name="T31" fmla="*/ 117 h 198"/>
                <a:gd name="T32" fmla="*/ 254 w 645"/>
                <a:gd name="T33" fmla="*/ 112 h 198"/>
                <a:gd name="T34" fmla="*/ 269 w 645"/>
                <a:gd name="T35" fmla="*/ 107 h 198"/>
                <a:gd name="T36" fmla="*/ 284 w 645"/>
                <a:gd name="T37" fmla="*/ 102 h 198"/>
                <a:gd name="T38" fmla="*/ 299 w 645"/>
                <a:gd name="T39" fmla="*/ 97 h 198"/>
                <a:gd name="T40" fmla="*/ 315 w 645"/>
                <a:gd name="T41" fmla="*/ 97 h 198"/>
                <a:gd name="T42" fmla="*/ 330 w 645"/>
                <a:gd name="T43" fmla="*/ 92 h 198"/>
                <a:gd name="T44" fmla="*/ 345 w 645"/>
                <a:gd name="T45" fmla="*/ 87 h 198"/>
                <a:gd name="T46" fmla="*/ 360 w 645"/>
                <a:gd name="T47" fmla="*/ 81 h 198"/>
                <a:gd name="T48" fmla="*/ 376 w 645"/>
                <a:gd name="T49" fmla="*/ 76 h 198"/>
                <a:gd name="T50" fmla="*/ 391 w 645"/>
                <a:gd name="T51" fmla="*/ 71 h 198"/>
                <a:gd name="T52" fmla="*/ 406 w 645"/>
                <a:gd name="T53" fmla="*/ 66 h 198"/>
                <a:gd name="T54" fmla="*/ 421 w 645"/>
                <a:gd name="T55" fmla="*/ 61 h 198"/>
                <a:gd name="T56" fmla="*/ 436 w 645"/>
                <a:gd name="T57" fmla="*/ 56 h 198"/>
                <a:gd name="T58" fmla="*/ 452 w 645"/>
                <a:gd name="T59" fmla="*/ 51 h 198"/>
                <a:gd name="T60" fmla="*/ 467 w 645"/>
                <a:gd name="T61" fmla="*/ 51 h 198"/>
                <a:gd name="T62" fmla="*/ 482 w 645"/>
                <a:gd name="T63" fmla="*/ 46 h 198"/>
                <a:gd name="T64" fmla="*/ 497 w 645"/>
                <a:gd name="T65" fmla="*/ 41 h 198"/>
                <a:gd name="T66" fmla="*/ 513 w 645"/>
                <a:gd name="T67" fmla="*/ 36 h 198"/>
                <a:gd name="T68" fmla="*/ 528 w 645"/>
                <a:gd name="T69" fmla="*/ 31 h 198"/>
                <a:gd name="T70" fmla="*/ 543 w 645"/>
                <a:gd name="T71" fmla="*/ 26 h 198"/>
                <a:gd name="T72" fmla="*/ 558 w 645"/>
                <a:gd name="T73" fmla="*/ 21 h 198"/>
                <a:gd name="T74" fmla="*/ 573 w 645"/>
                <a:gd name="T75" fmla="*/ 16 h 198"/>
                <a:gd name="T76" fmla="*/ 589 w 645"/>
                <a:gd name="T77" fmla="*/ 16 h 198"/>
                <a:gd name="T78" fmla="*/ 604 w 645"/>
                <a:gd name="T79" fmla="*/ 10 h 198"/>
                <a:gd name="T80" fmla="*/ 619 w 645"/>
                <a:gd name="T81" fmla="*/ 5 h 198"/>
                <a:gd name="T82" fmla="*/ 634 w 645"/>
                <a:gd name="T8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198">
                  <a:moveTo>
                    <a:pt x="0" y="198"/>
                  </a:moveTo>
                  <a:lnTo>
                    <a:pt x="5" y="198"/>
                  </a:lnTo>
                  <a:lnTo>
                    <a:pt x="10" y="193"/>
                  </a:lnTo>
                  <a:lnTo>
                    <a:pt x="15" y="193"/>
                  </a:lnTo>
                  <a:lnTo>
                    <a:pt x="20" y="193"/>
                  </a:lnTo>
                  <a:lnTo>
                    <a:pt x="25" y="188"/>
                  </a:lnTo>
                  <a:lnTo>
                    <a:pt x="30" y="188"/>
                  </a:lnTo>
                  <a:lnTo>
                    <a:pt x="36" y="183"/>
                  </a:lnTo>
                  <a:lnTo>
                    <a:pt x="41" y="183"/>
                  </a:lnTo>
                  <a:lnTo>
                    <a:pt x="46" y="183"/>
                  </a:lnTo>
                  <a:lnTo>
                    <a:pt x="51" y="178"/>
                  </a:lnTo>
                  <a:lnTo>
                    <a:pt x="56" y="178"/>
                  </a:lnTo>
                  <a:lnTo>
                    <a:pt x="61" y="178"/>
                  </a:lnTo>
                  <a:lnTo>
                    <a:pt x="66" y="173"/>
                  </a:lnTo>
                  <a:lnTo>
                    <a:pt x="71" y="173"/>
                  </a:lnTo>
                  <a:lnTo>
                    <a:pt x="76" y="173"/>
                  </a:lnTo>
                  <a:lnTo>
                    <a:pt x="81" y="168"/>
                  </a:lnTo>
                  <a:lnTo>
                    <a:pt x="86" y="168"/>
                  </a:lnTo>
                  <a:lnTo>
                    <a:pt x="91" y="168"/>
                  </a:lnTo>
                  <a:lnTo>
                    <a:pt x="96" y="163"/>
                  </a:lnTo>
                  <a:lnTo>
                    <a:pt x="102" y="163"/>
                  </a:lnTo>
                  <a:lnTo>
                    <a:pt x="107" y="163"/>
                  </a:lnTo>
                  <a:lnTo>
                    <a:pt x="112" y="158"/>
                  </a:lnTo>
                  <a:lnTo>
                    <a:pt x="117" y="158"/>
                  </a:lnTo>
                  <a:lnTo>
                    <a:pt x="122" y="158"/>
                  </a:lnTo>
                  <a:lnTo>
                    <a:pt x="127" y="153"/>
                  </a:lnTo>
                  <a:lnTo>
                    <a:pt x="132" y="153"/>
                  </a:lnTo>
                  <a:lnTo>
                    <a:pt x="137" y="153"/>
                  </a:lnTo>
                  <a:lnTo>
                    <a:pt x="142" y="147"/>
                  </a:lnTo>
                  <a:lnTo>
                    <a:pt x="147" y="147"/>
                  </a:lnTo>
                  <a:lnTo>
                    <a:pt x="152" y="147"/>
                  </a:lnTo>
                  <a:lnTo>
                    <a:pt x="157" y="142"/>
                  </a:lnTo>
                  <a:lnTo>
                    <a:pt x="162" y="142"/>
                  </a:lnTo>
                  <a:lnTo>
                    <a:pt x="167" y="142"/>
                  </a:lnTo>
                  <a:lnTo>
                    <a:pt x="173" y="137"/>
                  </a:lnTo>
                  <a:lnTo>
                    <a:pt x="178" y="137"/>
                  </a:lnTo>
                  <a:lnTo>
                    <a:pt x="183" y="137"/>
                  </a:lnTo>
                  <a:lnTo>
                    <a:pt x="188" y="132"/>
                  </a:lnTo>
                  <a:lnTo>
                    <a:pt x="193" y="132"/>
                  </a:lnTo>
                  <a:lnTo>
                    <a:pt x="198" y="132"/>
                  </a:lnTo>
                  <a:lnTo>
                    <a:pt x="203" y="127"/>
                  </a:lnTo>
                  <a:lnTo>
                    <a:pt x="208" y="127"/>
                  </a:lnTo>
                  <a:lnTo>
                    <a:pt x="213" y="127"/>
                  </a:lnTo>
                  <a:lnTo>
                    <a:pt x="218" y="122"/>
                  </a:lnTo>
                  <a:lnTo>
                    <a:pt x="223" y="122"/>
                  </a:lnTo>
                  <a:lnTo>
                    <a:pt x="228" y="122"/>
                  </a:lnTo>
                  <a:lnTo>
                    <a:pt x="233" y="122"/>
                  </a:lnTo>
                  <a:lnTo>
                    <a:pt x="239" y="117"/>
                  </a:lnTo>
                  <a:lnTo>
                    <a:pt x="244" y="117"/>
                  </a:lnTo>
                  <a:lnTo>
                    <a:pt x="249" y="117"/>
                  </a:lnTo>
                  <a:lnTo>
                    <a:pt x="254" y="112"/>
                  </a:lnTo>
                  <a:lnTo>
                    <a:pt x="259" y="112"/>
                  </a:lnTo>
                  <a:lnTo>
                    <a:pt x="264" y="112"/>
                  </a:lnTo>
                  <a:lnTo>
                    <a:pt x="269" y="107"/>
                  </a:lnTo>
                  <a:lnTo>
                    <a:pt x="274" y="107"/>
                  </a:lnTo>
                  <a:lnTo>
                    <a:pt x="279" y="107"/>
                  </a:lnTo>
                  <a:lnTo>
                    <a:pt x="284" y="102"/>
                  </a:lnTo>
                  <a:lnTo>
                    <a:pt x="289" y="102"/>
                  </a:lnTo>
                  <a:lnTo>
                    <a:pt x="294" y="102"/>
                  </a:lnTo>
                  <a:lnTo>
                    <a:pt x="299" y="97"/>
                  </a:lnTo>
                  <a:lnTo>
                    <a:pt x="305" y="97"/>
                  </a:lnTo>
                  <a:lnTo>
                    <a:pt x="310" y="97"/>
                  </a:lnTo>
                  <a:lnTo>
                    <a:pt x="315" y="97"/>
                  </a:lnTo>
                  <a:lnTo>
                    <a:pt x="320" y="92"/>
                  </a:lnTo>
                  <a:lnTo>
                    <a:pt x="325" y="92"/>
                  </a:lnTo>
                  <a:lnTo>
                    <a:pt x="330" y="92"/>
                  </a:lnTo>
                  <a:lnTo>
                    <a:pt x="335" y="87"/>
                  </a:lnTo>
                  <a:lnTo>
                    <a:pt x="340" y="87"/>
                  </a:lnTo>
                  <a:lnTo>
                    <a:pt x="345" y="87"/>
                  </a:lnTo>
                  <a:lnTo>
                    <a:pt x="350" y="81"/>
                  </a:lnTo>
                  <a:lnTo>
                    <a:pt x="355" y="81"/>
                  </a:lnTo>
                  <a:lnTo>
                    <a:pt x="360" y="81"/>
                  </a:lnTo>
                  <a:lnTo>
                    <a:pt x="365" y="81"/>
                  </a:lnTo>
                  <a:lnTo>
                    <a:pt x="370" y="76"/>
                  </a:lnTo>
                  <a:lnTo>
                    <a:pt x="376" y="76"/>
                  </a:lnTo>
                  <a:lnTo>
                    <a:pt x="381" y="76"/>
                  </a:lnTo>
                  <a:lnTo>
                    <a:pt x="386" y="71"/>
                  </a:lnTo>
                  <a:lnTo>
                    <a:pt x="391" y="71"/>
                  </a:lnTo>
                  <a:lnTo>
                    <a:pt x="396" y="71"/>
                  </a:lnTo>
                  <a:lnTo>
                    <a:pt x="401" y="66"/>
                  </a:lnTo>
                  <a:lnTo>
                    <a:pt x="406" y="66"/>
                  </a:lnTo>
                  <a:lnTo>
                    <a:pt x="411" y="66"/>
                  </a:lnTo>
                  <a:lnTo>
                    <a:pt x="416" y="66"/>
                  </a:lnTo>
                  <a:lnTo>
                    <a:pt x="421" y="61"/>
                  </a:lnTo>
                  <a:lnTo>
                    <a:pt x="426" y="61"/>
                  </a:lnTo>
                  <a:lnTo>
                    <a:pt x="431" y="61"/>
                  </a:lnTo>
                  <a:lnTo>
                    <a:pt x="436" y="56"/>
                  </a:lnTo>
                  <a:lnTo>
                    <a:pt x="442" y="56"/>
                  </a:lnTo>
                  <a:lnTo>
                    <a:pt x="447" y="56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51"/>
                  </a:lnTo>
                  <a:lnTo>
                    <a:pt x="467" y="51"/>
                  </a:lnTo>
                  <a:lnTo>
                    <a:pt x="472" y="46"/>
                  </a:lnTo>
                  <a:lnTo>
                    <a:pt x="477" y="46"/>
                  </a:lnTo>
                  <a:lnTo>
                    <a:pt x="482" y="46"/>
                  </a:lnTo>
                  <a:lnTo>
                    <a:pt x="487" y="41"/>
                  </a:lnTo>
                  <a:lnTo>
                    <a:pt x="492" y="41"/>
                  </a:lnTo>
                  <a:lnTo>
                    <a:pt x="497" y="41"/>
                  </a:lnTo>
                  <a:lnTo>
                    <a:pt x="502" y="41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3" y="31"/>
                  </a:lnTo>
                  <a:lnTo>
                    <a:pt x="538" y="31"/>
                  </a:lnTo>
                  <a:lnTo>
                    <a:pt x="543" y="26"/>
                  </a:lnTo>
                  <a:lnTo>
                    <a:pt x="548" y="26"/>
                  </a:lnTo>
                  <a:lnTo>
                    <a:pt x="553" y="26"/>
                  </a:lnTo>
                  <a:lnTo>
                    <a:pt x="558" y="21"/>
                  </a:lnTo>
                  <a:lnTo>
                    <a:pt x="563" y="21"/>
                  </a:lnTo>
                  <a:lnTo>
                    <a:pt x="568" y="21"/>
                  </a:lnTo>
                  <a:lnTo>
                    <a:pt x="573" y="16"/>
                  </a:lnTo>
                  <a:lnTo>
                    <a:pt x="579" y="16"/>
                  </a:lnTo>
                  <a:lnTo>
                    <a:pt x="584" y="16"/>
                  </a:lnTo>
                  <a:lnTo>
                    <a:pt x="589" y="16"/>
                  </a:lnTo>
                  <a:lnTo>
                    <a:pt x="594" y="10"/>
                  </a:lnTo>
                  <a:lnTo>
                    <a:pt x="599" y="10"/>
                  </a:lnTo>
                  <a:lnTo>
                    <a:pt x="604" y="10"/>
                  </a:lnTo>
                  <a:lnTo>
                    <a:pt x="609" y="5"/>
                  </a:lnTo>
                  <a:lnTo>
                    <a:pt x="614" y="5"/>
                  </a:lnTo>
                  <a:lnTo>
                    <a:pt x="619" y="5"/>
                  </a:lnTo>
                  <a:lnTo>
                    <a:pt x="624" y="5"/>
                  </a:lnTo>
                  <a:lnTo>
                    <a:pt x="629" y="0"/>
                  </a:lnTo>
                  <a:lnTo>
                    <a:pt x="634" y="0"/>
                  </a:lnTo>
                  <a:lnTo>
                    <a:pt x="639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Freeform 67"/>
            <p:cNvSpPr>
              <a:spLocks/>
            </p:cNvSpPr>
            <p:nvPr/>
          </p:nvSpPr>
          <p:spPr bwMode="auto">
            <a:xfrm>
              <a:off x="4535" y="1875"/>
              <a:ext cx="644" cy="198"/>
            </a:xfrm>
            <a:custGeom>
              <a:avLst/>
              <a:gdLst>
                <a:gd name="T0" fmla="*/ 10 w 644"/>
                <a:gd name="T1" fmla="*/ 193 h 198"/>
                <a:gd name="T2" fmla="*/ 25 w 644"/>
                <a:gd name="T3" fmla="*/ 188 h 198"/>
                <a:gd name="T4" fmla="*/ 40 w 644"/>
                <a:gd name="T5" fmla="*/ 183 h 198"/>
                <a:gd name="T6" fmla="*/ 55 w 644"/>
                <a:gd name="T7" fmla="*/ 178 h 198"/>
                <a:gd name="T8" fmla="*/ 71 w 644"/>
                <a:gd name="T9" fmla="*/ 173 h 198"/>
                <a:gd name="T10" fmla="*/ 86 w 644"/>
                <a:gd name="T11" fmla="*/ 173 h 198"/>
                <a:gd name="T12" fmla="*/ 101 w 644"/>
                <a:gd name="T13" fmla="*/ 168 h 198"/>
                <a:gd name="T14" fmla="*/ 116 w 644"/>
                <a:gd name="T15" fmla="*/ 163 h 198"/>
                <a:gd name="T16" fmla="*/ 131 w 644"/>
                <a:gd name="T17" fmla="*/ 158 h 198"/>
                <a:gd name="T18" fmla="*/ 147 w 644"/>
                <a:gd name="T19" fmla="*/ 153 h 198"/>
                <a:gd name="T20" fmla="*/ 162 w 644"/>
                <a:gd name="T21" fmla="*/ 148 h 198"/>
                <a:gd name="T22" fmla="*/ 177 w 644"/>
                <a:gd name="T23" fmla="*/ 142 h 198"/>
                <a:gd name="T24" fmla="*/ 192 w 644"/>
                <a:gd name="T25" fmla="*/ 137 h 198"/>
                <a:gd name="T26" fmla="*/ 208 w 644"/>
                <a:gd name="T27" fmla="*/ 137 h 198"/>
                <a:gd name="T28" fmla="*/ 223 w 644"/>
                <a:gd name="T29" fmla="*/ 132 h 198"/>
                <a:gd name="T30" fmla="*/ 238 w 644"/>
                <a:gd name="T31" fmla="*/ 127 h 198"/>
                <a:gd name="T32" fmla="*/ 253 w 644"/>
                <a:gd name="T33" fmla="*/ 122 h 198"/>
                <a:gd name="T34" fmla="*/ 268 w 644"/>
                <a:gd name="T35" fmla="*/ 117 h 198"/>
                <a:gd name="T36" fmla="*/ 284 w 644"/>
                <a:gd name="T37" fmla="*/ 112 h 198"/>
                <a:gd name="T38" fmla="*/ 299 w 644"/>
                <a:gd name="T39" fmla="*/ 107 h 198"/>
                <a:gd name="T40" fmla="*/ 314 w 644"/>
                <a:gd name="T41" fmla="*/ 102 h 198"/>
                <a:gd name="T42" fmla="*/ 329 w 644"/>
                <a:gd name="T43" fmla="*/ 97 h 198"/>
                <a:gd name="T44" fmla="*/ 345 w 644"/>
                <a:gd name="T45" fmla="*/ 97 h 198"/>
                <a:gd name="T46" fmla="*/ 360 w 644"/>
                <a:gd name="T47" fmla="*/ 92 h 198"/>
                <a:gd name="T48" fmla="*/ 375 w 644"/>
                <a:gd name="T49" fmla="*/ 87 h 198"/>
                <a:gd name="T50" fmla="*/ 390 w 644"/>
                <a:gd name="T51" fmla="*/ 82 h 198"/>
                <a:gd name="T52" fmla="*/ 406 w 644"/>
                <a:gd name="T53" fmla="*/ 77 h 198"/>
                <a:gd name="T54" fmla="*/ 421 w 644"/>
                <a:gd name="T55" fmla="*/ 71 h 198"/>
                <a:gd name="T56" fmla="*/ 436 w 644"/>
                <a:gd name="T57" fmla="*/ 66 h 198"/>
                <a:gd name="T58" fmla="*/ 451 w 644"/>
                <a:gd name="T59" fmla="*/ 61 h 198"/>
                <a:gd name="T60" fmla="*/ 466 w 644"/>
                <a:gd name="T61" fmla="*/ 56 h 198"/>
                <a:gd name="T62" fmla="*/ 482 w 644"/>
                <a:gd name="T63" fmla="*/ 51 h 198"/>
                <a:gd name="T64" fmla="*/ 497 w 644"/>
                <a:gd name="T65" fmla="*/ 46 h 198"/>
                <a:gd name="T66" fmla="*/ 512 w 644"/>
                <a:gd name="T67" fmla="*/ 41 h 198"/>
                <a:gd name="T68" fmla="*/ 527 w 644"/>
                <a:gd name="T69" fmla="*/ 36 h 198"/>
                <a:gd name="T70" fmla="*/ 543 w 644"/>
                <a:gd name="T71" fmla="*/ 31 h 198"/>
                <a:gd name="T72" fmla="*/ 558 w 644"/>
                <a:gd name="T73" fmla="*/ 31 h 198"/>
                <a:gd name="T74" fmla="*/ 573 w 644"/>
                <a:gd name="T75" fmla="*/ 26 h 198"/>
                <a:gd name="T76" fmla="*/ 588 w 644"/>
                <a:gd name="T77" fmla="*/ 21 h 198"/>
                <a:gd name="T78" fmla="*/ 603 w 644"/>
                <a:gd name="T79" fmla="*/ 16 h 198"/>
                <a:gd name="T80" fmla="*/ 619 w 644"/>
                <a:gd name="T81" fmla="*/ 11 h 198"/>
                <a:gd name="T82" fmla="*/ 634 w 644"/>
                <a:gd name="T83" fmla="*/ 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198">
                  <a:moveTo>
                    <a:pt x="0" y="198"/>
                  </a:moveTo>
                  <a:lnTo>
                    <a:pt x="5" y="193"/>
                  </a:lnTo>
                  <a:lnTo>
                    <a:pt x="10" y="193"/>
                  </a:lnTo>
                  <a:lnTo>
                    <a:pt x="15" y="193"/>
                  </a:lnTo>
                  <a:lnTo>
                    <a:pt x="20" y="188"/>
                  </a:lnTo>
                  <a:lnTo>
                    <a:pt x="25" y="188"/>
                  </a:lnTo>
                  <a:lnTo>
                    <a:pt x="30" y="188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5" y="183"/>
                  </a:lnTo>
                  <a:lnTo>
                    <a:pt x="50" y="183"/>
                  </a:lnTo>
                  <a:lnTo>
                    <a:pt x="55" y="178"/>
                  </a:lnTo>
                  <a:lnTo>
                    <a:pt x="60" y="178"/>
                  </a:lnTo>
                  <a:lnTo>
                    <a:pt x="65" y="178"/>
                  </a:lnTo>
                  <a:lnTo>
                    <a:pt x="71" y="173"/>
                  </a:lnTo>
                  <a:lnTo>
                    <a:pt x="76" y="173"/>
                  </a:lnTo>
                  <a:lnTo>
                    <a:pt x="81" y="173"/>
                  </a:lnTo>
                  <a:lnTo>
                    <a:pt x="86" y="173"/>
                  </a:lnTo>
                  <a:lnTo>
                    <a:pt x="91" y="168"/>
                  </a:lnTo>
                  <a:lnTo>
                    <a:pt x="96" y="168"/>
                  </a:lnTo>
                  <a:lnTo>
                    <a:pt x="101" y="168"/>
                  </a:lnTo>
                  <a:lnTo>
                    <a:pt x="106" y="163"/>
                  </a:lnTo>
                  <a:lnTo>
                    <a:pt x="111" y="163"/>
                  </a:lnTo>
                  <a:lnTo>
                    <a:pt x="116" y="163"/>
                  </a:lnTo>
                  <a:lnTo>
                    <a:pt x="121" y="163"/>
                  </a:lnTo>
                  <a:lnTo>
                    <a:pt x="126" y="158"/>
                  </a:lnTo>
                  <a:lnTo>
                    <a:pt x="131" y="158"/>
                  </a:lnTo>
                  <a:lnTo>
                    <a:pt x="137" y="158"/>
                  </a:lnTo>
                  <a:lnTo>
                    <a:pt x="142" y="153"/>
                  </a:lnTo>
                  <a:lnTo>
                    <a:pt x="147" y="153"/>
                  </a:lnTo>
                  <a:lnTo>
                    <a:pt x="152" y="153"/>
                  </a:lnTo>
                  <a:lnTo>
                    <a:pt x="157" y="148"/>
                  </a:lnTo>
                  <a:lnTo>
                    <a:pt x="162" y="148"/>
                  </a:lnTo>
                  <a:lnTo>
                    <a:pt x="167" y="148"/>
                  </a:lnTo>
                  <a:lnTo>
                    <a:pt x="172" y="148"/>
                  </a:lnTo>
                  <a:lnTo>
                    <a:pt x="177" y="142"/>
                  </a:lnTo>
                  <a:lnTo>
                    <a:pt x="182" y="142"/>
                  </a:lnTo>
                  <a:lnTo>
                    <a:pt x="187" y="142"/>
                  </a:lnTo>
                  <a:lnTo>
                    <a:pt x="192" y="137"/>
                  </a:lnTo>
                  <a:lnTo>
                    <a:pt x="197" y="137"/>
                  </a:lnTo>
                  <a:lnTo>
                    <a:pt x="203" y="137"/>
                  </a:lnTo>
                  <a:lnTo>
                    <a:pt x="208" y="137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23" y="132"/>
                  </a:lnTo>
                  <a:lnTo>
                    <a:pt x="228" y="127"/>
                  </a:lnTo>
                  <a:lnTo>
                    <a:pt x="233" y="127"/>
                  </a:lnTo>
                  <a:lnTo>
                    <a:pt x="238" y="127"/>
                  </a:lnTo>
                  <a:lnTo>
                    <a:pt x="243" y="122"/>
                  </a:lnTo>
                  <a:lnTo>
                    <a:pt x="248" y="122"/>
                  </a:lnTo>
                  <a:lnTo>
                    <a:pt x="253" y="122"/>
                  </a:lnTo>
                  <a:lnTo>
                    <a:pt x="258" y="122"/>
                  </a:lnTo>
                  <a:lnTo>
                    <a:pt x="263" y="117"/>
                  </a:lnTo>
                  <a:lnTo>
                    <a:pt x="268" y="117"/>
                  </a:lnTo>
                  <a:lnTo>
                    <a:pt x="274" y="117"/>
                  </a:lnTo>
                  <a:lnTo>
                    <a:pt x="279" y="112"/>
                  </a:lnTo>
                  <a:lnTo>
                    <a:pt x="284" y="112"/>
                  </a:lnTo>
                  <a:lnTo>
                    <a:pt x="289" y="112"/>
                  </a:lnTo>
                  <a:lnTo>
                    <a:pt x="294" y="112"/>
                  </a:lnTo>
                  <a:lnTo>
                    <a:pt x="299" y="107"/>
                  </a:lnTo>
                  <a:lnTo>
                    <a:pt x="304" y="107"/>
                  </a:lnTo>
                  <a:lnTo>
                    <a:pt x="309" y="107"/>
                  </a:lnTo>
                  <a:lnTo>
                    <a:pt x="314" y="102"/>
                  </a:lnTo>
                  <a:lnTo>
                    <a:pt x="319" y="102"/>
                  </a:lnTo>
                  <a:lnTo>
                    <a:pt x="324" y="102"/>
                  </a:lnTo>
                  <a:lnTo>
                    <a:pt x="329" y="97"/>
                  </a:lnTo>
                  <a:lnTo>
                    <a:pt x="334" y="97"/>
                  </a:lnTo>
                  <a:lnTo>
                    <a:pt x="340" y="97"/>
                  </a:lnTo>
                  <a:lnTo>
                    <a:pt x="345" y="97"/>
                  </a:lnTo>
                  <a:lnTo>
                    <a:pt x="350" y="92"/>
                  </a:lnTo>
                  <a:lnTo>
                    <a:pt x="355" y="92"/>
                  </a:lnTo>
                  <a:lnTo>
                    <a:pt x="360" y="92"/>
                  </a:lnTo>
                  <a:lnTo>
                    <a:pt x="365" y="87"/>
                  </a:lnTo>
                  <a:lnTo>
                    <a:pt x="370" y="87"/>
                  </a:lnTo>
                  <a:lnTo>
                    <a:pt x="375" y="87"/>
                  </a:lnTo>
                  <a:lnTo>
                    <a:pt x="380" y="82"/>
                  </a:lnTo>
                  <a:lnTo>
                    <a:pt x="385" y="82"/>
                  </a:lnTo>
                  <a:lnTo>
                    <a:pt x="390" y="82"/>
                  </a:lnTo>
                  <a:lnTo>
                    <a:pt x="395" y="82"/>
                  </a:lnTo>
                  <a:lnTo>
                    <a:pt x="400" y="77"/>
                  </a:lnTo>
                  <a:lnTo>
                    <a:pt x="406" y="77"/>
                  </a:lnTo>
                  <a:lnTo>
                    <a:pt x="411" y="77"/>
                  </a:lnTo>
                  <a:lnTo>
                    <a:pt x="416" y="71"/>
                  </a:lnTo>
                  <a:lnTo>
                    <a:pt x="421" y="71"/>
                  </a:lnTo>
                  <a:lnTo>
                    <a:pt x="426" y="71"/>
                  </a:lnTo>
                  <a:lnTo>
                    <a:pt x="431" y="66"/>
                  </a:lnTo>
                  <a:lnTo>
                    <a:pt x="436" y="66"/>
                  </a:lnTo>
                  <a:lnTo>
                    <a:pt x="441" y="66"/>
                  </a:lnTo>
                  <a:lnTo>
                    <a:pt x="446" y="61"/>
                  </a:lnTo>
                  <a:lnTo>
                    <a:pt x="451" y="61"/>
                  </a:lnTo>
                  <a:lnTo>
                    <a:pt x="456" y="61"/>
                  </a:lnTo>
                  <a:lnTo>
                    <a:pt x="461" y="61"/>
                  </a:lnTo>
                  <a:lnTo>
                    <a:pt x="466" y="56"/>
                  </a:lnTo>
                  <a:lnTo>
                    <a:pt x="471" y="56"/>
                  </a:lnTo>
                  <a:lnTo>
                    <a:pt x="477" y="56"/>
                  </a:lnTo>
                  <a:lnTo>
                    <a:pt x="482" y="51"/>
                  </a:lnTo>
                  <a:lnTo>
                    <a:pt x="487" y="51"/>
                  </a:lnTo>
                  <a:lnTo>
                    <a:pt x="492" y="51"/>
                  </a:lnTo>
                  <a:lnTo>
                    <a:pt x="497" y="46"/>
                  </a:lnTo>
                  <a:lnTo>
                    <a:pt x="502" y="46"/>
                  </a:lnTo>
                  <a:lnTo>
                    <a:pt x="507" y="46"/>
                  </a:lnTo>
                  <a:lnTo>
                    <a:pt x="512" y="41"/>
                  </a:lnTo>
                  <a:lnTo>
                    <a:pt x="517" y="41"/>
                  </a:lnTo>
                  <a:lnTo>
                    <a:pt x="522" y="41"/>
                  </a:lnTo>
                  <a:lnTo>
                    <a:pt x="527" y="36"/>
                  </a:lnTo>
                  <a:lnTo>
                    <a:pt x="532" y="36"/>
                  </a:lnTo>
                  <a:lnTo>
                    <a:pt x="537" y="36"/>
                  </a:lnTo>
                  <a:lnTo>
                    <a:pt x="543" y="31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8" y="31"/>
                  </a:lnTo>
                  <a:lnTo>
                    <a:pt x="563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1"/>
                  </a:lnTo>
                  <a:lnTo>
                    <a:pt x="583" y="21"/>
                  </a:lnTo>
                  <a:lnTo>
                    <a:pt x="588" y="21"/>
                  </a:lnTo>
                  <a:lnTo>
                    <a:pt x="593" y="16"/>
                  </a:lnTo>
                  <a:lnTo>
                    <a:pt x="598" y="16"/>
                  </a:lnTo>
                  <a:lnTo>
                    <a:pt x="603" y="16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11"/>
                  </a:lnTo>
                  <a:lnTo>
                    <a:pt x="624" y="5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179" y="1759"/>
              <a:ext cx="340" cy="116"/>
            </a:xfrm>
            <a:custGeom>
              <a:avLst/>
              <a:gdLst>
                <a:gd name="T0" fmla="*/ 5 w 340"/>
                <a:gd name="T1" fmla="*/ 116 h 116"/>
                <a:gd name="T2" fmla="*/ 15 w 340"/>
                <a:gd name="T3" fmla="*/ 111 h 116"/>
                <a:gd name="T4" fmla="*/ 25 w 340"/>
                <a:gd name="T5" fmla="*/ 106 h 116"/>
                <a:gd name="T6" fmla="*/ 36 w 340"/>
                <a:gd name="T7" fmla="*/ 106 h 116"/>
                <a:gd name="T8" fmla="*/ 46 w 340"/>
                <a:gd name="T9" fmla="*/ 101 h 116"/>
                <a:gd name="T10" fmla="*/ 56 w 340"/>
                <a:gd name="T11" fmla="*/ 96 h 116"/>
                <a:gd name="T12" fmla="*/ 66 w 340"/>
                <a:gd name="T13" fmla="*/ 96 h 116"/>
                <a:gd name="T14" fmla="*/ 76 w 340"/>
                <a:gd name="T15" fmla="*/ 91 h 116"/>
                <a:gd name="T16" fmla="*/ 86 w 340"/>
                <a:gd name="T17" fmla="*/ 86 h 116"/>
                <a:gd name="T18" fmla="*/ 96 w 340"/>
                <a:gd name="T19" fmla="*/ 86 h 116"/>
                <a:gd name="T20" fmla="*/ 107 w 340"/>
                <a:gd name="T21" fmla="*/ 81 h 116"/>
                <a:gd name="T22" fmla="*/ 117 w 340"/>
                <a:gd name="T23" fmla="*/ 76 h 116"/>
                <a:gd name="T24" fmla="*/ 127 w 340"/>
                <a:gd name="T25" fmla="*/ 76 h 116"/>
                <a:gd name="T26" fmla="*/ 137 w 340"/>
                <a:gd name="T27" fmla="*/ 71 h 116"/>
                <a:gd name="T28" fmla="*/ 147 w 340"/>
                <a:gd name="T29" fmla="*/ 66 h 116"/>
                <a:gd name="T30" fmla="*/ 157 w 340"/>
                <a:gd name="T31" fmla="*/ 66 h 116"/>
                <a:gd name="T32" fmla="*/ 168 w 340"/>
                <a:gd name="T33" fmla="*/ 61 h 116"/>
                <a:gd name="T34" fmla="*/ 178 w 340"/>
                <a:gd name="T35" fmla="*/ 56 h 116"/>
                <a:gd name="T36" fmla="*/ 188 w 340"/>
                <a:gd name="T37" fmla="*/ 50 h 116"/>
                <a:gd name="T38" fmla="*/ 198 w 340"/>
                <a:gd name="T39" fmla="*/ 50 h 116"/>
                <a:gd name="T40" fmla="*/ 208 w 340"/>
                <a:gd name="T41" fmla="*/ 45 h 116"/>
                <a:gd name="T42" fmla="*/ 218 w 340"/>
                <a:gd name="T43" fmla="*/ 40 h 116"/>
                <a:gd name="T44" fmla="*/ 228 w 340"/>
                <a:gd name="T45" fmla="*/ 40 h 116"/>
                <a:gd name="T46" fmla="*/ 239 w 340"/>
                <a:gd name="T47" fmla="*/ 35 h 116"/>
                <a:gd name="T48" fmla="*/ 249 w 340"/>
                <a:gd name="T49" fmla="*/ 30 h 116"/>
                <a:gd name="T50" fmla="*/ 259 w 340"/>
                <a:gd name="T51" fmla="*/ 25 h 116"/>
                <a:gd name="T52" fmla="*/ 269 w 340"/>
                <a:gd name="T53" fmla="*/ 25 h 116"/>
                <a:gd name="T54" fmla="*/ 279 w 340"/>
                <a:gd name="T55" fmla="*/ 20 h 116"/>
                <a:gd name="T56" fmla="*/ 289 w 340"/>
                <a:gd name="T57" fmla="*/ 15 h 116"/>
                <a:gd name="T58" fmla="*/ 299 w 340"/>
                <a:gd name="T59" fmla="*/ 10 h 116"/>
                <a:gd name="T60" fmla="*/ 310 w 340"/>
                <a:gd name="T61" fmla="*/ 10 h 116"/>
                <a:gd name="T62" fmla="*/ 320 w 340"/>
                <a:gd name="T63" fmla="*/ 5 h 116"/>
                <a:gd name="T64" fmla="*/ 330 w 340"/>
                <a:gd name="T65" fmla="*/ 0 h 116"/>
                <a:gd name="T66" fmla="*/ 340 w 340"/>
                <a:gd name="T6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0" h="116">
                  <a:moveTo>
                    <a:pt x="0" y="116"/>
                  </a:moveTo>
                  <a:lnTo>
                    <a:pt x="5" y="116"/>
                  </a:lnTo>
                  <a:lnTo>
                    <a:pt x="10" y="111"/>
                  </a:lnTo>
                  <a:lnTo>
                    <a:pt x="15" y="111"/>
                  </a:lnTo>
                  <a:lnTo>
                    <a:pt x="20" y="111"/>
                  </a:lnTo>
                  <a:lnTo>
                    <a:pt x="25" y="106"/>
                  </a:lnTo>
                  <a:lnTo>
                    <a:pt x="30" y="106"/>
                  </a:lnTo>
                  <a:lnTo>
                    <a:pt x="36" y="106"/>
                  </a:lnTo>
                  <a:lnTo>
                    <a:pt x="41" y="101"/>
                  </a:lnTo>
                  <a:lnTo>
                    <a:pt x="46" y="101"/>
                  </a:lnTo>
                  <a:lnTo>
                    <a:pt x="51" y="101"/>
                  </a:lnTo>
                  <a:lnTo>
                    <a:pt x="56" y="96"/>
                  </a:lnTo>
                  <a:lnTo>
                    <a:pt x="61" y="96"/>
                  </a:lnTo>
                  <a:lnTo>
                    <a:pt x="66" y="96"/>
                  </a:lnTo>
                  <a:lnTo>
                    <a:pt x="71" y="91"/>
                  </a:lnTo>
                  <a:lnTo>
                    <a:pt x="76" y="91"/>
                  </a:lnTo>
                  <a:lnTo>
                    <a:pt x="81" y="91"/>
                  </a:lnTo>
                  <a:lnTo>
                    <a:pt x="86" y="86"/>
                  </a:lnTo>
                  <a:lnTo>
                    <a:pt x="91" y="86"/>
                  </a:lnTo>
                  <a:lnTo>
                    <a:pt x="96" y="86"/>
                  </a:lnTo>
                  <a:lnTo>
                    <a:pt x="102" y="81"/>
                  </a:lnTo>
                  <a:lnTo>
                    <a:pt x="107" y="81"/>
                  </a:lnTo>
                  <a:lnTo>
                    <a:pt x="112" y="81"/>
                  </a:lnTo>
                  <a:lnTo>
                    <a:pt x="117" y="76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2" y="71"/>
                  </a:lnTo>
                  <a:lnTo>
                    <a:pt x="137" y="71"/>
                  </a:lnTo>
                  <a:lnTo>
                    <a:pt x="142" y="71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57" y="66"/>
                  </a:lnTo>
                  <a:lnTo>
                    <a:pt x="162" y="61"/>
                  </a:lnTo>
                  <a:lnTo>
                    <a:pt x="168" y="61"/>
                  </a:lnTo>
                  <a:lnTo>
                    <a:pt x="173" y="61"/>
                  </a:lnTo>
                  <a:lnTo>
                    <a:pt x="178" y="56"/>
                  </a:lnTo>
                  <a:lnTo>
                    <a:pt x="183" y="56"/>
                  </a:lnTo>
                  <a:lnTo>
                    <a:pt x="188" y="50"/>
                  </a:lnTo>
                  <a:lnTo>
                    <a:pt x="193" y="50"/>
                  </a:lnTo>
                  <a:lnTo>
                    <a:pt x="198" y="50"/>
                  </a:lnTo>
                  <a:lnTo>
                    <a:pt x="203" y="45"/>
                  </a:lnTo>
                  <a:lnTo>
                    <a:pt x="208" y="45"/>
                  </a:lnTo>
                  <a:lnTo>
                    <a:pt x="213" y="45"/>
                  </a:lnTo>
                  <a:lnTo>
                    <a:pt x="218" y="40"/>
                  </a:lnTo>
                  <a:lnTo>
                    <a:pt x="223" y="40"/>
                  </a:lnTo>
                  <a:lnTo>
                    <a:pt x="228" y="40"/>
                  </a:lnTo>
                  <a:lnTo>
                    <a:pt x="233" y="35"/>
                  </a:lnTo>
                  <a:lnTo>
                    <a:pt x="239" y="35"/>
                  </a:lnTo>
                  <a:lnTo>
                    <a:pt x="244" y="35"/>
                  </a:lnTo>
                  <a:lnTo>
                    <a:pt x="249" y="30"/>
                  </a:lnTo>
                  <a:lnTo>
                    <a:pt x="254" y="30"/>
                  </a:lnTo>
                  <a:lnTo>
                    <a:pt x="259" y="25"/>
                  </a:lnTo>
                  <a:lnTo>
                    <a:pt x="264" y="25"/>
                  </a:lnTo>
                  <a:lnTo>
                    <a:pt x="269" y="25"/>
                  </a:lnTo>
                  <a:lnTo>
                    <a:pt x="274" y="20"/>
                  </a:lnTo>
                  <a:lnTo>
                    <a:pt x="279" y="20"/>
                  </a:lnTo>
                  <a:lnTo>
                    <a:pt x="284" y="20"/>
                  </a:lnTo>
                  <a:lnTo>
                    <a:pt x="289" y="15"/>
                  </a:lnTo>
                  <a:lnTo>
                    <a:pt x="294" y="15"/>
                  </a:lnTo>
                  <a:lnTo>
                    <a:pt x="299" y="10"/>
                  </a:lnTo>
                  <a:lnTo>
                    <a:pt x="305" y="10"/>
                  </a:lnTo>
                  <a:lnTo>
                    <a:pt x="310" y="10"/>
                  </a:lnTo>
                  <a:lnTo>
                    <a:pt x="315" y="5"/>
                  </a:lnTo>
                  <a:lnTo>
                    <a:pt x="320" y="5"/>
                  </a:lnTo>
                  <a:lnTo>
                    <a:pt x="325" y="5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0" y="0"/>
                  </a:lnTo>
                </a:path>
              </a:pathLst>
            </a:custGeom>
            <a:noFill/>
            <a:ln w="1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3311" y="2479"/>
              <a:ext cx="564" cy="614"/>
            </a:xfrm>
            <a:custGeom>
              <a:avLst/>
              <a:gdLst>
                <a:gd name="T0" fmla="*/ 6 w 564"/>
                <a:gd name="T1" fmla="*/ 599 h 614"/>
                <a:gd name="T2" fmla="*/ 11 w 564"/>
                <a:gd name="T3" fmla="*/ 568 h 614"/>
                <a:gd name="T4" fmla="*/ 21 w 564"/>
                <a:gd name="T5" fmla="*/ 543 h 614"/>
                <a:gd name="T6" fmla="*/ 26 w 564"/>
                <a:gd name="T7" fmla="*/ 523 h 614"/>
                <a:gd name="T8" fmla="*/ 36 w 564"/>
                <a:gd name="T9" fmla="*/ 503 h 614"/>
                <a:gd name="T10" fmla="*/ 41 w 564"/>
                <a:gd name="T11" fmla="*/ 487 h 614"/>
                <a:gd name="T12" fmla="*/ 56 w 564"/>
                <a:gd name="T13" fmla="*/ 462 h 614"/>
                <a:gd name="T14" fmla="*/ 66 w 564"/>
                <a:gd name="T15" fmla="*/ 437 h 614"/>
                <a:gd name="T16" fmla="*/ 82 w 564"/>
                <a:gd name="T17" fmla="*/ 421 h 614"/>
                <a:gd name="T18" fmla="*/ 92 w 564"/>
                <a:gd name="T19" fmla="*/ 401 h 614"/>
                <a:gd name="T20" fmla="*/ 107 w 564"/>
                <a:gd name="T21" fmla="*/ 381 h 614"/>
                <a:gd name="T22" fmla="*/ 117 w 564"/>
                <a:gd name="T23" fmla="*/ 366 h 614"/>
                <a:gd name="T24" fmla="*/ 137 w 564"/>
                <a:gd name="T25" fmla="*/ 345 h 614"/>
                <a:gd name="T26" fmla="*/ 148 w 564"/>
                <a:gd name="T27" fmla="*/ 330 h 614"/>
                <a:gd name="T28" fmla="*/ 168 w 564"/>
                <a:gd name="T29" fmla="*/ 310 h 614"/>
                <a:gd name="T30" fmla="*/ 173 w 564"/>
                <a:gd name="T31" fmla="*/ 305 h 614"/>
                <a:gd name="T32" fmla="*/ 183 w 564"/>
                <a:gd name="T33" fmla="*/ 289 h 614"/>
                <a:gd name="T34" fmla="*/ 203 w 564"/>
                <a:gd name="T35" fmla="*/ 274 h 614"/>
                <a:gd name="T36" fmla="*/ 209 w 564"/>
                <a:gd name="T37" fmla="*/ 269 h 614"/>
                <a:gd name="T38" fmla="*/ 224 w 564"/>
                <a:gd name="T39" fmla="*/ 254 h 614"/>
                <a:gd name="T40" fmla="*/ 239 w 564"/>
                <a:gd name="T41" fmla="*/ 239 h 614"/>
                <a:gd name="T42" fmla="*/ 249 w 564"/>
                <a:gd name="T43" fmla="*/ 229 h 614"/>
                <a:gd name="T44" fmla="*/ 264 w 564"/>
                <a:gd name="T45" fmla="*/ 218 h 614"/>
                <a:gd name="T46" fmla="*/ 280 w 564"/>
                <a:gd name="T47" fmla="*/ 203 h 614"/>
                <a:gd name="T48" fmla="*/ 295 w 564"/>
                <a:gd name="T49" fmla="*/ 193 h 614"/>
                <a:gd name="T50" fmla="*/ 310 w 564"/>
                <a:gd name="T51" fmla="*/ 183 h 614"/>
                <a:gd name="T52" fmla="*/ 325 w 564"/>
                <a:gd name="T53" fmla="*/ 168 h 614"/>
                <a:gd name="T54" fmla="*/ 340 w 564"/>
                <a:gd name="T55" fmla="*/ 157 h 614"/>
                <a:gd name="T56" fmla="*/ 356 w 564"/>
                <a:gd name="T57" fmla="*/ 147 h 614"/>
                <a:gd name="T58" fmla="*/ 371 w 564"/>
                <a:gd name="T59" fmla="*/ 137 h 614"/>
                <a:gd name="T60" fmla="*/ 386 w 564"/>
                <a:gd name="T61" fmla="*/ 122 h 614"/>
                <a:gd name="T62" fmla="*/ 401 w 564"/>
                <a:gd name="T63" fmla="*/ 112 h 614"/>
                <a:gd name="T64" fmla="*/ 417 w 564"/>
                <a:gd name="T65" fmla="*/ 102 h 614"/>
                <a:gd name="T66" fmla="*/ 432 w 564"/>
                <a:gd name="T67" fmla="*/ 92 h 614"/>
                <a:gd name="T68" fmla="*/ 447 w 564"/>
                <a:gd name="T69" fmla="*/ 81 h 614"/>
                <a:gd name="T70" fmla="*/ 462 w 564"/>
                <a:gd name="T71" fmla="*/ 71 h 614"/>
                <a:gd name="T72" fmla="*/ 478 w 564"/>
                <a:gd name="T73" fmla="*/ 61 h 614"/>
                <a:gd name="T74" fmla="*/ 493 w 564"/>
                <a:gd name="T75" fmla="*/ 51 h 614"/>
                <a:gd name="T76" fmla="*/ 508 w 564"/>
                <a:gd name="T77" fmla="*/ 41 h 614"/>
                <a:gd name="T78" fmla="*/ 523 w 564"/>
                <a:gd name="T79" fmla="*/ 31 h 614"/>
                <a:gd name="T80" fmla="*/ 538 w 564"/>
                <a:gd name="T81" fmla="*/ 21 h 614"/>
                <a:gd name="T82" fmla="*/ 554 w 564"/>
                <a:gd name="T83" fmla="*/ 1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4" h="614">
                  <a:moveTo>
                    <a:pt x="0" y="614"/>
                  </a:moveTo>
                  <a:lnTo>
                    <a:pt x="0" y="609"/>
                  </a:lnTo>
                  <a:lnTo>
                    <a:pt x="6" y="599"/>
                  </a:lnTo>
                  <a:lnTo>
                    <a:pt x="6" y="589"/>
                  </a:lnTo>
                  <a:lnTo>
                    <a:pt x="11" y="579"/>
                  </a:lnTo>
                  <a:lnTo>
                    <a:pt x="11" y="568"/>
                  </a:lnTo>
                  <a:lnTo>
                    <a:pt x="16" y="563"/>
                  </a:lnTo>
                  <a:lnTo>
                    <a:pt x="16" y="548"/>
                  </a:lnTo>
                  <a:lnTo>
                    <a:pt x="21" y="543"/>
                  </a:lnTo>
                  <a:lnTo>
                    <a:pt x="21" y="533"/>
                  </a:lnTo>
                  <a:lnTo>
                    <a:pt x="26" y="528"/>
                  </a:lnTo>
                  <a:lnTo>
                    <a:pt x="26" y="523"/>
                  </a:lnTo>
                  <a:lnTo>
                    <a:pt x="31" y="518"/>
                  </a:lnTo>
                  <a:lnTo>
                    <a:pt x="31" y="508"/>
                  </a:lnTo>
                  <a:lnTo>
                    <a:pt x="36" y="503"/>
                  </a:lnTo>
                  <a:lnTo>
                    <a:pt x="36" y="497"/>
                  </a:lnTo>
                  <a:lnTo>
                    <a:pt x="41" y="492"/>
                  </a:lnTo>
                  <a:lnTo>
                    <a:pt x="41" y="487"/>
                  </a:lnTo>
                  <a:lnTo>
                    <a:pt x="46" y="482"/>
                  </a:lnTo>
                  <a:lnTo>
                    <a:pt x="46" y="472"/>
                  </a:lnTo>
                  <a:lnTo>
                    <a:pt x="56" y="462"/>
                  </a:lnTo>
                  <a:lnTo>
                    <a:pt x="56" y="457"/>
                  </a:lnTo>
                  <a:lnTo>
                    <a:pt x="66" y="447"/>
                  </a:lnTo>
                  <a:lnTo>
                    <a:pt x="66" y="437"/>
                  </a:lnTo>
                  <a:lnTo>
                    <a:pt x="72" y="431"/>
                  </a:lnTo>
                  <a:lnTo>
                    <a:pt x="77" y="426"/>
                  </a:lnTo>
                  <a:lnTo>
                    <a:pt x="82" y="421"/>
                  </a:lnTo>
                  <a:lnTo>
                    <a:pt x="82" y="416"/>
                  </a:lnTo>
                  <a:lnTo>
                    <a:pt x="92" y="406"/>
                  </a:lnTo>
                  <a:lnTo>
                    <a:pt x="92" y="401"/>
                  </a:lnTo>
                  <a:lnTo>
                    <a:pt x="102" y="391"/>
                  </a:lnTo>
                  <a:lnTo>
                    <a:pt x="102" y="386"/>
                  </a:lnTo>
                  <a:lnTo>
                    <a:pt x="107" y="381"/>
                  </a:lnTo>
                  <a:lnTo>
                    <a:pt x="112" y="376"/>
                  </a:lnTo>
                  <a:lnTo>
                    <a:pt x="117" y="371"/>
                  </a:lnTo>
                  <a:lnTo>
                    <a:pt x="117" y="366"/>
                  </a:lnTo>
                  <a:lnTo>
                    <a:pt x="122" y="360"/>
                  </a:lnTo>
                  <a:lnTo>
                    <a:pt x="127" y="355"/>
                  </a:lnTo>
                  <a:lnTo>
                    <a:pt x="137" y="345"/>
                  </a:lnTo>
                  <a:lnTo>
                    <a:pt x="137" y="340"/>
                  </a:lnTo>
                  <a:lnTo>
                    <a:pt x="143" y="335"/>
                  </a:lnTo>
                  <a:lnTo>
                    <a:pt x="148" y="330"/>
                  </a:lnTo>
                  <a:lnTo>
                    <a:pt x="153" y="325"/>
                  </a:lnTo>
                  <a:lnTo>
                    <a:pt x="158" y="320"/>
                  </a:lnTo>
                  <a:lnTo>
                    <a:pt x="168" y="310"/>
                  </a:lnTo>
                  <a:lnTo>
                    <a:pt x="163" y="310"/>
                  </a:lnTo>
                  <a:lnTo>
                    <a:pt x="168" y="310"/>
                  </a:lnTo>
                  <a:lnTo>
                    <a:pt x="173" y="305"/>
                  </a:lnTo>
                  <a:lnTo>
                    <a:pt x="178" y="300"/>
                  </a:lnTo>
                  <a:lnTo>
                    <a:pt x="188" y="289"/>
                  </a:lnTo>
                  <a:lnTo>
                    <a:pt x="183" y="289"/>
                  </a:lnTo>
                  <a:lnTo>
                    <a:pt x="188" y="289"/>
                  </a:lnTo>
                  <a:lnTo>
                    <a:pt x="193" y="284"/>
                  </a:lnTo>
                  <a:lnTo>
                    <a:pt x="203" y="274"/>
                  </a:lnTo>
                  <a:lnTo>
                    <a:pt x="198" y="274"/>
                  </a:lnTo>
                  <a:lnTo>
                    <a:pt x="203" y="274"/>
                  </a:lnTo>
                  <a:lnTo>
                    <a:pt x="209" y="269"/>
                  </a:lnTo>
                  <a:lnTo>
                    <a:pt x="214" y="264"/>
                  </a:lnTo>
                  <a:lnTo>
                    <a:pt x="219" y="259"/>
                  </a:lnTo>
                  <a:lnTo>
                    <a:pt x="224" y="254"/>
                  </a:lnTo>
                  <a:lnTo>
                    <a:pt x="229" y="249"/>
                  </a:lnTo>
                  <a:lnTo>
                    <a:pt x="234" y="244"/>
                  </a:lnTo>
                  <a:lnTo>
                    <a:pt x="239" y="239"/>
                  </a:lnTo>
                  <a:lnTo>
                    <a:pt x="244" y="239"/>
                  </a:lnTo>
                  <a:lnTo>
                    <a:pt x="254" y="229"/>
                  </a:lnTo>
                  <a:lnTo>
                    <a:pt x="249" y="229"/>
                  </a:lnTo>
                  <a:lnTo>
                    <a:pt x="254" y="229"/>
                  </a:lnTo>
                  <a:lnTo>
                    <a:pt x="259" y="223"/>
                  </a:lnTo>
                  <a:lnTo>
                    <a:pt x="264" y="218"/>
                  </a:lnTo>
                  <a:lnTo>
                    <a:pt x="269" y="213"/>
                  </a:lnTo>
                  <a:lnTo>
                    <a:pt x="275" y="208"/>
                  </a:lnTo>
                  <a:lnTo>
                    <a:pt x="280" y="203"/>
                  </a:lnTo>
                  <a:lnTo>
                    <a:pt x="285" y="203"/>
                  </a:lnTo>
                  <a:lnTo>
                    <a:pt x="290" y="198"/>
                  </a:lnTo>
                  <a:lnTo>
                    <a:pt x="295" y="193"/>
                  </a:lnTo>
                  <a:lnTo>
                    <a:pt x="300" y="188"/>
                  </a:lnTo>
                  <a:lnTo>
                    <a:pt x="305" y="183"/>
                  </a:lnTo>
                  <a:lnTo>
                    <a:pt x="310" y="183"/>
                  </a:lnTo>
                  <a:lnTo>
                    <a:pt x="315" y="178"/>
                  </a:lnTo>
                  <a:lnTo>
                    <a:pt x="320" y="173"/>
                  </a:lnTo>
                  <a:lnTo>
                    <a:pt x="325" y="168"/>
                  </a:lnTo>
                  <a:lnTo>
                    <a:pt x="330" y="163"/>
                  </a:lnTo>
                  <a:lnTo>
                    <a:pt x="335" y="163"/>
                  </a:lnTo>
                  <a:lnTo>
                    <a:pt x="340" y="157"/>
                  </a:lnTo>
                  <a:lnTo>
                    <a:pt x="346" y="152"/>
                  </a:lnTo>
                  <a:lnTo>
                    <a:pt x="351" y="147"/>
                  </a:lnTo>
                  <a:lnTo>
                    <a:pt x="356" y="147"/>
                  </a:lnTo>
                  <a:lnTo>
                    <a:pt x="361" y="142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6" y="132"/>
                  </a:lnTo>
                  <a:lnTo>
                    <a:pt x="381" y="127"/>
                  </a:lnTo>
                  <a:lnTo>
                    <a:pt x="386" y="122"/>
                  </a:lnTo>
                  <a:lnTo>
                    <a:pt x="391" y="122"/>
                  </a:lnTo>
                  <a:lnTo>
                    <a:pt x="396" y="117"/>
                  </a:lnTo>
                  <a:lnTo>
                    <a:pt x="401" y="112"/>
                  </a:lnTo>
                  <a:lnTo>
                    <a:pt x="406" y="112"/>
                  </a:lnTo>
                  <a:lnTo>
                    <a:pt x="412" y="107"/>
                  </a:lnTo>
                  <a:lnTo>
                    <a:pt x="417" y="102"/>
                  </a:lnTo>
                  <a:lnTo>
                    <a:pt x="422" y="97"/>
                  </a:lnTo>
                  <a:lnTo>
                    <a:pt x="427" y="97"/>
                  </a:lnTo>
                  <a:lnTo>
                    <a:pt x="432" y="92"/>
                  </a:lnTo>
                  <a:lnTo>
                    <a:pt x="437" y="86"/>
                  </a:lnTo>
                  <a:lnTo>
                    <a:pt x="442" y="86"/>
                  </a:lnTo>
                  <a:lnTo>
                    <a:pt x="447" y="81"/>
                  </a:lnTo>
                  <a:lnTo>
                    <a:pt x="452" y="76"/>
                  </a:lnTo>
                  <a:lnTo>
                    <a:pt x="457" y="71"/>
                  </a:lnTo>
                  <a:lnTo>
                    <a:pt x="462" y="71"/>
                  </a:lnTo>
                  <a:lnTo>
                    <a:pt x="467" y="66"/>
                  </a:lnTo>
                  <a:lnTo>
                    <a:pt x="472" y="61"/>
                  </a:lnTo>
                  <a:lnTo>
                    <a:pt x="478" y="61"/>
                  </a:lnTo>
                  <a:lnTo>
                    <a:pt x="483" y="56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8" y="46"/>
                  </a:lnTo>
                  <a:lnTo>
                    <a:pt x="503" y="41"/>
                  </a:lnTo>
                  <a:lnTo>
                    <a:pt x="508" y="41"/>
                  </a:lnTo>
                  <a:lnTo>
                    <a:pt x="513" y="36"/>
                  </a:lnTo>
                  <a:lnTo>
                    <a:pt x="518" y="31"/>
                  </a:lnTo>
                  <a:lnTo>
                    <a:pt x="523" y="31"/>
                  </a:lnTo>
                  <a:lnTo>
                    <a:pt x="528" y="26"/>
                  </a:lnTo>
                  <a:lnTo>
                    <a:pt x="533" y="21"/>
                  </a:lnTo>
                  <a:lnTo>
                    <a:pt x="538" y="21"/>
                  </a:lnTo>
                  <a:lnTo>
                    <a:pt x="543" y="1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59" y="5"/>
                  </a:lnTo>
                  <a:lnTo>
                    <a:pt x="5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" name="Freeform 70"/>
            <p:cNvSpPr>
              <a:spLocks/>
            </p:cNvSpPr>
            <p:nvPr/>
          </p:nvSpPr>
          <p:spPr bwMode="auto">
            <a:xfrm>
              <a:off x="3875" y="2165"/>
              <a:ext cx="644" cy="314"/>
            </a:xfrm>
            <a:custGeom>
              <a:avLst/>
              <a:gdLst>
                <a:gd name="T0" fmla="*/ 10 w 644"/>
                <a:gd name="T1" fmla="*/ 309 h 314"/>
                <a:gd name="T2" fmla="*/ 25 w 644"/>
                <a:gd name="T3" fmla="*/ 299 h 314"/>
                <a:gd name="T4" fmla="*/ 40 w 644"/>
                <a:gd name="T5" fmla="*/ 294 h 314"/>
                <a:gd name="T6" fmla="*/ 56 w 644"/>
                <a:gd name="T7" fmla="*/ 284 h 314"/>
                <a:gd name="T8" fmla="*/ 71 w 644"/>
                <a:gd name="T9" fmla="*/ 274 h 314"/>
                <a:gd name="T10" fmla="*/ 86 w 644"/>
                <a:gd name="T11" fmla="*/ 263 h 314"/>
                <a:gd name="T12" fmla="*/ 101 w 644"/>
                <a:gd name="T13" fmla="*/ 253 h 314"/>
                <a:gd name="T14" fmla="*/ 117 w 644"/>
                <a:gd name="T15" fmla="*/ 248 h 314"/>
                <a:gd name="T16" fmla="*/ 132 w 644"/>
                <a:gd name="T17" fmla="*/ 238 h 314"/>
                <a:gd name="T18" fmla="*/ 147 w 644"/>
                <a:gd name="T19" fmla="*/ 233 h 314"/>
                <a:gd name="T20" fmla="*/ 162 w 644"/>
                <a:gd name="T21" fmla="*/ 223 h 314"/>
                <a:gd name="T22" fmla="*/ 177 w 644"/>
                <a:gd name="T23" fmla="*/ 213 h 314"/>
                <a:gd name="T24" fmla="*/ 193 w 644"/>
                <a:gd name="T25" fmla="*/ 208 h 314"/>
                <a:gd name="T26" fmla="*/ 208 w 644"/>
                <a:gd name="T27" fmla="*/ 198 h 314"/>
                <a:gd name="T28" fmla="*/ 223 w 644"/>
                <a:gd name="T29" fmla="*/ 187 h 314"/>
                <a:gd name="T30" fmla="*/ 238 w 644"/>
                <a:gd name="T31" fmla="*/ 182 h 314"/>
                <a:gd name="T32" fmla="*/ 254 w 644"/>
                <a:gd name="T33" fmla="*/ 172 h 314"/>
                <a:gd name="T34" fmla="*/ 269 w 644"/>
                <a:gd name="T35" fmla="*/ 167 h 314"/>
                <a:gd name="T36" fmla="*/ 284 w 644"/>
                <a:gd name="T37" fmla="*/ 157 h 314"/>
                <a:gd name="T38" fmla="*/ 299 w 644"/>
                <a:gd name="T39" fmla="*/ 152 h 314"/>
                <a:gd name="T40" fmla="*/ 314 w 644"/>
                <a:gd name="T41" fmla="*/ 142 h 314"/>
                <a:gd name="T42" fmla="*/ 330 w 644"/>
                <a:gd name="T43" fmla="*/ 137 h 314"/>
                <a:gd name="T44" fmla="*/ 345 w 644"/>
                <a:gd name="T45" fmla="*/ 132 h 314"/>
                <a:gd name="T46" fmla="*/ 360 w 644"/>
                <a:gd name="T47" fmla="*/ 121 h 314"/>
                <a:gd name="T48" fmla="*/ 375 w 644"/>
                <a:gd name="T49" fmla="*/ 116 h 314"/>
                <a:gd name="T50" fmla="*/ 391 w 644"/>
                <a:gd name="T51" fmla="*/ 106 h 314"/>
                <a:gd name="T52" fmla="*/ 406 w 644"/>
                <a:gd name="T53" fmla="*/ 101 h 314"/>
                <a:gd name="T54" fmla="*/ 421 w 644"/>
                <a:gd name="T55" fmla="*/ 96 h 314"/>
                <a:gd name="T56" fmla="*/ 436 w 644"/>
                <a:gd name="T57" fmla="*/ 86 h 314"/>
                <a:gd name="T58" fmla="*/ 451 w 644"/>
                <a:gd name="T59" fmla="*/ 81 h 314"/>
                <a:gd name="T60" fmla="*/ 467 w 644"/>
                <a:gd name="T61" fmla="*/ 76 h 314"/>
                <a:gd name="T62" fmla="*/ 482 w 644"/>
                <a:gd name="T63" fmla="*/ 66 h 314"/>
                <a:gd name="T64" fmla="*/ 497 w 644"/>
                <a:gd name="T65" fmla="*/ 61 h 314"/>
                <a:gd name="T66" fmla="*/ 512 w 644"/>
                <a:gd name="T67" fmla="*/ 55 h 314"/>
                <a:gd name="T68" fmla="*/ 528 w 644"/>
                <a:gd name="T69" fmla="*/ 50 h 314"/>
                <a:gd name="T70" fmla="*/ 543 w 644"/>
                <a:gd name="T71" fmla="*/ 40 h 314"/>
                <a:gd name="T72" fmla="*/ 558 w 644"/>
                <a:gd name="T73" fmla="*/ 35 h 314"/>
                <a:gd name="T74" fmla="*/ 573 w 644"/>
                <a:gd name="T75" fmla="*/ 30 h 314"/>
                <a:gd name="T76" fmla="*/ 588 w 644"/>
                <a:gd name="T77" fmla="*/ 25 h 314"/>
                <a:gd name="T78" fmla="*/ 604 w 644"/>
                <a:gd name="T79" fmla="*/ 15 h 314"/>
                <a:gd name="T80" fmla="*/ 619 w 644"/>
                <a:gd name="T81" fmla="*/ 10 h 314"/>
                <a:gd name="T82" fmla="*/ 634 w 644"/>
                <a:gd name="T83" fmla="*/ 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314">
                  <a:moveTo>
                    <a:pt x="0" y="314"/>
                  </a:moveTo>
                  <a:lnTo>
                    <a:pt x="5" y="314"/>
                  </a:lnTo>
                  <a:lnTo>
                    <a:pt x="10" y="309"/>
                  </a:lnTo>
                  <a:lnTo>
                    <a:pt x="15" y="309"/>
                  </a:lnTo>
                  <a:lnTo>
                    <a:pt x="20" y="304"/>
                  </a:lnTo>
                  <a:lnTo>
                    <a:pt x="25" y="299"/>
                  </a:lnTo>
                  <a:lnTo>
                    <a:pt x="30" y="299"/>
                  </a:lnTo>
                  <a:lnTo>
                    <a:pt x="35" y="294"/>
                  </a:lnTo>
                  <a:lnTo>
                    <a:pt x="40" y="294"/>
                  </a:lnTo>
                  <a:lnTo>
                    <a:pt x="45" y="289"/>
                  </a:lnTo>
                  <a:lnTo>
                    <a:pt x="51" y="284"/>
                  </a:lnTo>
                  <a:lnTo>
                    <a:pt x="56" y="284"/>
                  </a:lnTo>
                  <a:lnTo>
                    <a:pt x="61" y="279"/>
                  </a:lnTo>
                  <a:lnTo>
                    <a:pt x="66" y="274"/>
                  </a:lnTo>
                  <a:lnTo>
                    <a:pt x="71" y="274"/>
                  </a:lnTo>
                  <a:lnTo>
                    <a:pt x="76" y="269"/>
                  </a:lnTo>
                  <a:lnTo>
                    <a:pt x="81" y="269"/>
                  </a:lnTo>
                  <a:lnTo>
                    <a:pt x="86" y="263"/>
                  </a:lnTo>
                  <a:lnTo>
                    <a:pt x="91" y="263"/>
                  </a:lnTo>
                  <a:lnTo>
                    <a:pt x="96" y="258"/>
                  </a:lnTo>
                  <a:lnTo>
                    <a:pt x="101" y="253"/>
                  </a:lnTo>
                  <a:lnTo>
                    <a:pt x="106" y="253"/>
                  </a:lnTo>
                  <a:lnTo>
                    <a:pt x="111" y="248"/>
                  </a:lnTo>
                  <a:lnTo>
                    <a:pt x="117" y="248"/>
                  </a:lnTo>
                  <a:lnTo>
                    <a:pt x="122" y="243"/>
                  </a:lnTo>
                  <a:lnTo>
                    <a:pt x="127" y="243"/>
                  </a:lnTo>
                  <a:lnTo>
                    <a:pt x="132" y="238"/>
                  </a:lnTo>
                  <a:lnTo>
                    <a:pt x="137" y="233"/>
                  </a:lnTo>
                  <a:lnTo>
                    <a:pt x="142" y="233"/>
                  </a:lnTo>
                  <a:lnTo>
                    <a:pt x="147" y="233"/>
                  </a:lnTo>
                  <a:lnTo>
                    <a:pt x="152" y="228"/>
                  </a:lnTo>
                  <a:lnTo>
                    <a:pt x="157" y="223"/>
                  </a:lnTo>
                  <a:lnTo>
                    <a:pt x="162" y="223"/>
                  </a:lnTo>
                  <a:lnTo>
                    <a:pt x="167" y="218"/>
                  </a:lnTo>
                  <a:lnTo>
                    <a:pt x="172" y="218"/>
                  </a:lnTo>
                  <a:lnTo>
                    <a:pt x="177" y="213"/>
                  </a:lnTo>
                  <a:lnTo>
                    <a:pt x="182" y="213"/>
                  </a:lnTo>
                  <a:lnTo>
                    <a:pt x="188" y="208"/>
                  </a:lnTo>
                  <a:lnTo>
                    <a:pt x="193" y="208"/>
                  </a:lnTo>
                  <a:lnTo>
                    <a:pt x="198" y="203"/>
                  </a:lnTo>
                  <a:lnTo>
                    <a:pt x="203" y="198"/>
                  </a:lnTo>
                  <a:lnTo>
                    <a:pt x="208" y="198"/>
                  </a:lnTo>
                  <a:lnTo>
                    <a:pt x="213" y="198"/>
                  </a:lnTo>
                  <a:lnTo>
                    <a:pt x="218" y="192"/>
                  </a:lnTo>
                  <a:lnTo>
                    <a:pt x="223" y="187"/>
                  </a:lnTo>
                  <a:lnTo>
                    <a:pt x="228" y="187"/>
                  </a:lnTo>
                  <a:lnTo>
                    <a:pt x="233" y="182"/>
                  </a:lnTo>
                  <a:lnTo>
                    <a:pt x="238" y="182"/>
                  </a:lnTo>
                  <a:lnTo>
                    <a:pt x="243" y="177"/>
                  </a:lnTo>
                  <a:lnTo>
                    <a:pt x="248" y="177"/>
                  </a:lnTo>
                  <a:lnTo>
                    <a:pt x="254" y="172"/>
                  </a:lnTo>
                  <a:lnTo>
                    <a:pt x="259" y="172"/>
                  </a:lnTo>
                  <a:lnTo>
                    <a:pt x="264" y="167"/>
                  </a:lnTo>
                  <a:lnTo>
                    <a:pt x="269" y="167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284" y="157"/>
                  </a:lnTo>
                  <a:lnTo>
                    <a:pt x="289" y="157"/>
                  </a:lnTo>
                  <a:lnTo>
                    <a:pt x="294" y="152"/>
                  </a:lnTo>
                  <a:lnTo>
                    <a:pt x="299" y="152"/>
                  </a:lnTo>
                  <a:lnTo>
                    <a:pt x="304" y="147"/>
                  </a:lnTo>
                  <a:lnTo>
                    <a:pt x="309" y="147"/>
                  </a:lnTo>
                  <a:lnTo>
                    <a:pt x="314" y="142"/>
                  </a:lnTo>
                  <a:lnTo>
                    <a:pt x="320" y="142"/>
                  </a:lnTo>
                  <a:lnTo>
                    <a:pt x="325" y="137"/>
                  </a:lnTo>
                  <a:lnTo>
                    <a:pt x="330" y="137"/>
                  </a:lnTo>
                  <a:lnTo>
                    <a:pt x="335" y="132"/>
                  </a:lnTo>
                  <a:lnTo>
                    <a:pt x="340" y="132"/>
                  </a:lnTo>
                  <a:lnTo>
                    <a:pt x="345" y="132"/>
                  </a:lnTo>
                  <a:lnTo>
                    <a:pt x="350" y="126"/>
                  </a:lnTo>
                  <a:lnTo>
                    <a:pt x="355" y="126"/>
                  </a:lnTo>
                  <a:lnTo>
                    <a:pt x="360" y="121"/>
                  </a:lnTo>
                  <a:lnTo>
                    <a:pt x="365" y="121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80" y="111"/>
                  </a:lnTo>
                  <a:lnTo>
                    <a:pt x="385" y="111"/>
                  </a:lnTo>
                  <a:lnTo>
                    <a:pt x="391" y="106"/>
                  </a:lnTo>
                  <a:lnTo>
                    <a:pt x="396" y="106"/>
                  </a:lnTo>
                  <a:lnTo>
                    <a:pt x="401" y="101"/>
                  </a:lnTo>
                  <a:lnTo>
                    <a:pt x="406" y="101"/>
                  </a:lnTo>
                  <a:lnTo>
                    <a:pt x="411" y="96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1"/>
                  </a:lnTo>
                  <a:lnTo>
                    <a:pt x="431" y="91"/>
                  </a:lnTo>
                  <a:lnTo>
                    <a:pt x="436" y="86"/>
                  </a:lnTo>
                  <a:lnTo>
                    <a:pt x="441" y="86"/>
                  </a:lnTo>
                  <a:lnTo>
                    <a:pt x="446" y="81"/>
                  </a:lnTo>
                  <a:lnTo>
                    <a:pt x="451" y="81"/>
                  </a:lnTo>
                  <a:lnTo>
                    <a:pt x="457" y="76"/>
                  </a:lnTo>
                  <a:lnTo>
                    <a:pt x="462" y="76"/>
                  </a:lnTo>
                  <a:lnTo>
                    <a:pt x="467" y="76"/>
                  </a:lnTo>
                  <a:lnTo>
                    <a:pt x="472" y="71"/>
                  </a:lnTo>
                  <a:lnTo>
                    <a:pt x="477" y="71"/>
                  </a:lnTo>
                  <a:lnTo>
                    <a:pt x="482" y="66"/>
                  </a:lnTo>
                  <a:lnTo>
                    <a:pt x="487" y="66"/>
                  </a:lnTo>
                  <a:lnTo>
                    <a:pt x="492" y="61"/>
                  </a:lnTo>
                  <a:lnTo>
                    <a:pt x="497" y="61"/>
                  </a:lnTo>
                  <a:lnTo>
                    <a:pt x="502" y="61"/>
                  </a:lnTo>
                  <a:lnTo>
                    <a:pt x="507" y="55"/>
                  </a:lnTo>
                  <a:lnTo>
                    <a:pt x="512" y="55"/>
                  </a:lnTo>
                  <a:lnTo>
                    <a:pt x="517" y="50"/>
                  </a:lnTo>
                  <a:lnTo>
                    <a:pt x="523" y="50"/>
                  </a:lnTo>
                  <a:lnTo>
                    <a:pt x="528" y="50"/>
                  </a:lnTo>
                  <a:lnTo>
                    <a:pt x="533" y="45"/>
                  </a:lnTo>
                  <a:lnTo>
                    <a:pt x="538" y="45"/>
                  </a:lnTo>
                  <a:lnTo>
                    <a:pt x="543" y="40"/>
                  </a:lnTo>
                  <a:lnTo>
                    <a:pt x="548" y="40"/>
                  </a:lnTo>
                  <a:lnTo>
                    <a:pt x="553" y="35"/>
                  </a:lnTo>
                  <a:lnTo>
                    <a:pt x="558" y="35"/>
                  </a:lnTo>
                  <a:lnTo>
                    <a:pt x="563" y="35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8" y="25"/>
                  </a:lnTo>
                  <a:lnTo>
                    <a:pt x="583" y="25"/>
                  </a:lnTo>
                  <a:lnTo>
                    <a:pt x="588" y="25"/>
                  </a:lnTo>
                  <a:lnTo>
                    <a:pt x="594" y="20"/>
                  </a:lnTo>
                  <a:lnTo>
                    <a:pt x="599" y="20"/>
                  </a:lnTo>
                  <a:lnTo>
                    <a:pt x="604" y="15"/>
                  </a:lnTo>
                  <a:lnTo>
                    <a:pt x="609" y="15"/>
                  </a:lnTo>
                  <a:lnTo>
                    <a:pt x="614" y="15"/>
                  </a:lnTo>
                  <a:lnTo>
                    <a:pt x="619" y="10"/>
                  </a:lnTo>
                  <a:lnTo>
                    <a:pt x="624" y="10"/>
                  </a:lnTo>
                  <a:lnTo>
                    <a:pt x="629" y="5"/>
                  </a:lnTo>
                  <a:lnTo>
                    <a:pt x="634" y="5"/>
                  </a:lnTo>
                  <a:lnTo>
                    <a:pt x="639" y="5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4519" y="1936"/>
              <a:ext cx="645" cy="229"/>
            </a:xfrm>
            <a:custGeom>
              <a:avLst/>
              <a:gdLst>
                <a:gd name="T0" fmla="*/ 10 w 645"/>
                <a:gd name="T1" fmla="*/ 224 h 229"/>
                <a:gd name="T2" fmla="*/ 26 w 645"/>
                <a:gd name="T3" fmla="*/ 218 h 229"/>
                <a:gd name="T4" fmla="*/ 41 w 645"/>
                <a:gd name="T5" fmla="*/ 213 h 229"/>
                <a:gd name="T6" fmla="*/ 56 w 645"/>
                <a:gd name="T7" fmla="*/ 208 h 229"/>
                <a:gd name="T8" fmla="*/ 71 w 645"/>
                <a:gd name="T9" fmla="*/ 203 h 229"/>
                <a:gd name="T10" fmla="*/ 87 w 645"/>
                <a:gd name="T11" fmla="*/ 198 h 229"/>
                <a:gd name="T12" fmla="*/ 102 w 645"/>
                <a:gd name="T13" fmla="*/ 193 h 229"/>
                <a:gd name="T14" fmla="*/ 117 w 645"/>
                <a:gd name="T15" fmla="*/ 183 h 229"/>
                <a:gd name="T16" fmla="*/ 132 w 645"/>
                <a:gd name="T17" fmla="*/ 178 h 229"/>
                <a:gd name="T18" fmla="*/ 147 w 645"/>
                <a:gd name="T19" fmla="*/ 173 h 229"/>
                <a:gd name="T20" fmla="*/ 163 w 645"/>
                <a:gd name="T21" fmla="*/ 168 h 229"/>
                <a:gd name="T22" fmla="*/ 178 w 645"/>
                <a:gd name="T23" fmla="*/ 163 h 229"/>
                <a:gd name="T24" fmla="*/ 193 w 645"/>
                <a:gd name="T25" fmla="*/ 158 h 229"/>
                <a:gd name="T26" fmla="*/ 208 w 645"/>
                <a:gd name="T27" fmla="*/ 153 h 229"/>
                <a:gd name="T28" fmla="*/ 224 w 645"/>
                <a:gd name="T29" fmla="*/ 147 h 229"/>
                <a:gd name="T30" fmla="*/ 239 w 645"/>
                <a:gd name="T31" fmla="*/ 142 h 229"/>
                <a:gd name="T32" fmla="*/ 254 w 645"/>
                <a:gd name="T33" fmla="*/ 137 h 229"/>
                <a:gd name="T34" fmla="*/ 269 w 645"/>
                <a:gd name="T35" fmla="*/ 127 h 229"/>
                <a:gd name="T36" fmla="*/ 284 w 645"/>
                <a:gd name="T37" fmla="*/ 122 h 229"/>
                <a:gd name="T38" fmla="*/ 300 w 645"/>
                <a:gd name="T39" fmla="*/ 117 h 229"/>
                <a:gd name="T40" fmla="*/ 315 w 645"/>
                <a:gd name="T41" fmla="*/ 112 h 229"/>
                <a:gd name="T42" fmla="*/ 330 w 645"/>
                <a:gd name="T43" fmla="*/ 107 h 229"/>
                <a:gd name="T44" fmla="*/ 345 w 645"/>
                <a:gd name="T45" fmla="*/ 102 h 229"/>
                <a:gd name="T46" fmla="*/ 361 w 645"/>
                <a:gd name="T47" fmla="*/ 97 h 229"/>
                <a:gd name="T48" fmla="*/ 376 w 645"/>
                <a:gd name="T49" fmla="*/ 92 h 229"/>
                <a:gd name="T50" fmla="*/ 391 w 645"/>
                <a:gd name="T51" fmla="*/ 87 h 229"/>
                <a:gd name="T52" fmla="*/ 406 w 645"/>
                <a:gd name="T53" fmla="*/ 81 h 229"/>
                <a:gd name="T54" fmla="*/ 422 w 645"/>
                <a:gd name="T55" fmla="*/ 76 h 229"/>
                <a:gd name="T56" fmla="*/ 437 w 645"/>
                <a:gd name="T57" fmla="*/ 71 h 229"/>
                <a:gd name="T58" fmla="*/ 452 w 645"/>
                <a:gd name="T59" fmla="*/ 66 h 229"/>
                <a:gd name="T60" fmla="*/ 467 w 645"/>
                <a:gd name="T61" fmla="*/ 61 h 229"/>
                <a:gd name="T62" fmla="*/ 482 w 645"/>
                <a:gd name="T63" fmla="*/ 56 h 229"/>
                <a:gd name="T64" fmla="*/ 498 w 645"/>
                <a:gd name="T65" fmla="*/ 51 h 229"/>
                <a:gd name="T66" fmla="*/ 513 w 645"/>
                <a:gd name="T67" fmla="*/ 46 h 229"/>
                <a:gd name="T68" fmla="*/ 528 w 645"/>
                <a:gd name="T69" fmla="*/ 41 h 229"/>
                <a:gd name="T70" fmla="*/ 543 w 645"/>
                <a:gd name="T71" fmla="*/ 36 h 229"/>
                <a:gd name="T72" fmla="*/ 559 w 645"/>
                <a:gd name="T73" fmla="*/ 26 h 229"/>
                <a:gd name="T74" fmla="*/ 574 w 645"/>
                <a:gd name="T75" fmla="*/ 21 h 229"/>
                <a:gd name="T76" fmla="*/ 589 w 645"/>
                <a:gd name="T77" fmla="*/ 21 h 229"/>
                <a:gd name="T78" fmla="*/ 604 w 645"/>
                <a:gd name="T79" fmla="*/ 10 h 229"/>
                <a:gd name="T80" fmla="*/ 619 w 645"/>
                <a:gd name="T81" fmla="*/ 5 h 229"/>
                <a:gd name="T82" fmla="*/ 635 w 645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29">
                  <a:moveTo>
                    <a:pt x="0" y="229"/>
                  </a:moveTo>
                  <a:lnTo>
                    <a:pt x="5" y="229"/>
                  </a:lnTo>
                  <a:lnTo>
                    <a:pt x="10" y="224"/>
                  </a:lnTo>
                  <a:lnTo>
                    <a:pt x="16" y="224"/>
                  </a:lnTo>
                  <a:lnTo>
                    <a:pt x="21" y="224"/>
                  </a:lnTo>
                  <a:lnTo>
                    <a:pt x="26" y="218"/>
                  </a:lnTo>
                  <a:lnTo>
                    <a:pt x="31" y="218"/>
                  </a:lnTo>
                  <a:lnTo>
                    <a:pt x="36" y="213"/>
                  </a:lnTo>
                  <a:lnTo>
                    <a:pt x="41" y="213"/>
                  </a:lnTo>
                  <a:lnTo>
                    <a:pt x="46" y="213"/>
                  </a:lnTo>
                  <a:lnTo>
                    <a:pt x="51" y="208"/>
                  </a:lnTo>
                  <a:lnTo>
                    <a:pt x="56" y="208"/>
                  </a:lnTo>
                  <a:lnTo>
                    <a:pt x="61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76" y="198"/>
                  </a:lnTo>
                  <a:lnTo>
                    <a:pt x="81" y="198"/>
                  </a:lnTo>
                  <a:lnTo>
                    <a:pt x="87" y="198"/>
                  </a:lnTo>
                  <a:lnTo>
                    <a:pt x="92" y="193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83"/>
                  </a:lnTo>
                  <a:lnTo>
                    <a:pt x="132" y="178"/>
                  </a:lnTo>
                  <a:lnTo>
                    <a:pt x="137" y="178"/>
                  </a:lnTo>
                  <a:lnTo>
                    <a:pt x="142" y="173"/>
                  </a:lnTo>
                  <a:lnTo>
                    <a:pt x="147" y="173"/>
                  </a:lnTo>
                  <a:lnTo>
                    <a:pt x="153" y="173"/>
                  </a:lnTo>
                  <a:lnTo>
                    <a:pt x="158" y="168"/>
                  </a:lnTo>
                  <a:lnTo>
                    <a:pt x="163" y="168"/>
                  </a:lnTo>
                  <a:lnTo>
                    <a:pt x="168" y="168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3" y="163"/>
                  </a:lnTo>
                  <a:lnTo>
                    <a:pt x="188" y="158"/>
                  </a:lnTo>
                  <a:lnTo>
                    <a:pt x="193" y="158"/>
                  </a:lnTo>
                  <a:lnTo>
                    <a:pt x="198" y="153"/>
                  </a:lnTo>
                  <a:lnTo>
                    <a:pt x="203" y="153"/>
                  </a:lnTo>
                  <a:lnTo>
                    <a:pt x="208" y="153"/>
                  </a:lnTo>
                  <a:lnTo>
                    <a:pt x="213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9" y="142"/>
                  </a:lnTo>
                  <a:lnTo>
                    <a:pt x="234" y="142"/>
                  </a:lnTo>
                  <a:lnTo>
                    <a:pt x="239" y="142"/>
                  </a:lnTo>
                  <a:lnTo>
                    <a:pt x="244" y="137"/>
                  </a:lnTo>
                  <a:lnTo>
                    <a:pt x="249" y="137"/>
                  </a:lnTo>
                  <a:lnTo>
                    <a:pt x="254" y="137"/>
                  </a:lnTo>
                  <a:lnTo>
                    <a:pt x="259" y="132"/>
                  </a:lnTo>
                  <a:lnTo>
                    <a:pt x="264" y="132"/>
                  </a:lnTo>
                  <a:lnTo>
                    <a:pt x="269" y="127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4" y="122"/>
                  </a:lnTo>
                  <a:lnTo>
                    <a:pt x="290" y="122"/>
                  </a:lnTo>
                  <a:lnTo>
                    <a:pt x="295" y="122"/>
                  </a:lnTo>
                  <a:lnTo>
                    <a:pt x="300" y="117"/>
                  </a:lnTo>
                  <a:lnTo>
                    <a:pt x="305" y="117"/>
                  </a:lnTo>
                  <a:lnTo>
                    <a:pt x="310" y="117"/>
                  </a:lnTo>
                  <a:lnTo>
                    <a:pt x="315" y="112"/>
                  </a:lnTo>
                  <a:lnTo>
                    <a:pt x="320" y="112"/>
                  </a:lnTo>
                  <a:lnTo>
                    <a:pt x="325" y="112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40" y="102"/>
                  </a:lnTo>
                  <a:lnTo>
                    <a:pt x="345" y="102"/>
                  </a:lnTo>
                  <a:lnTo>
                    <a:pt x="350" y="102"/>
                  </a:lnTo>
                  <a:lnTo>
                    <a:pt x="356" y="102"/>
                  </a:lnTo>
                  <a:lnTo>
                    <a:pt x="361" y="97"/>
                  </a:lnTo>
                  <a:lnTo>
                    <a:pt x="366" y="97"/>
                  </a:lnTo>
                  <a:lnTo>
                    <a:pt x="371" y="92"/>
                  </a:lnTo>
                  <a:lnTo>
                    <a:pt x="376" y="92"/>
                  </a:lnTo>
                  <a:lnTo>
                    <a:pt x="381" y="92"/>
                  </a:lnTo>
                  <a:lnTo>
                    <a:pt x="386" y="87"/>
                  </a:lnTo>
                  <a:lnTo>
                    <a:pt x="391" y="87"/>
                  </a:lnTo>
                  <a:lnTo>
                    <a:pt x="396" y="87"/>
                  </a:lnTo>
                  <a:lnTo>
                    <a:pt x="401" y="81"/>
                  </a:lnTo>
                  <a:lnTo>
                    <a:pt x="406" y="81"/>
                  </a:lnTo>
                  <a:lnTo>
                    <a:pt x="411" y="81"/>
                  </a:lnTo>
                  <a:lnTo>
                    <a:pt x="416" y="76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2" y="71"/>
                  </a:lnTo>
                  <a:lnTo>
                    <a:pt x="437" y="71"/>
                  </a:lnTo>
                  <a:lnTo>
                    <a:pt x="442" y="71"/>
                  </a:lnTo>
                  <a:lnTo>
                    <a:pt x="447" y="66"/>
                  </a:lnTo>
                  <a:lnTo>
                    <a:pt x="452" y="66"/>
                  </a:lnTo>
                  <a:lnTo>
                    <a:pt x="457" y="61"/>
                  </a:lnTo>
                  <a:lnTo>
                    <a:pt x="462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7" y="56"/>
                  </a:lnTo>
                  <a:lnTo>
                    <a:pt x="482" y="56"/>
                  </a:lnTo>
                  <a:lnTo>
                    <a:pt x="487" y="56"/>
                  </a:lnTo>
                  <a:lnTo>
                    <a:pt x="493" y="51"/>
                  </a:lnTo>
                  <a:lnTo>
                    <a:pt x="498" y="51"/>
                  </a:lnTo>
                  <a:lnTo>
                    <a:pt x="503" y="46"/>
                  </a:lnTo>
                  <a:lnTo>
                    <a:pt x="508" y="46"/>
                  </a:lnTo>
                  <a:lnTo>
                    <a:pt x="513" y="46"/>
                  </a:lnTo>
                  <a:lnTo>
                    <a:pt x="518" y="41"/>
                  </a:lnTo>
                  <a:lnTo>
                    <a:pt x="523" y="41"/>
                  </a:lnTo>
                  <a:lnTo>
                    <a:pt x="528" y="41"/>
                  </a:lnTo>
                  <a:lnTo>
                    <a:pt x="533" y="36"/>
                  </a:lnTo>
                  <a:lnTo>
                    <a:pt x="538" y="36"/>
                  </a:lnTo>
                  <a:lnTo>
                    <a:pt x="543" y="36"/>
                  </a:lnTo>
                  <a:lnTo>
                    <a:pt x="548" y="31"/>
                  </a:lnTo>
                  <a:lnTo>
                    <a:pt x="553" y="31"/>
                  </a:lnTo>
                  <a:lnTo>
                    <a:pt x="559" y="26"/>
                  </a:lnTo>
                  <a:lnTo>
                    <a:pt x="564" y="26"/>
                  </a:lnTo>
                  <a:lnTo>
                    <a:pt x="569" y="26"/>
                  </a:lnTo>
                  <a:lnTo>
                    <a:pt x="574" y="21"/>
                  </a:lnTo>
                  <a:lnTo>
                    <a:pt x="579" y="21"/>
                  </a:lnTo>
                  <a:lnTo>
                    <a:pt x="584" y="21"/>
                  </a:lnTo>
                  <a:lnTo>
                    <a:pt x="589" y="21"/>
                  </a:lnTo>
                  <a:lnTo>
                    <a:pt x="594" y="16"/>
                  </a:lnTo>
                  <a:lnTo>
                    <a:pt x="599" y="16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5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Freeform 72"/>
            <p:cNvSpPr>
              <a:spLocks/>
            </p:cNvSpPr>
            <p:nvPr/>
          </p:nvSpPr>
          <p:spPr bwMode="auto">
            <a:xfrm>
              <a:off x="5164" y="1804"/>
              <a:ext cx="355" cy="132"/>
            </a:xfrm>
            <a:custGeom>
              <a:avLst/>
              <a:gdLst>
                <a:gd name="T0" fmla="*/ 5 w 355"/>
                <a:gd name="T1" fmla="*/ 127 h 132"/>
                <a:gd name="T2" fmla="*/ 15 w 355"/>
                <a:gd name="T3" fmla="*/ 122 h 132"/>
                <a:gd name="T4" fmla="*/ 25 w 355"/>
                <a:gd name="T5" fmla="*/ 122 h 132"/>
                <a:gd name="T6" fmla="*/ 35 w 355"/>
                <a:gd name="T7" fmla="*/ 117 h 132"/>
                <a:gd name="T8" fmla="*/ 45 w 355"/>
                <a:gd name="T9" fmla="*/ 112 h 132"/>
                <a:gd name="T10" fmla="*/ 56 w 355"/>
                <a:gd name="T11" fmla="*/ 112 h 132"/>
                <a:gd name="T12" fmla="*/ 66 w 355"/>
                <a:gd name="T13" fmla="*/ 107 h 132"/>
                <a:gd name="T14" fmla="*/ 76 w 355"/>
                <a:gd name="T15" fmla="*/ 102 h 132"/>
                <a:gd name="T16" fmla="*/ 86 w 355"/>
                <a:gd name="T17" fmla="*/ 97 h 132"/>
                <a:gd name="T18" fmla="*/ 96 w 355"/>
                <a:gd name="T19" fmla="*/ 97 h 132"/>
                <a:gd name="T20" fmla="*/ 106 w 355"/>
                <a:gd name="T21" fmla="*/ 92 h 132"/>
                <a:gd name="T22" fmla="*/ 117 w 355"/>
                <a:gd name="T23" fmla="*/ 87 h 132"/>
                <a:gd name="T24" fmla="*/ 127 w 355"/>
                <a:gd name="T25" fmla="*/ 87 h 132"/>
                <a:gd name="T26" fmla="*/ 137 w 355"/>
                <a:gd name="T27" fmla="*/ 82 h 132"/>
                <a:gd name="T28" fmla="*/ 147 w 355"/>
                <a:gd name="T29" fmla="*/ 76 h 132"/>
                <a:gd name="T30" fmla="*/ 157 w 355"/>
                <a:gd name="T31" fmla="*/ 71 h 132"/>
                <a:gd name="T32" fmla="*/ 167 w 355"/>
                <a:gd name="T33" fmla="*/ 71 h 132"/>
                <a:gd name="T34" fmla="*/ 177 w 355"/>
                <a:gd name="T35" fmla="*/ 66 h 132"/>
                <a:gd name="T36" fmla="*/ 188 w 355"/>
                <a:gd name="T37" fmla="*/ 61 h 132"/>
                <a:gd name="T38" fmla="*/ 198 w 355"/>
                <a:gd name="T39" fmla="*/ 56 h 132"/>
                <a:gd name="T40" fmla="*/ 208 w 355"/>
                <a:gd name="T41" fmla="*/ 56 h 132"/>
                <a:gd name="T42" fmla="*/ 218 w 355"/>
                <a:gd name="T43" fmla="*/ 51 h 132"/>
                <a:gd name="T44" fmla="*/ 228 w 355"/>
                <a:gd name="T45" fmla="*/ 46 h 132"/>
                <a:gd name="T46" fmla="*/ 238 w 355"/>
                <a:gd name="T47" fmla="*/ 41 h 132"/>
                <a:gd name="T48" fmla="*/ 248 w 355"/>
                <a:gd name="T49" fmla="*/ 41 h 132"/>
                <a:gd name="T50" fmla="*/ 259 w 355"/>
                <a:gd name="T51" fmla="*/ 36 h 132"/>
                <a:gd name="T52" fmla="*/ 269 w 355"/>
                <a:gd name="T53" fmla="*/ 31 h 132"/>
                <a:gd name="T54" fmla="*/ 279 w 355"/>
                <a:gd name="T55" fmla="*/ 26 h 132"/>
                <a:gd name="T56" fmla="*/ 289 w 355"/>
                <a:gd name="T57" fmla="*/ 26 h 132"/>
                <a:gd name="T58" fmla="*/ 299 w 355"/>
                <a:gd name="T59" fmla="*/ 21 h 132"/>
                <a:gd name="T60" fmla="*/ 309 w 355"/>
                <a:gd name="T61" fmla="*/ 16 h 132"/>
                <a:gd name="T62" fmla="*/ 320 w 355"/>
                <a:gd name="T63" fmla="*/ 11 h 132"/>
                <a:gd name="T64" fmla="*/ 330 w 355"/>
                <a:gd name="T65" fmla="*/ 5 h 132"/>
                <a:gd name="T66" fmla="*/ 340 w 355"/>
                <a:gd name="T67" fmla="*/ 5 h 132"/>
                <a:gd name="T68" fmla="*/ 350 w 355"/>
                <a:gd name="T6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132">
                  <a:moveTo>
                    <a:pt x="0" y="132"/>
                  </a:moveTo>
                  <a:lnTo>
                    <a:pt x="5" y="127"/>
                  </a:lnTo>
                  <a:lnTo>
                    <a:pt x="10" y="127"/>
                  </a:lnTo>
                  <a:lnTo>
                    <a:pt x="15" y="122"/>
                  </a:lnTo>
                  <a:lnTo>
                    <a:pt x="20" y="122"/>
                  </a:lnTo>
                  <a:lnTo>
                    <a:pt x="25" y="122"/>
                  </a:lnTo>
                  <a:lnTo>
                    <a:pt x="30" y="117"/>
                  </a:lnTo>
                  <a:lnTo>
                    <a:pt x="35" y="117"/>
                  </a:lnTo>
                  <a:lnTo>
                    <a:pt x="40" y="117"/>
                  </a:lnTo>
                  <a:lnTo>
                    <a:pt x="45" y="112"/>
                  </a:lnTo>
                  <a:lnTo>
                    <a:pt x="51" y="112"/>
                  </a:lnTo>
                  <a:lnTo>
                    <a:pt x="56" y="112"/>
                  </a:lnTo>
                  <a:lnTo>
                    <a:pt x="61" y="107"/>
                  </a:lnTo>
                  <a:lnTo>
                    <a:pt x="66" y="107"/>
                  </a:lnTo>
                  <a:lnTo>
                    <a:pt x="71" y="107"/>
                  </a:lnTo>
                  <a:lnTo>
                    <a:pt x="76" y="102"/>
                  </a:lnTo>
                  <a:lnTo>
                    <a:pt x="81" y="102"/>
                  </a:lnTo>
                  <a:lnTo>
                    <a:pt x="86" y="97"/>
                  </a:lnTo>
                  <a:lnTo>
                    <a:pt x="91" y="97"/>
                  </a:lnTo>
                  <a:lnTo>
                    <a:pt x="96" y="97"/>
                  </a:lnTo>
                  <a:lnTo>
                    <a:pt x="101" y="92"/>
                  </a:lnTo>
                  <a:lnTo>
                    <a:pt x="106" y="92"/>
                  </a:lnTo>
                  <a:lnTo>
                    <a:pt x="111" y="92"/>
                  </a:lnTo>
                  <a:lnTo>
                    <a:pt x="117" y="87"/>
                  </a:lnTo>
                  <a:lnTo>
                    <a:pt x="122" y="87"/>
                  </a:lnTo>
                  <a:lnTo>
                    <a:pt x="127" y="87"/>
                  </a:lnTo>
                  <a:lnTo>
                    <a:pt x="132" y="82"/>
                  </a:lnTo>
                  <a:lnTo>
                    <a:pt x="137" y="82"/>
                  </a:lnTo>
                  <a:lnTo>
                    <a:pt x="142" y="82"/>
                  </a:lnTo>
                  <a:lnTo>
                    <a:pt x="147" y="76"/>
                  </a:lnTo>
                  <a:lnTo>
                    <a:pt x="152" y="76"/>
                  </a:lnTo>
                  <a:lnTo>
                    <a:pt x="157" y="71"/>
                  </a:lnTo>
                  <a:lnTo>
                    <a:pt x="162" y="71"/>
                  </a:lnTo>
                  <a:lnTo>
                    <a:pt x="167" y="71"/>
                  </a:lnTo>
                  <a:lnTo>
                    <a:pt x="172" y="66"/>
                  </a:lnTo>
                  <a:lnTo>
                    <a:pt x="177" y="66"/>
                  </a:lnTo>
                  <a:lnTo>
                    <a:pt x="183" y="66"/>
                  </a:lnTo>
                  <a:lnTo>
                    <a:pt x="188" y="61"/>
                  </a:lnTo>
                  <a:lnTo>
                    <a:pt x="193" y="61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5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3" y="46"/>
                  </a:lnTo>
                  <a:lnTo>
                    <a:pt x="238" y="41"/>
                  </a:lnTo>
                  <a:lnTo>
                    <a:pt x="243" y="41"/>
                  </a:lnTo>
                  <a:lnTo>
                    <a:pt x="248" y="41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79" y="26"/>
                  </a:lnTo>
                  <a:lnTo>
                    <a:pt x="284" y="26"/>
                  </a:lnTo>
                  <a:lnTo>
                    <a:pt x="289" y="26"/>
                  </a:lnTo>
                  <a:lnTo>
                    <a:pt x="294" y="21"/>
                  </a:lnTo>
                  <a:lnTo>
                    <a:pt x="299" y="21"/>
                  </a:lnTo>
                  <a:lnTo>
                    <a:pt x="304" y="16"/>
                  </a:lnTo>
                  <a:lnTo>
                    <a:pt x="309" y="16"/>
                  </a:lnTo>
                  <a:lnTo>
                    <a:pt x="314" y="16"/>
                  </a:lnTo>
                  <a:lnTo>
                    <a:pt x="320" y="11"/>
                  </a:lnTo>
                  <a:lnTo>
                    <a:pt x="325" y="11"/>
                  </a:lnTo>
                  <a:lnTo>
                    <a:pt x="330" y="5"/>
                  </a:lnTo>
                  <a:lnTo>
                    <a:pt x="335" y="5"/>
                  </a:lnTo>
                  <a:lnTo>
                    <a:pt x="340" y="5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5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73"/>
            <p:cNvSpPr>
              <a:spLocks/>
            </p:cNvSpPr>
            <p:nvPr/>
          </p:nvSpPr>
          <p:spPr bwMode="auto">
            <a:xfrm>
              <a:off x="3317" y="2428"/>
              <a:ext cx="527" cy="893"/>
            </a:xfrm>
            <a:custGeom>
              <a:avLst/>
              <a:gdLst>
                <a:gd name="T0" fmla="*/ 5 w 527"/>
                <a:gd name="T1" fmla="*/ 665 h 893"/>
                <a:gd name="T2" fmla="*/ 10 w 527"/>
                <a:gd name="T3" fmla="*/ 650 h 893"/>
                <a:gd name="T4" fmla="*/ 20 w 527"/>
                <a:gd name="T5" fmla="*/ 619 h 893"/>
                <a:gd name="T6" fmla="*/ 25 w 527"/>
                <a:gd name="T7" fmla="*/ 579 h 893"/>
                <a:gd name="T8" fmla="*/ 35 w 527"/>
                <a:gd name="T9" fmla="*/ 543 h 893"/>
                <a:gd name="T10" fmla="*/ 40 w 527"/>
                <a:gd name="T11" fmla="*/ 508 h 893"/>
                <a:gd name="T12" fmla="*/ 55 w 527"/>
                <a:gd name="T13" fmla="*/ 493 h 893"/>
                <a:gd name="T14" fmla="*/ 60 w 527"/>
                <a:gd name="T15" fmla="*/ 462 h 893"/>
                <a:gd name="T16" fmla="*/ 71 w 527"/>
                <a:gd name="T17" fmla="*/ 447 h 893"/>
                <a:gd name="T18" fmla="*/ 81 w 527"/>
                <a:gd name="T19" fmla="*/ 422 h 893"/>
                <a:gd name="T20" fmla="*/ 91 w 527"/>
                <a:gd name="T21" fmla="*/ 406 h 893"/>
                <a:gd name="T22" fmla="*/ 96 w 527"/>
                <a:gd name="T23" fmla="*/ 386 h 893"/>
                <a:gd name="T24" fmla="*/ 106 w 527"/>
                <a:gd name="T25" fmla="*/ 371 h 893"/>
                <a:gd name="T26" fmla="*/ 111 w 527"/>
                <a:gd name="T27" fmla="*/ 356 h 893"/>
                <a:gd name="T28" fmla="*/ 126 w 527"/>
                <a:gd name="T29" fmla="*/ 335 h 893"/>
                <a:gd name="T30" fmla="*/ 137 w 527"/>
                <a:gd name="T31" fmla="*/ 315 h 893"/>
                <a:gd name="T32" fmla="*/ 152 w 527"/>
                <a:gd name="T33" fmla="*/ 295 h 893"/>
                <a:gd name="T34" fmla="*/ 162 w 527"/>
                <a:gd name="T35" fmla="*/ 280 h 893"/>
                <a:gd name="T36" fmla="*/ 182 w 527"/>
                <a:gd name="T37" fmla="*/ 259 h 893"/>
                <a:gd name="T38" fmla="*/ 192 w 527"/>
                <a:gd name="T39" fmla="*/ 249 h 893"/>
                <a:gd name="T40" fmla="*/ 203 w 527"/>
                <a:gd name="T41" fmla="*/ 239 h 893"/>
                <a:gd name="T42" fmla="*/ 218 w 527"/>
                <a:gd name="T43" fmla="*/ 219 h 893"/>
                <a:gd name="T44" fmla="*/ 228 w 527"/>
                <a:gd name="T45" fmla="*/ 208 h 893"/>
                <a:gd name="T46" fmla="*/ 243 w 527"/>
                <a:gd name="T47" fmla="*/ 198 h 893"/>
                <a:gd name="T48" fmla="*/ 263 w 527"/>
                <a:gd name="T49" fmla="*/ 183 h 893"/>
                <a:gd name="T50" fmla="*/ 274 w 527"/>
                <a:gd name="T51" fmla="*/ 168 h 893"/>
                <a:gd name="T52" fmla="*/ 289 w 527"/>
                <a:gd name="T53" fmla="*/ 158 h 893"/>
                <a:gd name="T54" fmla="*/ 304 w 527"/>
                <a:gd name="T55" fmla="*/ 148 h 893"/>
                <a:gd name="T56" fmla="*/ 319 w 527"/>
                <a:gd name="T57" fmla="*/ 132 h 893"/>
                <a:gd name="T58" fmla="*/ 334 w 527"/>
                <a:gd name="T59" fmla="*/ 122 h 893"/>
                <a:gd name="T60" fmla="*/ 350 w 527"/>
                <a:gd name="T61" fmla="*/ 112 h 893"/>
                <a:gd name="T62" fmla="*/ 365 w 527"/>
                <a:gd name="T63" fmla="*/ 102 h 893"/>
                <a:gd name="T64" fmla="*/ 380 w 527"/>
                <a:gd name="T65" fmla="*/ 92 h 893"/>
                <a:gd name="T66" fmla="*/ 395 w 527"/>
                <a:gd name="T67" fmla="*/ 82 h 893"/>
                <a:gd name="T68" fmla="*/ 411 w 527"/>
                <a:gd name="T69" fmla="*/ 72 h 893"/>
                <a:gd name="T70" fmla="*/ 426 w 527"/>
                <a:gd name="T71" fmla="*/ 61 h 893"/>
                <a:gd name="T72" fmla="*/ 441 w 527"/>
                <a:gd name="T73" fmla="*/ 51 h 893"/>
                <a:gd name="T74" fmla="*/ 456 w 527"/>
                <a:gd name="T75" fmla="*/ 41 h 893"/>
                <a:gd name="T76" fmla="*/ 472 w 527"/>
                <a:gd name="T77" fmla="*/ 31 h 893"/>
                <a:gd name="T78" fmla="*/ 487 w 527"/>
                <a:gd name="T79" fmla="*/ 26 h 893"/>
                <a:gd name="T80" fmla="*/ 502 w 527"/>
                <a:gd name="T81" fmla="*/ 16 h 893"/>
                <a:gd name="T82" fmla="*/ 517 w 527"/>
                <a:gd name="T83" fmla="*/ 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893">
                  <a:moveTo>
                    <a:pt x="0" y="893"/>
                  </a:moveTo>
                  <a:lnTo>
                    <a:pt x="0" y="848"/>
                  </a:lnTo>
                  <a:lnTo>
                    <a:pt x="5" y="665"/>
                  </a:lnTo>
                  <a:lnTo>
                    <a:pt x="5" y="660"/>
                  </a:lnTo>
                  <a:lnTo>
                    <a:pt x="10" y="655"/>
                  </a:lnTo>
                  <a:lnTo>
                    <a:pt x="10" y="650"/>
                  </a:lnTo>
                  <a:lnTo>
                    <a:pt x="15" y="645"/>
                  </a:lnTo>
                  <a:lnTo>
                    <a:pt x="15" y="619"/>
                  </a:lnTo>
                  <a:lnTo>
                    <a:pt x="20" y="619"/>
                  </a:lnTo>
                  <a:lnTo>
                    <a:pt x="20" y="604"/>
                  </a:lnTo>
                  <a:lnTo>
                    <a:pt x="25" y="599"/>
                  </a:lnTo>
                  <a:lnTo>
                    <a:pt x="25" y="579"/>
                  </a:lnTo>
                  <a:lnTo>
                    <a:pt x="30" y="559"/>
                  </a:lnTo>
                  <a:lnTo>
                    <a:pt x="30" y="554"/>
                  </a:lnTo>
                  <a:lnTo>
                    <a:pt x="35" y="543"/>
                  </a:lnTo>
                  <a:lnTo>
                    <a:pt x="35" y="538"/>
                  </a:lnTo>
                  <a:lnTo>
                    <a:pt x="40" y="533"/>
                  </a:lnTo>
                  <a:lnTo>
                    <a:pt x="40" y="508"/>
                  </a:lnTo>
                  <a:lnTo>
                    <a:pt x="45" y="503"/>
                  </a:lnTo>
                  <a:lnTo>
                    <a:pt x="50" y="498"/>
                  </a:lnTo>
                  <a:lnTo>
                    <a:pt x="55" y="493"/>
                  </a:lnTo>
                  <a:lnTo>
                    <a:pt x="55" y="488"/>
                  </a:lnTo>
                  <a:lnTo>
                    <a:pt x="60" y="482"/>
                  </a:lnTo>
                  <a:lnTo>
                    <a:pt x="60" y="462"/>
                  </a:lnTo>
                  <a:lnTo>
                    <a:pt x="66" y="457"/>
                  </a:lnTo>
                  <a:lnTo>
                    <a:pt x="71" y="452"/>
                  </a:lnTo>
                  <a:lnTo>
                    <a:pt x="71" y="447"/>
                  </a:lnTo>
                  <a:lnTo>
                    <a:pt x="76" y="437"/>
                  </a:lnTo>
                  <a:lnTo>
                    <a:pt x="76" y="427"/>
                  </a:lnTo>
                  <a:lnTo>
                    <a:pt x="81" y="422"/>
                  </a:lnTo>
                  <a:lnTo>
                    <a:pt x="81" y="417"/>
                  </a:lnTo>
                  <a:lnTo>
                    <a:pt x="86" y="411"/>
                  </a:lnTo>
                  <a:lnTo>
                    <a:pt x="91" y="406"/>
                  </a:lnTo>
                  <a:lnTo>
                    <a:pt x="91" y="396"/>
                  </a:lnTo>
                  <a:lnTo>
                    <a:pt x="96" y="391"/>
                  </a:lnTo>
                  <a:lnTo>
                    <a:pt x="96" y="386"/>
                  </a:lnTo>
                  <a:lnTo>
                    <a:pt x="101" y="381"/>
                  </a:lnTo>
                  <a:lnTo>
                    <a:pt x="101" y="376"/>
                  </a:lnTo>
                  <a:lnTo>
                    <a:pt x="106" y="371"/>
                  </a:lnTo>
                  <a:lnTo>
                    <a:pt x="106" y="366"/>
                  </a:lnTo>
                  <a:lnTo>
                    <a:pt x="111" y="361"/>
                  </a:lnTo>
                  <a:lnTo>
                    <a:pt x="111" y="356"/>
                  </a:lnTo>
                  <a:lnTo>
                    <a:pt x="121" y="345"/>
                  </a:lnTo>
                  <a:lnTo>
                    <a:pt x="121" y="340"/>
                  </a:lnTo>
                  <a:lnTo>
                    <a:pt x="126" y="335"/>
                  </a:lnTo>
                  <a:lnTo>
                    <a:pt x="126" y="325"/>
                  </a:lnTo>
                  <a:lnTo>
                    <a:pt x="131" y="320"/>
                  </a:lnTo>
                  <a:lnTo>
                    <a:pt x="137" y="315"/>
                  </a:lnTo>
                  <a:lnTo>
                    <a:pt x="147" y="305"/>
                  </a:lnTo>
                  <a:lnTo>
                    <a:pt x="147" y="300"/>
                  </a:lnTo>
                  <a:lnTo>
                    <a:pt x="152" y="295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62" y="280"/>
                  </a:lnTo>
                  <a:lnTo>
                    <a:pt x="167" y="274"/>
                  </a:lnTo>
                  <a:lnTo>
                    <a:pt x="172" y="269"/>
                  </a:lnTo>
                  <a:lnTo>
                    <a:pt x="182" y="259"/>
                  </a:lnTo>
                  <a:lnTo>
                    <a:pt x="177" y="259"/>
                  </a:lnTo>
                  <a:lnTo>
                    <a:pt x="182" y="259"/>
                  </a:lnTo>
                  <a:lnTo>
                    <a:pt x="192" y="249"/>
                  </a:lnTo>
                  <a:lnTo>
                    <a:pt x="192" y="244"/>
                  </a:lnTo>
                  <a:lnTo>
                    <a:pt x="197" y="244"/>
                  </a:lnTo>
                  <a:lnTo>
                    <a:pt x="203" y="239"/>
                  </a:lnTo>
                  <a:lnTo>
                    <a:pt x="213" y="229"/>
                  </a:lnTo>
                  <a:lnTo>
                    <a:pt x="213" y="224"/>
                  </a:lnTo>
                  <a:lnTo>
                    <a:pt x="218" y="219"/>
                  </a:lnTo>
                  <a:lnTo>
                    <a:pt x="223" y="219"/>
                  </a:lnTo>
                  <a:lnTo>
                    <a:pt x="233" y="208"/>
                  </a:lnTo>
                  <a:lnTo>
                    <a:pt x="228" y="208"/>
                  </a:lnTo>
                  <a:lnTo>
                    <a:pt x="233" y="208"/>
                  </a:lnTo>
                  <a:lnTo>
                    <a:pt x="238" y="203"/>
                  </a:lnTo>
                  <a:lnTo>
                    <a:pt x="243" y="198"/>
                  </a:lnTo>
                  <a:lnTo>
                    <a:pt x="248" y="193"/>
                  </a:lnTo>
                  <a:lnTo>
                    <a:pt x="253" y="193"/>
                  </a:lnTo>
                  <a:lnTo>
                    <a:pt x="263" y="183"/>
                  </a:lnTo>
                  <a:lnTo>
                    <a:pt x="263" y="178"/>
                  </a:lnTo>
                  <a:lnTo>
                    <a:pt x="269" y="173"/>
                  </a:lnTo>
                  <a:lnTo>
                    <a:pt x="274" y="168"/>
                  </a:lnTo>
                  <a:lnTo>
                    <a:pt x="279" y="168"/>
                  </a:lnTo>
                  <a:lnTo>
                    <a:pt x="284" y="163"/>
                  </a:lnTo>
                  <a:lnTo>
                    <a:pt x="289" y="158"/>
                  </a:lnTo>
                  <a:lnTo>
                    <a:pt x="294" y="153"/>
                  </a:lnTo>
                  <a:lnTo>
                    <a:pt x="299" y="153"/>
                  </a:lnTo>
                  <a:lnTo>
                    <a:pt x="304" y="148"/>
                  </a:lnTo>
                  <a:lnTo>
                    <a:pt x="309" y="143"/>
                  </a:lnTo>
                  <a:lnTo>
                    <a:pt x="314" y="137"/>
                  </a:lnTo>
                  <a:lnTo>
                    <a:pt x="319" y="132"/>
                  </a:lnTo>
                  <a:lnTo>
                    <a:pt x="324" y="127"/>
                  </a:lnTo>
                  <a:lnTo>
                    <a:pt x="329" y="127"/>
                  </a:lnTo>
                  <a:lnTo>
                    <a:pt x="334" y="122"/>
                  </a:lnTo>
                  <a:lnTo>
                    <a:pt x="340" y="117"/>
                  </a:lnTo>
                  <a:lnTo>
                    <a:pt x="345" y="112"/>
                  </a:lnTo>
                  <a:lnTo>
                    <a:pt x="350" y="112"/>
                  </a:lnTo>
                  <a:lnTo>
                    <a:pt x="355" y="107"/>
                  </a:lnTo>
                  <a:lnTo>
                    <a:pt x="360" y="102"/>
                  </a:lnTo>
                  <a:lnTo>
                    <a:pt x="365" y="102"/>
                  </a:lnTo>
                  <a:lnTo>
                    <a:pt x="370" y="97"/>
                  </a:lnTo>
                  <a:lnTo>
                    <a:pt x="375" y="92"/>
                  </a:lnTo>
                  <a:lnTo>
                    <a:pt x="380" y="92"/>
                  </a:lnTo>
                  <a:lnTo>
                    <a:pt x="385" y="87"/>
                  </a:lnTo>
                  <a:lnTo>
                    <a:pt x="390" y="82"/>
                  </a:lnTo>
                  <a:lnTo>
                    <a:pt x="395" y="82"/>
                  </a:lnTo>
                  <a:lnTo>
                    <a:pt x="400" y="77"/>
                  </a:lnTo>
                  <a:lnTo>
                    <a:pt x="406" y="72"/>
                  </a:lnTo>
                  <a:lnTo>
                    <a:pt x="411" y="72"/>
                  </a:lnTo>
                  <a:lnTo>
                    <a:pt x="416" y="66"/>
                  </a:lnTo>
                  <a:lnTo>
                    <a:pt x="421" y="66"/>
                  </a:lnTo>
                  <a:lnTo>
                    <a:pt x="426" y="61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6" y="41"/>
                  </a:lnTo>
                  <a:lnTo>
                    <a:pt x="461" y="36"/>
                  </a:lnTo>
                  <a:lnTo>
                    <a:pt x="466" y="36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26"/>
                  </a:lnTo>
                  <a:lnTo>
                    <a:pt x="487" y="26"/>
                  </a:lnTo>
                  <a:lnTo>
                    <a:pt x="492" y="21"/>
                  </a:lnTo>
                  <a:lnTo>
                    <a:pt x="497" y="16"/>
                  </a:lnTo>
                  <a:lnTo>
                    <a:pt x="502" y="16"/>
                  </a:lnTo>
                  <a:lnTo>
                    <a:pt x="507" y="11"/>
                  </a:lnTo>
                  <a:lnTo>
                    <a:pt x="512" y="11"/>
                  </a:lnTo>
                  <a:lnTo>
                    <a:pt x="517" y="6"/>
                  </a:lnTo>
                  <a:lnTo>
                    <a:pt x="522" y="6"/>
                  </a:lnTo>
                  <a:lnTo>
                    <a:pt x="527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3844" y="2190"/>
              <a:ext cx="645" cy="238"/>
            </a:xfrm>
            <a:custGeom>
              <a:avLst/>
              <a:gdLst>
                <a:gd name="T0" fmla="*/ 10 w 645"/>
                <a:gd name="T1" fmla="*/ 233 h 238"/>
                <a:gd name="T2" fmla="*/ 26 w 645"/>
                <a:gd name="T3" fmla="*/ 228 h 238"/>
                <a:gd name="T4" fmla="*/ 41 w 645"/>
                <a:gd name="T5" fmla="*/ 218 h 238"/>
                <a:gd name="T6" fmla="*/ 56 w 645"/>
                <a:gd name="T7" fmla="*/ 213 h 238"/>
                <a:gd name="T8" fmla="*/ 71 w 645"/>
                <a:gd name="T9" fmla="*/ 203 h 238"/>
                <a:gd name="T10" fmla="*/ 87 w 645"/>
                <a:gd name="T11" fmla="*/ 198 h 238"/>
                <a:gd name="T12" fmla="*/ 102 w 645"/>
                <a:gd name="T13" fmla="*/ 193 h 238"/>
                <a:gd name="T14" fmla="*/ 117 w 645"/>
                <a:gd name="T15" fmla="*/ 183 h 238"/>
                <a:gd name="T16" fmla="*/ 132 w 645"/>
                <a:gd name="T17" fmla="*/ 178 h 238"/>
                <a:gd name="T18" fmla="*/ 148 w 645"/>
                <a:gd name="T19" fmla="*/ 173 h 238"/>
                <a:gd name="T20" fmla="*/ 163 w 645"/>
                <a:gd name="T21" fmla="*/ 162 h 238"/>
                <a:gd name="T22" fmla="*/ 178 w 645"/>
                <a:gd name="T23" fmla="*/ 157 h 238"/>
                <a:gd name="T24" fmla="*/ 193 w 645"/>
                <a:gd name="T25" fmla="*/ 152 h 238"/>
                <a:gd name="T26" fmla="*/ 208 w 645"/>
                <a:gd name="T27" fmla="*/ 147 h 238"/>
                <a:gd name="T28" fmla="*/ 224 w 645"/>
                <a:gd name="T29" fmla="*/ 142 h 238"/>
                <a:gd name="T30" fmla="*/ 239 w 645"/>
                <a:gd name="T31" fmla="*/ 137 h 238"/>
                <a:gd name="T32" fmla="*/ 254 w 645"/>
                <a:gd name="T33" fmla="*/ 132 h 238"/>
                <a:gd name="T34" fmla="*/ 269 w 645"/>
                <a:gd name="T35" fmla="*/ 122 h 238"/>
                <a:gd name="T36" fmla="*/ 285 w 645"/>
                <a:gd name="T37" fmla="*/ 117 h 238"/>
                <a:gd name="T38" fmla="*/ 300 w 645"/>
                <a:gd name="T39" fmla="*/ 112 h 238"/>
                <a:gd name="T40" fmla="*/ 315 w 645"/>
                <a:gd name="T41" fmla="*/ 107 h 238"/>
                <a:gd name="T42" fmla="*/ 330 w 645"/>
                <a:gd name="T43" fmla="*/ 101 h 238"/>
                <a:gd name="T44" fmla="*/ 345 w 645"/>
                <a:gd name="T45" fmla="*/ 96 h 238"/>
                <a:gd name="T46" fmla="*/ 361 w 645"/>
                <a:gd name="T47" fmla="*/ 91 h 238"/>
                <a:gd name="T48" fmla="*/ 376 w 645"/>
                <a:gd name="T49" fmla="*/ 86 h 238"/>
                <a:gd name="T50" fmla="*/ 391 w 645"/>
                <a:gd name="T51" fmla="*/ 81 h 238"/>
                <a:gd name="T52" fmla="*/ 406 w 645"/>
                <a:gd name="T53" fmla="*/ 76 h 238"/>
                <a:gd name="T54" fmla="*/ 422 w 645"/>
                <a:gd name="T55" fmla="*/ 71 h 238"/>
                <a:gd name="T56" fmla="*/ 437 w 645"/>
                <a:gd name="T57" fmla="*/ 66 h 238"/>
                <a:gd name="T58" fmla="*/ 452 w 645"/>
                <a:gd name="T59" fmla="*/ 61 h 238"/>
                <a:gd name="T60" fmla="*/ 467 w 645"/>
                <a:gd name="T61" fmla="*/ 56 h 238"/>
                <a:gd name="T62" fmla="*/ 482 w 645"/>
                <a:gd name="T63" fmla="*/ 51 h 238"/>
                <a:gd name="T64" fmla="*/ 498 w 645"/>
                <a:gd name="T65" fmla="*/ 46 h 238"/>
                <a:gd name="T66" fmla="*/ 513 w 645"/>
                <a:gd name="T67" fmla="*/ 41 h 238"/>
                <a:gd name="T68" fmla="*/ 528 w 645"/>
                <a:gd name="T69" fmla="*/ 36 h 238"/>
                <a:gd name="T70" fmla="*/ 543 w 645"/>
                <a:gd name="T71" fmla="*/ 30 h 238"/>
                <a:gd name="T72" fmla="*/ 559 w 645"/>
                <a:gd name="T73" fmla="*/ 25 h 238"/>
                <a:gd name="T74" fmla="*/ 574 w 645"/>
                <a:gd name="T75" fmla="*/ 20 h 238"/>
                <a:gd name="T76" fmla="*/ 589 w 645"/>
                <a:gd name="T77" fmla="*/ 15 h 238"/>
                <a:gd name="T78" fmla="*/ 604 w 645"/>
                <a:gd name="T79" fmla="*/ 10 h 238"/>
                <a:gd name="T80" fmla="*/ 619 w 645"/>
                <a:gd name="T81" fmla="*/ 10 h 238"/>
                <a:gd name="T82" fmla="*/ 635 w 645"/>
                <a:gd name="T83" fmla="*/ 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238">
                  <a:moveTo>
                    <a:pt x="0" y="238"/>
                  </a:moveTo>
                  <a:lnTo>
                    <a:pt x="5" y="238"/>
                  </a:lnTo>
                  <a:lnTo>
                    <a:pt x="10" y="233"/>
                  </a:lnTo>
                  <a:lnTo>
                    <a:pt x="16" y="233"/>
                  </a:lnTo>
                  <a:lnTo>
                    <a:pt x="21" y="228"/>
                  </a:lnTo>
                  <a:lnTo>
                    <a:pt x="26" y="228"/>
                  </a:lnTo>
                  <a:lnTo>
                    <a:pt x="31" y="223"/>
                  </a:lnTo>
                  <a:lnTo>
                    <a:pt x="36" y="223"/>
                  </a:lnTo>
                  <a:lnTo>
                    <a:pt x="41" y="218"/>
                  </a:lnTo>
                  <a:lnTo>
                    <a:pt x="46" y="218"/>
                  </a:lnTo>
                  <a:lnTo>
                    <a:pt x="51" y="213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6" y="208"/>
                  </a:lnTo>
                  <a:lnTo>
                    <a:pt x="71" y="203"/>
                  </a:lnTo>
                  <a:lnTo>
                    <a:pt x="76" y="203"/>
                  </a:lnTo>
                  <a:lnTo>
                    <a:pt x="82" y="198"/>
                  </a:lnTo>
                  <a:lnTo>
                    <a:pt x="87" y="198"/>
                  </a:lnTo>
                  <a:lnTo>
                    <a:pt x="92" y="198"/>
                  </a:lnTo>
                  <a:lnTo>
                    <a:pt x="97" y="193"/>
                  </a:lnTo>
                  <a:lnTo>
                    <a:pt x="102" y="193"/>
                  </a:lnTo>
                  <a:lnTo>
                    <a:pt x="107" y="188"/>
                  </a:lnTo>
                  <a:lnTo>
                    <a:pt x="112" y="188"/>
                  </a:lnTo>
                  <a:lnTo>
                    <a:pt x="117" y="183"/>
                  </a:lnTo>
                  <a:lnTo>
                    <a:pt x="122" y="183"/>
                  </a:lnTo>
                  <a:lnTo>
                    <a:pt x="127" y="178"/>
                  </a:lnTo>
                  <a:lnTo>
                    <a:pt x="132" y="178"/>
                  </a:lnTo>
                  <a:lnTo>
                    <a:pt x="137" y="173"/>
                  </a:lnTo>
                  <a:lnTo>
                    <a:pt x="142" y="173"/>
                  </a:lnTo>
                  <a:lnTo>
                    <a:pt x="148" y="173"/>
                  </a:lnTo>
                  <a:lnTo>
                    <a:pt x="153" y="167"/>
                  </a:lnTo>
                  <a:lnTo>
                    <a:pt x="158" y="167"/>
                  </a:lnTo>
                  <a:lnTo>
                    <a:pt x="163" y="162"/>
                  </a:lnTo>
                  <a:lnTo>
                    <a:pt x="168" y="162"/>
                  </a:lnTo>
                  <a:lnTo>
                    <a:pt x="173" y="162"/>
                  </a:lnTo>
                  <a:lnTo>
                    <a:pt x="178" y="157"/>
                  </a:lnTo>
                  <a:lnTo>
                    <a:pt x="183" y="157"/>
                  </a:lnTo>
                  <a:lnTo>
                    <a:pt x="188" y="152"/>
                  </a:lnTo>
                  <a:lnTo>
                    <a:pt x="193" y="152"/>
                  </a:lnTo>
                  <a:lnTo>
                    <a:pt x="198" y="147"/>
                  </a:lnTo>
                  <a:lnTo>
                    <a:pt x="203" y="147"/>
                  </a:lnTo>
                  <a:lnTo>
                    <a:pt x="208" y="147"/>
                  </a:lnTo>
                  <a:lnTo>
                    <a:pt x="213" y="142"/>
                  </a:lnTo>
                  <a:lnTo>
                    <a:pt x="219" y="142"/>
                  </a:lnTo>
                  <a:lnTo>
                    <a:pt x="224" y="142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9" y="137"/>
                  </a:lnTo>
                  <a:lnTo>
                    <a:pt x="244" y="132"/>
                  </a:lnTo>
                  <a:lnTo>
                    <a:pt x="249" y="132"/>
                  </a:lnTo>
                  <a:lnTo>
                    <a:pt x="254" y="132"/>
                  </a:lnTo>
                  <a:lnTo>
                    <a:pt x="259" y="127"/>
                  </a:lnTo>
                  <a:lnTo>
                    <a:pt x="264" y="127"/>
                  </a:lnTo>
                  <a:lnTo>
                    <a:pt x="269" y="122"/>
                  </a:lnTo>
                  <a:lnTo>
                    <a:pt x="274" y="122"/>
                  </a:lnTo>
                  <a:lnTo>
                    <a:pt x="279" y="122"/>
                  </a:lnTo>
                  <a:lnTo>
                    <a:pt x="285" y="117"/>
                  </a:lnTo>
                  <a:lnTo>
                    <a:pt x="290" y="117"/>
                  </a:lnTo>
                  <a:lnTo>
                    <a:pt x="295" y="117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10" y="112"/>
                  </a:lnTo>
                  <a:lnTo>
                    <a:pt x="315" y="107"/>
                  </a:lnTo>
                  <a:lnTo>
                    <a:pt x="320" y="107"/>
                  </a:lnTo>
                  <a:lnTo>
                    <a:pt x="325" y="107"/>
                  </a:lnTo>
                  <a:lnTo>
                    <a:pt x="330" y="101"/>
                  </a:lnTo>
                  <a:lnTo>
                    <a:pt x="335" y="101"/>
                  </a:lnTo>
                  <a:lnTo>
                    <a:pt x="340" y="101"/>
                  </a:lnTo>
                  <a:lnTo>
                    <a:pt x="345" y="96"/>
                  </a:lnTo>
                  <a:lnTo>
                    <a:pt x="351" y="96"/>
                  </a:lnTo>
                  <a:lnTo>
                    <a:pt x="356" y="96"/>
                  </a:lnTo>
                  <a:lnTo>
                    <a:pt x="361" y="91"/>
                  </a:lnTo>
                  <a:lnTo>
                    <a:pt x="366" y="91"/>
                  </a:lnTo>
                  <a:lnTo>
                    <a:pt x="371" y="86"/>
                  </a:lnTo>
                  <a:lnTo>
                    <a:pt x="376" y="86"/>
                  </a:lnTo>
                  <a:lnTo>
                    <a:pt x="381" y="86"/>
                  </a:lnTo>
                  <a:lnTo>
                    <a:pt x="386" y="81"/>
                  </a:lnTo>
                  <a:lnTo>
                    <a:pt x="391" y="81"/>
                  </a:lnTo>
                  <a:lnTo>
                    <a:pt x="396" y="81"/>
                  </a:lnTo>
                  <a:lnTo>
                    <a:pt x="401" y="76"/>
                  </a:lnTo>
                  <a:lnTo>
                    <a:pt x="406" y="76"/>
                  </a:lnTo>
                  <a:lnTo>
                    <a:pt x="411" y="76"/>
                  </a:lnTo>
                  <a:lnTo>
                    <a:pt x="416" y="71"/>
                  </a:lnTo>
                  <a:lnTo>
                    <a:pt x="422" y="71"/>
                  </a:lnTo>
                  <a:lnTo>
                    <a:pt x="427" y="71"/>
                  </a:lnTo>
                  <a:lnTo>
                    <a:pt x="432" y="66"/>
                  </a:lnTo>
                  <a:lnTo>
                    <a:pt x="437" y="66"/>
                  </a:lnTo>
                  <a:lnTo>
                    <a:pt x="442" y="66"/>
                  </a:lnTo>
                  <a:lnTo>
                    <a:pt x="447" y="61"/>
                  </a:lnTo>
                  <a:lnTo>
                    <a:pt x="452" y="61"/>
                  </a:lnTo>
                  <a:lnTo>
                    <a:pt x="457" y="61"/>
                  </a:lnTo>
                  <a:lnTo>
                    <a:pt x="462" y="56"/>
                  </a:lnTo>
                  <a:lnTo>
                    <a:pt x="467" y="56"/>
                  </a:lnTo>
                  <a:lnTo>
                    <a:pt x="472" y="56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46"/>
                  </a:lnTo>
                  <a:lnTo>
                    <a:pt x="498" y="46"/>
                  </a:lnTo>
                  <a:lnTo>
                    <a:pt x="503" y="46"/>
                  </a:lnTo>
                  <a:lnTo>
                    <a:pt x="508" y="41"/>
                  </a:lnTo>
                  <a:lnTo>
                    <a:pt x="513" y="41"/>
                  </a:lnTo>
                  <a:lnTo>
                    <a:pt x="518" y="41"/>
                  </a:lnTo>
                  <a:lnTo>
                    <a:pt x="523" y="36"/>
                  </a:lnTo>
                  <a:lnTo>
                    <a:pt x="528" y="36"/>
                  </a:lnTo>
                  <a:lnTo>
                    <a:pt x="533" y="36"/>
                  </a:lnTo>
                  <a:lnTo>
                    <a:pt x="538" y="30"/>
                  </a:lnTo>
                  <a:lnTo>
                    <a:pt x="543" y="30"/>
                  </a:lnTo>
                  <a:lnTo>
                    <a:pt x="548" y="30"/>
                  </a:lnTo>
                  <a:lnTo>
                    <a:pt x="554" y="25"/>
                  </a:lnTo>
                  <a:lnTo>
                    <a:pt x="559" y="25"/>
                  </a:lnTo>
                  <a:lnTo>
                    <a:pt x="564" y="25"/>
                  </a:lnTo>
                  <a:lnTo>
                    <a:pt x="569" y="25"/>
                  </a:lnTo>
                  <a:lnTo>
                    <a:pt x="574" y="20"/>
                  </a:lnTo>
                  <a:lnTo>
                    <a:pt x="579" y="20"/>
                  </a:lnTo>
                  <a:lnTo>
                    <a:pt x="584" y="20"/>
                  </a:lnTo>
                  <a:lnTo>
                    <a:pt x="589" y="15"/>
                  </a:lnTo>
                  <a:lnTo>
                    <a:pt x="594" y="15"/>
                  </a:lnTo>
                  <a:lnTo>
                    <a:pt x="599" y="15"/>
                  </a:lnTo>
                  <a:lnTo>
                    <a:pt x="604" y="10"/>
                  </a:lnTo>
                  <a:lnTo>
                    <a:pt x="609" y="10"/>
                  </a:lnTo>
                  <a:lnTo>
                    <a:pt x="614" y="10"/>
                  </a:lnTo>
                  <a:lnTo>
                    <a:pt x="619" y="10"/>
                  </a:lnTo>
                  <a:lnTo>
                    <a:pt x="625" y="5"/>
                  </a:lnTo>
                  <a:lnTo>
                    <a:pt x="630" y="5"/>
                  </a:lnTo>
                  <a:lnTo>
                    <a:pt x="635" y="5"/>
                  </a:lnTo>
                  <a:lnTo>
                    <a:pt x="640" y="0"/>
                  </a:lnTo>
                  <a:lnTo>
                    <a:pt x="645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75"/>
            <p:cNvSpPr>
              <a:spLocks/>
            </p:cNvSpPr>
            <p:nvPr/>
          </p:nvSpPr>
          <p:spPr bwMode="auto">
            <a:xfrm>
              <a:off x="4489" y="2017"/>
              <a:ext cx="644" cy="173"/>
            </a:xfrm>
            <a:custGeom>
              <a:avLst/>
              <a:gdLst>
                <a:gd name="T0" fmla="*/ 10 w 644"/>
                <a:gd name="T1" fmla="*/ 168 h 173"/>
                <a:gd name="T2" fmla="*/ 25 w 644"/>
                <a:gd name="T3" fmla="*/ 168 h 173"/>
                <a:gd name="T4" fmla="*/ 40 w 644"/>
                <a:gd name="T5" fmla="*/ 163 h 173"/>
                <a:gd name="T6" fmla="*/ 56 w 644"/>
                <a:gd name="T7" fmla="*/ 158 h 173"/>
                <a:gd name="T8" fmla="*/ 71 w 644"/>
                <a:gd name="T9" fmla="*/ 153 h 173"/>
                <a:gd name="T10" fmla="*/ 86 w 644"/>
                <a:gd name="T11" fmla="*/ 148 h 173"/>
                <a:gd name="T12" fmla="*/ 101 w 644"/>
                <a:gd name="T13" fmla="*/ 143 h 173"/>
                <a:gd name="T14" fmla="*/ 117 w 644"/>
                <a:gd name="T15" fmla="*/ 137 h 173"/>
                <a:gd name="T16" fmla="*/ 132 w 644"/>
                <a:gd name="T17" fmla="*/ 132 h 173"/>
                <a:gd name="T18" fmla="*/ 147 w 644"/>
                <a:gd name="T19" fmla="*/ 132 h 173"/>
                <a:gd name="T20" fmla="*/ 162 w 644"/>
                <a:gd name="T21" fmla="*/ 127 h 173"/>
                <a:gd name="T22" fmla="*/ 177 w 644"/>
                <a:gd name="T23" fmla="*/ 122 h 173"/>
                <a:gd name="T24" fmla="*/ 193 w 644"/>
                <a:gd name="T25" fmla="*/ 117 h 173"/>
                <a:gd name="T26" fmla="*/ 208 w 644"/>
                <a:gd name="T27" fmla="*/ 112 h 173"/>
                <a:gd name="T28" fmla="*/ 223 w 644"/>
                <a:gd name="T29" fmla="*/ 107 h 173"/>
                <a:gd name="T30" fmla="*/ 238 w 644"/>
                <a:gd name="T31" fmla="*/ 107 h 173"/>
                <a:gd name="T32" fmla="*/ 254 w 644"/>
                <a:gd name="T33" fmla="*/ 102 h 173"/>
                <a:gd name="T34" fmla="*/ 269 w 644"/>
                <a:gd name="T35" fmla="*/ 97 h 173"/>
                <a:gd name="T36" fmla="*/ 284 w 644"/>
                <a:gd name="T37" fmla="*/ 92 h 173"/>
                <a:gd name="T38" fmla="*/ 299 w 644"/>
                <a:gd name="T39" fmla="*/ 92 h 173"/>
                <a:gd name="T40" fmla="*/ 314 w 644"/>
                <a:gd name="T41" fmla="*/ 87 h 173"/>
                <a:gd name="T42" fmla="*/ 330 w 644"/>
                <a:gd name="T43" fmla="*/ 82 h 173"/>
                <a:gd name="T44" fmla="*/ 345 w 644"/>
                <a:gd name="T45" fmla="*/ 77 h 173"/>
                <a:gd name="T46" fmla="*/ 360 w 644"/>
                <a:gd name="T47" fmla="*/ 72 h 173"/>
                <a:gd name="T48" fmla="*/ 375 w 644"/>
                <a:gd name="T49" fmla="*/ 72 h 173"/>
                <a:gd name="T50" fmla="*/ 391 w 644"/>
                <a:gd name="T51" fmla="*/ 66 h 173"/>
                <a:gd name="T52" fmla="*/ 406 w 644"/>
                <a:gd name="T53" fmla="*/ 61 h 173"/>
                <a:gd name="T54" fmla="*/ 421 w 644"/>
                <a:gd name="T55" fmla="*/ 56 h 173"/>
                <a:gd name="T56" fmla="*/ 436 w 644"/>
                <a:gd name="T57" fmla="*/ 56 h 173"/>
                <a:gd name="T58" fmla="*/ 452 w 644"/>
                <a:gd name="T59" fmla="*/ 51 h 173"/>
                <a:gd name="T60" fmla="*/ 467 w 644"/>
                <a:gd name="T61" fmla="*/ 46 h 173"/>
                <a:gd name="T62" fmla="*/ 482 w 644"/>
                <a:gd name="T63" fmla="*/ 41 h 173"/>
                <a:gd name="T64" fmla="*/ 497 w 644"/>
                <a:gd name="T65" fmla="*/ 36 h 173"/>
                <a:gd name="T66" fmla="*/ 512 w 644"/>
                <a:gd name="T67" fmla="*/ 36 h 173"/>
                <a:gd name="T68" fmla="*/ 528 w 644"/>
                <a:gd name="T69" fmla="*/ 31 h 173"/>
                <a:gd name="T70" fmla="*/ 543 w 644"/>
                <a:gd name="T71" fmla="*/ 26 h 173"/>
                <a:gd name="T72" fmla="*/ 558 w 644"/>
                <a:gd name="T73" fmla="*/ 21 h 173"/>
                <a:gd name="T74" fmla="*/ 573 w 644"/>
                <a:gd name="T75" fmla="*/ 21 h 173"/>
                <a:gd name="T76" fmla="*/ 589 w 644"/>
                <a:gd name="T77" fmla="*/ 16 h 173"/>
                <a:gd name="T78" fmla="*/ 604 w 644"/>
                <a:gd name="T79" fmla="*/ 11 h 173"/>
                <a:gd name="T80" fmla="*/ 619 w 644"/>
                <a:gd name="T81" fmla="*/ 6 h 173"/>
                <a:gd name="T82" fmla="*/ 634 w 644"/>
                <a:gd name="T83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4" h="173">
                  <a:moveTo>
                    <a:pt x="0" y="173"/>
                  </a:moveTo>
                  <a:lnTo>
                    <a:pt x="5" y="173"/>
                  </a:lnTo>
                  <a:lnTo>
                    <a:pt x="10" y="168"/>
                  </a:lnTo>
                  <a:lnTo>
                    <a:pt x="15" y="168"/>
                  </a:lnTo>
                  <a:lnTo>
                    <a:pt x="20" y="168"/>
                  </a:lnTo>
                  <a:lnTo>
                    <a:pt x="25" y="168"/>
                  </a:lnTo>
                  <a:lnTo>
                    <a:pt x="30" y="163"/>
                  </a:lnTo>
                  <a:lnTo>
                    <a:pt x="35" y="163"/>
                  </a:lnTo>
                  <a:lnTo>
                    <a:pt x="40" y="163"/>
                  </a:lnTo>
                  <a:lnTo>
                    <a:pt x="46" y="163"/>
                  </a:lnTo>
                  <a:lnTo>
                    <a:pt x="51" y="158"/>
                  </a:lnTo>
                  <a:lnTo>
                    <a:pt x="56" y="158"/>
                  </a:lnTo>
                  <a:lnTo>
                    <a:pt x="61" y="158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6" y="148"/>
                  </a:lnTo>
                  <a:lnTo>
                    <a:pt x="101" y="143"/>
                  </a:lnTo>
                  <a:lnTo>
                    <a:pt x="106" y="143"/>
                  </a:lnTo>
                  <a:lnTo>
                    <a:pt x="111" y="143"/>
                  </a:lnTo>
                  <a:lnTo>
                    <a:pt x="117" y="137"/>
                  </a:lnTo>
                  <a:lnTo>
                    <a:pt x="122" y="137"/>
                  </a:lnTo>
                  <a:lnTo>
                    <a:pt x="127" y="137"/>
                  </a:lnTo>
                  <a:lnTo>
                    <a:pt x="132" y="132"/>
                  </a:lnTo>
                  <a:lnTo>
                    <a:pt x="137" y="132"/>
                  </a:lnTo>
                  <a:lnTo>
                    <a:pt x="142" y="132"/>
                  </a:lnTo>
                  <a:lnTo>
                    <a:pt x="147" y="132"/>
                  </a:lnTo>
                  <a:lnTo>
                    <a:pt x="152" y="127"/>
                  </a:lnTo>
                  <a:lnTo>
                    <a:pt x="157" y="127"/>
                  </a:lnTo>
                  <a:lnTo>
                    <a:pt x="162" y="127"/>
                  </a:lnTo>
                  <a:lnTo>
                    <a:pt x="167" y="127"/>
                  </a:lnTo>
                  <a:lnTo>
                    <a:pt x="172" y="122"/>
                  </a:lnTo>
                  <a:lnTo>
                    <a:pt x="177" y="122"/>
                  </a:lnTo>
                  <a:lnTo>
                    <a:pt x="183" y="122"/>
                  </a:lnTo>
                  <a:lnTo>
                    <a:pt x="188" y="117"/>
                  </a:lnTo>
                  <a:lnTo>
                    <a:pt x="193" y="117"/>
                  </a:lnTo>
                  <a:lnTo>
                    <a:pt x="198" y="117"/>
                  </a:lnTo>
                  <a:lnTo>
                    <a:pt x="203" y="117"/>
                  </a:lnTo>
                  <a:lnTo>
                    <a:pt x="208" y="112"/>
                  </a:lnTo>
                  <a:lnTo>
                    <a:pt x="213" y="112"/>
                  </a:lnTo>
                  <a:lnTo>
                    <a:pt x="218" y="112"/>
                  </a:lnTo>
                  <a:lnTo>
                    <a:pt x="223" y="107"/>
                  </a:lnTo>
                  <a:lnTo>
                    <a:pt x="228" y="107"/>
                  </a:lnTo>
                  <a:lnTo>
                    <a:pt x="233" y="107"/>
                  </a:lnTo>
                  <a:lnTo>
                    <a:pt x="238" y="107"/>
                  </a:lnTo>
                  <a:lnTo>
                    <a:pt x="243" y="102"/>
                  </a:lnTo>
                  <a:lnTo>
                    <a:pt x="249" y="102"/>
                  </a:lnTo>
                  <a:lnTo>
                    <a:pt x="254" y="102"/>
                  </a:lnTo>
                  <a:lnTo>
                    <a:pt x="259" y="102"/>
                  </a:lnTo>
                  <a:lnTo>
                    <a:pt x="264" y="97"/>
                  </a:lnTo>
                  <a:lnTo>
                    <a:pt x="269" y="97"/>
                  </a:lnTo>
                  <a:lnTo>
                    <a:pt x="274" y="97"/>
                  </a:lnTo>
                  <a:lnTo>
                    <a:pt x="279" y="97"/>
                  </a:lnTo>
                  <a:lnTo>
                    <a:pt x="284" y="92"/>
                  </a:lnTo>
                  <a:lnTo>
                    <a:pt x="289" y="92"/>
                  </a:lnTo>
                  <a:lnTo>
                    <a:pt x="294" y="92"/>
                  </a:lnTo>
                  <a:lnTo>
                    <a:pt x="299" y="92"/>
                  </a:lnTo>
                  <a:lnTo>
                    <a:pt x="304" y="87"/>
                  </a:lnTo>
                  <a:lnTo>
                    <a:pt x="309" y="87"/>
                  </a:lnTo>
                  <a:lnTo>
                    <a:pt x="314" y="87"/>
                  </a:lnTo>
                  <a:lnTo>
                    <a:pt x="320" y="87"/>
                  </a:lnTo>
                  <a:lnTo>
                    <a:pt x="325" y="82"/>
                  </a:lnTo>
                  <a:lnTo>
                    <a:pt x="330" y="82"/>
                  </a:lnTo>
                  <a:lnTo>
                    <a:pt x="335" y="82"/>
                  </a:lnTo>
                  <a:lnTo>
                    <a:pt x="340" y="82"/>
                  </a:lnTo>
                  <a:lnTo>
                    <a:pt x="345" y="77"/>
                  </a:lnTo>
                  <a:lnTo>
                    <a:pt x="350" y="77"/>
                  </a:lnTo>
                  <a:lnTo>
                    <a:pt x="355" y="77"/>
                  </a:lnTo>
                  <a:lnTo>
                    <a:pt x="360" y="72"/>
                  </a:lnTo>
                  <a:lnTo>
                    <a:pt x="365" y="72"/>
                  </a:lnTo>
                  <a:lnTo>
                    <a:pt x="370" y="72"/>
                  </a:lnTo>
                  <a:lnTo>
                    <a:pt x="375" y="72"/>
                  </a:lnTo>
                  <a:lnTo>
                    <a:pt x="380" y="66"/>
                  </a:lnTo>
                  <a:lnTo>
                    <a:pt x="386" y="66"/>
                  </a:lnTo>
                  <a:lnTo>
                    <a:pt x="391" y="66"/>
                  </a:lnTo>
                  <a:lnTo>
                    <a:pt x="396" y="66"/>
                  </a:lnTo>
                  <a:lnTo>
                    <a:pt x="401" y="61"/>
                  </a:lnTo>
                  <a:lnTo>
                    <a:pt x="406" y="61"/>
                  </a:lnTo>
                  <a:lnTo>
                    <a:pt x="411" y="61"/>
                  </a:lnTo>
                  <a:lnTo>
                    <a:pt x="416" y="61"/>
                  </a:lnTo>
                  <a:lnTo>
                    <a:pt x="421" y="56"/>
                  </a:lnTo>
                  <a:lnTo>
                    <a:pt x="426" y="56"/>
                  </a:lnTo>
                  <a:lnTo>
                    <a:pt x="431" y="56"/>
                  </a:lnTo>
                  <a:lnTo>
                    <a:pt x="436" y="56"/>
                  </a:lnTo>
                  <a:lnTo>
                    <a:pt x="441" y="51"/>
                  </a:lnTo>
                  <a:lnTo>
                    <a:pt x="446" y="51"/>
                  </a:lnTo>
                  <a:lnTo>
                    <a:pt x="452" y="51"/>
                  </a:lnTo>
                  <a:lnTo>
                    <a:pt x="457" y="51"/>
                  </a:lnTo>
                  <a:lnTo>
                    <a:pt x="462" y="46"/>
                  </a:lnTo>
                  <a:lnTo>
                    <a:pt x="467" y="46"/>
                  </a:lnTo>
                  <a:lnTo>
                    <a:pt x="472" y="46"/>
                  </a:lnTo>
                  <a:lnTo>
                    <a:pt x="477" y="46"/>
                  </a:lnTo>
                  <a:lnTo>
                    <a:pt x="482" y="41"/>
                  </a:lnTo>
                  <a:lnTo>
                    <a:pt x="487" y="41"/>
                  </a:lnTo>
                  <a:lnTo>
                    <a:pt x="492" y="41"/>
                  </a:lnTo>
                  <a:lnTo>
                    <a:pt x="497" y="36"/>
                  </a:lnTo>
                  <a:lnTo>
                    <a:pt x="502" y="36"/>
                  </a:lnTo>
                  <a:lnTo>
                    <a:pt x="507" y="36"/>
                  </a:lnTo>
                  <a:lnTo>
                    <a:pt x="512" y="36"/>
                  </a:lnTo>
                  <a:lnTo>
                    <a:pt x="517" y="31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3" y="31"/>
                  </a:lnTo>
                  <a:lnTo>
                    <a:pt x="538" y="26"/>
                  </a:lnTo>
                  <a:lnTo>
                    <a:pt x="543" y="26"/>
                  </a:lnTo>
                  <a:lnTo>
                    <a:pt x="548" y="26"/>
                  </a:lnTo>
                  <a:lnTo>
                    <a:pt x="553" y="26"/>
                  </a:lnTo>
                  <a:lnTo>
                    <a:pt x="558" y="21"/>
                  </a:lnTo>
                  <a:lnTo>
                    <a:pt x="563" y="21"/>
                  </a:lnTo>
                  <a:lnTo>
                    <a:pt x="568" y="21"/>
                  </a:lnTo>
                  <a:lnTo>
                    <a:pt x="573" y="21"/>
                  </a:lnTo>
                  <a:lnTo>
                    <a:pt x="578" y="16"/>
                  </a:lnTo>
                  <a:lnTo>
                    <a:pt x="583" y="16"/>
                  </a:lnTo>
                  <a:lnTo>
                    <a:pt x="589" y="16"/>
                  </a:lnTo>
                  <a:lnTo>
                    <a:pt x="594" y="16"/>
                  </a:lnTo>
                  <a:lnTo>
                    <a:pt x="599" y="11"/>
                  </a:lnTo>
                  <a:lnTo>
                    <a:pt x="604" y="11"/>
                  </a:lnTo>
                  <a:lnTo>
                    <a:pt x="609" y="11"/>
                  </a:lnTo>
                  <a:lnTo>
                    <a:pt x="614" y="11"/>
                  </a:lnTo>
                  <a:lnTo>
                    <a:pt x="619" y="6"/>
                  </a:lnTo>
                  <a:lnTo>
                    <a:pt x="624" y="6"/>
                  </a:lnTo>
                  <a:lnTo>
                    <a:pt x="629" y="6"/>
                  </a:lnTo>
                  <a:lnTo>
                    <a:pt x="634" y="6"/>
                  </a:lnTo>
                  <a:lnTo>
                    <a:pt x="639" y="0"/>
                  </a:lnTo>
                  <a:lnTo>
                    <a:pt x="644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5133" y="1916"/>
              <a:ext cx="386" cy="101"/>
            </a:xfrm>
            <a:custGeom>
              <a:avLst/>
              <a:gdLst>
                <a:gd name="T0" fmla="*/ 5 w 386"/>
                <a:gd name="T1" fmla="*/ 101 h 101"/>
                <a:gd name="T2" fmla="*/ 16 w 386"/>
                <a:gd name="T3" fmla="*/ 96 h 101"/>
                <a:gd name="T4" fmla="*/ 26 w 386"/>
                <a:gd name="T5" fmla="*/ 96 h 101"/>
                <a:gd name="T6" fmla="*/ 36 w 386"/>
                <a:gd name="T7" fmla="*/ 91 h 101"/>
                <a:gd name="T8" fmla="*/ 46 w 386"/>
                <a:gd name="T9" fmla="*/ 91 h 101"/>
                <a:gd name="T10" fmla="*/ 56 w 386"/>
                <a:gd name="T11" fmla="*/ 86 h 101"/>
                <a:gd name="T12" fmla="*/ 66 w 386"/>
                <a:gd name="T13" fmla="*/ 86 h 101"/>
                <a:gd name="T14" fmla="*/ 76 w 386"/>
                <a:gd name="T15" fmla="*/ 81 h 101"/>
                <a:gd name="T16" fmla="*/ 87 w 386"/>
                <a:gd name="T17" fmla="*/ 81 h 101"/>
                <a:gd name="T18" fmla="*/ 97 w 386"/>
                <a:gd name="T19" fmla="*/ 76 h 101"/>
                <a:gd name="T20" fmla="*/ 107 w 386"/>
                <a:gd name="T21" fmla="*/ 76 h 101"/>
                <a:gd name="T22" fmla="*/ 117 w 386"/>
                <a:gd name="T23" fmla="*/ 71 h 101"/>
                <a:gd name="T24" fmla="*/ 127 w 386"/>
                <a:gd name="T25" fmla="*/ 71 h 101"/>
                <a:gd name="T26" fmla="*/ 137 w 386"/>
                <a:gd name="T27" fmla="*/ 66 h 101"/>
                <a:gd name="T28" fmla="*/ 148 w 386"/>
                <a:gd name="T29" fmla="*/ 66 h 101"/>
                <a:gd name="T30" fmla="*/ 158 w 386"/>
                <a:gd name="T31" fmla="*/ 61 h 101"/>
                <a:gd name="T32" fmla="*/ 168 w 386"/>
                <a:gd name="T33" fmla="*/ 61 h 101"/>
                <a:gd name="T34" fmla="*/ 178 w 386"/>
                <a:gd name="T35" fmla="*/ 56 h 101"/>
                <a:gd name="T36" fmla="*/ 188 w 386"/>
                <a:gd name="T37" fmla="*/ 56 h 101"/>
                <a:gd name="T38" fmla="*/ 198 w 386"/>
                <a:gd name="T39" fmla="*/ 51 h 101"/>
                <a:gd name="T40" fmla="*/ 208 w 386"/>
                <a:gd name="T41" fmla="*/ 51 h 101"/>
                <a:gd name="T42" fmla="*/ 219 w 386"/>
                <a:gd name="T43" fmla="*/ 46 h 101"/>
                <a:gd name="T44" fmla="*/ 229 w 386"/>
                <a:gd name="T45" fmla="*/ 41 h 101"/>
                <a:gd name="T46" fmla="*/ 239 w 386"/>
                <a:gd name="T47" fmla="*/ 41 h 101"/>
                <a:gd name="T48" fmla="*/ 249 w 386"/>
                <a:gd name="T49" fmla="*/ 36 h 101"/>
                <a:gd name="T50" fmla="*/ 259 w 386"/>
                <a:gd name="T51" fmla="*/ 36 h 101"/>
                <a:gd name="T52" fmla="*/ 269 w 386"/>
                <a:gd name="T53" fmla="*/ 30 h 101"/>
                <a:gd name="T54" fmla="*/ 279 w 386"/>
                <a:gd name="T55" fmla="*/ 30 h 101"/>
                <a:gd name="T56" fmla="*/ 290 w 386"/>
                <a:gd name="T57" fmla="*/ 25 h 101"/>
                <a:gd name="T58" fmla="*/ 300 w 386"/>
                <a:gd name="T59" fmla="*/ 25 h 101"/>
                <a:gd name="T60" fmla="*/ 310 w 386"/>
                <a:gd name="T61" fmla="*/ 20 h 101"/>
                <a:gd name="T62" fmla="*/ 320 w 386"/>
                <a:gd name="T63" fmla="*/ 20 h 101"/>
                <a:gd name="T64" fmla="*/ 330 w 386"/>
                <a:gd name="T65" fmla="*/ 15 h 101"/>
                <a:gd name="T66" fmla="*/ 340 w 386"/>
                <a:gd name="T67" fmla="*/ 15 h 101"/>
                <a:gd name="T68" fmla="*/ 351 w 386"/>
                <a:gd name="T69" fmla="*/ 10 h 101"/>
                <a:gd name="T70" fmla="*/ 361 w 386"/>
                <a:gd name="T71" fmla="*/ 5 h 101"/>
                <a:gd name="T72" fmla="*/ 371 w 386"/>
                <a:gd name="T73" fmla="*/ 5 h 101"/>
                <a:gd name="T74" fmla="*/ 381 w 386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6" h="101">
                  <a:moveTo>
                    <a:pt x="0" y="101"/>
                  </a:moveTo>
                  <a:lnTo>
                    <a:pt x="5" y="101"/>
                  </a:lnTo>
                  <a:lnTo>
                    <a:pt x="11" y="96"/>
                  </a:lnTo>
                  <a:lnTo>
                    <a:pt x="16" y="96"/>
                  </a:lnTo>
                  <a:lnTo>
                    <a:pt x="21" y="96"/>
                  </a:lnTo>
                  <a:lnTo>
                    <a:pt x="26" y="96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1" y="91"/>
                  </a:lnTo>
                  <a:lnTo>
                    <a:pt x="46" y="91"/>
                  </a:lnTo>
                  <a:lnTo>
                    <a:pt x="51" y="86"/>
                  </a:lnTo>
                  <a:lnTo>
                    <a:pt x="56" y="86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7" y="81"/>
                  </a:lnTo>
                  <a:lnTo>
                    <a:pt x="92" y="81"/>
                  </a:lnTo>
                  <a:lnTo>
                    <a:pt x="97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2" y="71"/>
                  </a:lnTo>
                  <a:lnTo>
                    <a:pt x="117" y="71"/>
                  </a:lnTo>
                  <a:lnTo>
                    <a:pt x="122" y="71"/>
                  </a:lnTo>
                  <a:lnTo>
                    <a:pt x="127" y="71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1"/>
                  </a:lnTo>
                  <a:lnTo>
                    <a:pt x="158" y="61"/>
                  </a:lnTo>
                  <a:lnTo>
                    <a:pt x="163" y="61"/>
                  </a:lnTo>
                  <a:lnTo>
                    <a:pt x="168" y="61"/>
                  </a:lnTo>
                  <a:lnTo>
                    <a:pt x="173" y="56"/>
                  </a:lnTo>
                  <a:lnTo>
                    <a:pt x="178" y="56"/>
                  </a:lnTo>
                  <a:lnTo>
                    <a:pt x="183" y="56"/>
                  </a:lnTo>
                  <a:lnTo>
                    <a:pt x="188" y="56"/>
                  </a:lnTo>
                  <a:lnTo>
                    <a:pt x="193" y="51"/>
                  </a:lnTo>
                  <a:lnTo>
                    <a:pt x="198" y="51"/>
                  </a:lnTo>
                  <a:lnTo>
                    <a:pt x="203" y="51"/>
                  </a:lnTo>
                  <a:lnTo>
                    <a:pt x="208" y="51"/>
                  </a:lnTo>
                  <a:lnTo>
                    <a:pt x="214" y="46"/>
                  </a:lnTo>
                  <a:lnTo>
                    <a:pt x="219" y="46"/>
                  </a:lnTo>
                  <a:lnTo>
                    <a:pt x="224" y="46"/>
                  </a:lnTo>
                  <a:lnTo>
                    <a:pt x="229" y="41"/>
                  </a:lnTo>
                  <a:lnTo>
                    <a:pt x="234" y="41"/>
                  </a:lnTo>
                  <a:lnTo>
                    <a:pt x="239" y="41"/>
                  </a:lnTo>
                  <a:lnTo>
                    <a:pt x="244" y="41"/>
                  </a:lnTo>
                  <a:lnTo>
                    <a:pt x="249" y="36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69" y="30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90" y="25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5" y="25"/>
                  </a:lnTo>
                  <a:lnTo>
                    <a:pt x="310" y="20"/>
                  </a:lnTo>
                  <a:lnTo>
                    <a:pt x="315" y="20"/>
                  </a:lnTo>
                  <a:lnTo>
                    <a:pt x="320" y="20"/>
                  </a:lnTo>
                  <a:lnTo>
                    <a:pt x="325" y="15"/>
                  </a:lnTo>
                  <a:lnTo>
                    <a:pt x="330" y="15"/>
                  </a:lnTo>
                  <a:lnTo>
                    <a:pt x="335" y="15"/>
                  </a:lnTo>
                  <a:lnTo>
                    <a:pt x="340" y="15"/>
                  </a:lnTo>
                  <a:lnTo>
                    <a:pt x="345" y="10"/>
                  </a:lnTo>
                  <a:lnTo>
                    <a:pt x="351" y="10"/>
                  </a:lnTo>
                  <a:lnTo>
                    <a:pt x="356" y="10"/>
                  </a:lnTo>
                  <a:lnTo>
                    <a:pt x="361" y="5"/>
                  </a:lnTo>
                  <a:lnTo>
                    <a:pt x="366" y="5"/>
                  </a:lnTo>
                  <a:lnTo>
                    <a:pt x="371" y="5"/>
                  </a:lnTo>
                  <a:lnTo>
                    <a:pt x="376" y="5"/>
                  </a:lnTo>
                  <a:lnTo>
                    <a:pt x="381" y="0"/>
                  </a:lnTo>
                  <a:lnTo>
                    <a:pt x="386" y="0"/>
                  </a:lnTo>
                </a:path>
              </a:pathLst>
            </a:custGeom>
            <a:noFill/>
            <a:ln w="10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4108" y="3443"/>
              <a:ext cx="5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# Coefficients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 rot="16200000">
              <a:off x="2962" y="2384"/>
              <a:ext cx="2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elvetica" charset="0"/>
                  <a:cs typeface="Arial" pitchFamily="34" charset="0"/>
                </a:rPr>
                <a:t>PSNR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Box 11"/>
          <p:cNvSpPr txBox="1">
            <a:spLocks noChangeArrowheads="1"/>
          </p:cNvSpPr>
          <p:nvPr/>
        </p:nvSpPr>
        <p:spPr bwMode="auto">
          <a:xfrm>
            <a:off x="5589588" y="45720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common 1D</a:t>
            </a:r>
          </a:p>
        </p:txBody>
      </p:sp>
      <p:sp>
        <p:nvSpPr>
          <p:cNvPr id="106" name="TextBox 12"/>
          <p:cNvSpPr txBox="1">
            <a:spLocks noChangeArrowheads="1"/>
          </p:cNvSpPr>
          <p:nvPr/>
        </p:nvSpPr>
        <p:spPr bwMode="auto">
          <a:xfrm>
            <a:off x="8162925" y="3733800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2D</a:t>
            </a:r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 flipH="1" flipV="1">
            <a:off x="6057900" y="3990975"/>
            <a:ext cx="38100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 flipV="1">
            <a:off x="7524750" y="3357563"/>
            <a:ext cx="685800" cy="41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TextBox 7"/>
          <p:cNvSpPr txBox="1">
            <a:spLocks noChangeArrowheads="1"/>
          </p:cNvSpPr>
          <p:nvPr/>
        </p:nvSpPr>
        <p:spPr bwMode="auto">
          <a:xfrm>
            <a:off x="7956550" y="4652963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110" name="TextBox 13"/>
          <p:cNvSpPr txBox="1">
            <a:spLocks noChangeArrowheads="1"/>
          </p:cNvSpPr>
          <p:nvPr/>
        </p:nvSpPr>
        <p:spPr bwMode="auto">
          <a:xfrm>
            <a:off x="5954713" y="1657350"/>
            <a:ext cx="2824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DA"/>
                </a:solidFill>
              </a:rPr>
              <a:t>GTBWT – permutations</a:t>
            </a:r>
          </a:p>
          <a:p>
            <a:pPr algn="ctr"/>
            <a:r>
              <a:rPr lang="en-US" sz="2000" dirty="0">
                <a:solidFill>
                  <a:srgbClr val="0000DA"/>
                </a:solidFill>
              </a:rPr>
              <a:t>at all </a:t>
            </a:r>
            <a:r>
              <a:rPr lang="en-US" sz="2000" dirty="0" smtClean="0">
                <a:solidFill>
                  <a:srgbClr val="0000DA"/>
                </a:solidFill>
              </a:rPr>
              <a:t>(10) levels</a:t>
            </a:r>
            <a:endParaRPr lang="en-US" sz="2000" dirty="0">
              <a:solidFill>
                <a:srgbClr val="0000DA"/>
              </a:solidFill>
            </a:endParaRP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 flipH="1">
            <a:off x="7134225" y="2420938"/>
            <a:ext cx="174625" cy="903287"/>
          </a:xfrm>
          <a:prstGeom prst="line">
            <a:avLst/>
          </a:prstGeom>
          <a:noFill/>
          <a:ln w="28575">
            <a:solidFill>
              <a:srgbClr val="0000D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19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Rectangle 3"/>
          <p:cNvSpPr txBox="1">
            <a:spLocks noChangeArrowheads="1"/>
          </p:cNvSpPr>
          <p:nvPr/>
        </p:nvSpPr>
        <p:spPr bwMode="auto">
          <a:xfrm>
            <a:off x="289711" y="1312751"/>
            <a:ext cx="4533908" cy="4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a 128×128 center portion of the image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Lenna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we compare the image representation efficiency of the</a:t>
            </a: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GTBWT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common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1D 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transform.</a:t>
            </a:r>
          </a:p>
          <a:p>
            <a:pPr marL="342900" indent="-342900" algn="l" rtl="0" eaLnBrk="1" hangingPunct="1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0000DA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measure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efficiency by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              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-term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approximation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error, i.e. reconstructing the image from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largest coefficients, zeroing the rest.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7FE3B152-B517-4CB6-A218-211C8BEA3301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This Talk is About …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9270" y="3664105"/>
            <a:ext cx="1911350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the process, we will find ourselves returning to “regular” signals, handling them differently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7522" name="Picture 2" descr="http://www.ciul.ul.pt/~plind/net_sketch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396">
            <a:off x="4861388" y="1254126"/>
            <a:ext cx="3604898" cy="24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http://www.ceremade.dauphine.fr/~peyre/numerical-tour/tours/shapes_7_isomap/index_0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" y="1317528"/>
            <a:ext cx="2723310" cy="20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4574" y="1652259"/>
            <a:ext cx="290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Processing of Non-Conventionally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tructured Signals 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179" y="3664105"/>
            <a:ext cx="1883122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Many signal-processing tools (filters, transforms, …) are tailored for uniformly sampled signals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082" y="3664105"/>
            <a:ext cx="2326740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Now we encounter different types of signals: e.g., point-clouds and graphs. Can we extend classical tools to these signals?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2604" y="3664105"/>
            <a:ext cx="1744884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goal: Generalize the wavelet transform to handle this broad family of signals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082300" y="4502305"/>
            <a:ext cx="301782" cy="57036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710822" y="4502305"/>
            <a:ext cx="301782" cy="57036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757488" y="4502305"/>
            <a:ext cx="301782" cy="57036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 animBg="1"/>
      <p:bldP spid="15" grpId="0" animBg="1"/>
      <p:bldP spid="16" grpId="0" animBg="1"/>
      <p:bldP spid="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Comparison Between Different Wavelets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199" y="1208592"/>
            <a:ext cx="56673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63998" y="2480665"/>
            <a:ext cx="1417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db1 (</a:t>
            </a:r>
            <a:r>
              <a:rPr lang="en-US" sz="2000" dirty="0" err="1"/>
              <a:t>Haar</a:t>
            </a:r>
            <a:r>
              <a:rPr lang="en-US" sz="2000" dirty="0"/>
              <a:t>)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93010" y="2480665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db4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13285" y="4928590"/>
            <a:ext cx="60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db8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16748" y="4568228"/>
            <a:ext cx="1482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GTBWT</a:t>
            </a:r>
          </a:p>
          <a:p>
            <a:pPr algn="ctr"/>
            <a:r>
              <a:rPr lang="en-US" sz="2000"/>
              <a:t>comparison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20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Representation’s Atoms – Synthetic Image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4"/>
          <a:stretch/>
        </p:blipFill>
        <p:spPr bwMode="auto">
          <a:xfrm>
            <a:off x="2721658" y="1672058"/>
            <a:ext cx="6240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983678" y="1317979"/>
            <a:ext cx="19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Scaling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functions 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691371" y="1953046"/>
            <a:ext cx="917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Original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image</a:t>
            </a: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521" y="4164821"/>
            <a:ext cx="7197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3785283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852083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5895071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6961871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7992158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1691371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2721658" y="3616746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3745596" y="10974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26" name="TextBox 49"/>
          <p:cNvSpPr txBox="1">
            <a:spLocks noChangeArrowheads="1"/>
          </p:cNvSpPr>
          <p:nvPr/>
        </p:nvSpPr>
        <p:spPr bwMode="auto">
          <a:xfrm>
            <a:off x="4812396" y="10974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28" name="TextBox 51"/>
          <p:cNvSpPr txBox="1">
            <a:spLocks noChangeArrowheads="1"/>
          </p:cNvSpPr>
          <p:nvPr/>
        </p:nvSpPr>
        <p:spPr bwMode="auto">
          <a:xfrm>
            <a:off x="5855383" y="10974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30" name="TextBox 53"/>
          <p:cNvSpPr txBox="1">
            <a:spLocks noChangeArrowheads="1"/>
          </p:cNvSpPr>
          <p:nvPr/>
        </p:nvSpPr>
        <p:spPr bwMode="auto">
          <a:xfrm>
            <a:off x="6922183" y="10974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32" name="TextBox 55"/>
          <p:cNvSpPr txBox="1">
            <a:spLocks noChangeArrowheads="1"/>
          </p:cNvSpPr>
          <p:nvPr/>
        </p:nvSpPr>
        <p:spPr bwMode="auto">
          <a:xfrm>
            <a:off x="7952471" y="10974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 rotWithShape="1">
          <a:blip r:embed="rId3" cstate="print"/>
          <a:srcRect l="367" t="52656" r="88037" b="1398"/>
          <a:stretch/>
        </p:blipFill>
        <p:spPr bwMode="auto">
          <a:xfrm>
            <a:off x="1731339" y="2633419"/>
            <a:ext cx="837638" cy="8402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114030" y="3823249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030" y="3823249"/>
                <a:ext cx="83221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37886" y="3823249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886" y="3823249"/>
                <a:ext cx="83221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10774" y="3823249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74" y="3823249"/>
                <a:ext cx="83221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1007" y="3823249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07" y="3823249"/>
                <a:ext cx="83221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2095" y="3823249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095" y="3823249"/>
                <a:ext cx="83221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37361" y="3823249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61" y="3823249"/>
                <a:ext cx="83221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4543" y="3823249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43" y="3823249"/>
                <a:ext cx="832214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92518" y="1325013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518" y="1325013"/>
                <a:ext cx="83221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37886" y="1325013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886" y="1325013"/>
                <a:ext cx="83221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28420" y="1325013"/>
                <a:ext cx="974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420" y="1325013"/>
                <a:ext cx="97488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86227" y="1325013"/>
                <a:ext cx="974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27" y="1325013"/>
                <a:ext cx="97488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07703" y="1325013"/>
                <a:ext cx="974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03" y="1325013"/>
                <a:ext cx="974882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21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22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6017" y="1590031"/>
            <a:ext cx="62817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461" y="4098079"/>
            <a:ext cx="6248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2010837" y="1281767"/>
            <a:ext cx="1992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Scaling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functions 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1691371" y="1916834"/>
            <a:ext cx="917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Original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image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0717" y="35805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5917517" y="35805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6960505" y="35805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39" name="TextBox 43"/>
          <p:cNvSpPr txBox="1">
            <a:spLocks noChangeArrowheads="1"/>
          </p:cNvSpPr>
          <p:nvPr/>
        </p:nvSpPr>
        <p:spPr bwMode="auto">
          <a:xfrm>
            <a:off x="2756805" y="35805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3787092" y="358053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3745596" y="1061222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4812396" y="1061222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3" name="TextBox 51"/>
          <p:cNvSpPr txBox="1">
            <a:spLocks noChangeArrowheads="1"/>
          </p:cNvSpPr>
          <p:nvPr/>
        </p:nvSpPr>
        <p:spPr bwMode="auto">
          <a:xfrm>
            <a:off x="5855383" y="1061222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4" name="TextBox 53"/>
          <p:cNvSpPr txBox="1">
            <a:spLocks noChangeArrowheads="1"/>
          </p:cNvSpPr>
          <p:nvPr/>
        </p:nvSpPr>
        <p:spPr bwMode="auto">
          <a:xfrm>
            <a:off x="6922183" y="1061222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p:sp>
        <p:nvSpPr>
          <p:cNvPr id="45" name="TextBox 55"/>
          <p:cNvSpPr txBox="1">
            <a:spLocks noChangeArrowheads="1"/>
          </p:cNvSpPr>
          <p:nvPr/>
        </p:nvSpPr>
        <p:spPr bwMode="auto">
          <a:xfrm>
            <a:off x="1635794" y="3575514"/>
            <a:ext cx="1005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wavelets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76208" y="3787037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08" y="3787037"/>
                <a:ext cx="83221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46441" y="3787037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41" y="3787037"/>
                <a:ext cx="83221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27529" y="3787037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29" y="3787037"/>
                <a:ext cx="83221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02795" y="3787037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95" y="3787037"/>
                <a:ext cx="83221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59977" y="3787037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77" y="3787037"/>
                <a:ext cx="83221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75843" y="3803093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43" y="3803093"/>
                <a:ext cx="83221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37886" y="1288801"/>
                <a:ext cx="832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886" y="1288801"/>
                <a:ext cx="83221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71088" y="1288801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88" y="1288801"/>
                <a:ext cx="832214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28895" y="1288801"/>
                <a:ext cx="832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95" y="1288801"/>
                <a:ext cx="832214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07703" y="1288801"/>
                <a:ext cx="974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03" y="1288801"/>
                <a:ext cx="97488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Representation’s Atoms –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Lenna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using GTBWT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155205" y="1163327"/>
                <a:ext cx="8481801" cy="4687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We assume that the noisy image,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, is a noisy version of a clean image,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, contaminated by white zero-mean Gaussian additive noise with known STD=</a:t>
                </a: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.</a:t>
                </a: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8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The vectors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kern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i="0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kern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f</m:t>
                    </m:r>
                  </m:oMath>
                </a14:m>
                <a:r>
                  <a:rPr lang="en-US" sz="2400" b="1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</a:t>
                </a: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are lexicographic                                     ordering of the noisy and clean images. </a:t>
                </a: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800" b="1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Our goal: recover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ker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f</m:t>
                    </m:r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ker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, and we will                                            do this using shrinkage over GTBWT: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We extract all patches from the noisy image 			               as described above; 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We apply the GTBWT on this data set;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The wavelet coefficients obtained go 			    through a shrinkage operation; and </a:t>
                </a:r>
              </a:p>
              <a:p>
                <a:pPr marL="819150" lvl="1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We transform back to get the final outcome. </a:t>
                </a: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4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205" y="1163327"/>
                <a:ext cx="8481801" cy="4687888"/>
              </a:xfrm>
              <a:prstGeom prst="rect">
                <a:avLst/>
              </a:prstGeom>
              <a:blipFill rotWithShape="1">
                <a:blip r:embed="rId3"/>
                <a:stretch>
                  <a:fillRect l="-934" t="-910" r="-1078" b="-40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23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76877" y="1956191"/>
            <a:ext cx="3634012" cy="3969407"/>
            <a:chOff x="5376877" y="1956191"/>
            <a:chExt cx="3634012" cy="3969407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5364" y="2326143"/>
              <a:ext cx="3565525" cy="315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1"/>
            <p:cNvSpPr>
              <a:spLocks noChangeAspect="1" noChangeArrowheads="1"/>
            </p:cNvSpPr>
            <p:nvPr/>
          </p:nvSpPr>
          <p:spPr bwMode="auto">
            <a:xfrm>
              <a:off x="6603796" y="2717896"/>
              <a:ext cx="549275" cy="5492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220633" y="3810137"/>
              <a:ext cx="549275" cy="5492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Line 108"/>
            <p:cNvSpPr>
              <a:spLocks noChangeShapeType="1"/>
            </p:cNvSpPr>
            <p:nvPr/>
          </p:nvSpPr>
          <p:spPr bwMode="auto">
            <a:xfrm flipV="1">
              <a:off x="6924471" y="4359412"/>
              <a:ext cx="562862" cy="11990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9"/>
            <p:cNvSpPr>
              <a:spLocks noChangeShapeType="1"/>
            </p:cNvSpPr>
            <p:nvPr/>
          </p:nvSpPr>
          <p:spPr bwMode="auto">
            <a:xfrm>
              <a:off x="5826558" y="2326143"/>
              <a:ext cx="768415" cy="6330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82"/>
            <p:cNvSpPr>
              <a:spLocks noChangeArrowheads="1"/>
            </p:cNvSpPr>
            <p:nvPr/>
          </p:nvSpPr>
          <p:spPr bwMode="auto">
            <a:xfrm flipV="1">
              <a:off x="6816521" y="2941733"/>
              <a:ext cx="107950" cy="107950"/>
            </a:xfrm>
            <a:prstGeom prst="ellipse">
              <a:avLst/>
            </a:prstGeom>
            <a:solidFill>
              <a:srgbClr val="0000DA"/>
            </a:solidFill>
            <a:ln w="9525" algn="ctr">
              <a:solidFill>
                <a:srgbClr val="000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9"/>
            <p:cNvSpPr>
              <a:spLocks noChangeShapeType="1"/>
            </p:cNvSpPr>
            <p:nvPr/>
          </p:nvSpPr>
          <p:spPr bwMode="auto">
            <a:xfrm flipH="1">
              <a:off x="6887582" y="2441534"/>
              <a:ext cx="755831" cy="509699"/>
            </a:xfrm>
            <a:prstGeom prst="line">
              <a:avLst/>
            </a:prstGeom>
            <a:noFill/>
            <a:ln w="28575">
              <a:solidFill>
                <a:srgbClr val="0000D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82"/>
            <p:cNvSpPr>
              <a:spLocks noChangeArrowheads="1"/>
            </p:cNvSpPr>
            <p:nvPr/>
          </p:nvSpPr>
          <p:spPr bwMode="auto">
            <a:xfrm flipV="1">
              <a:off x="7433358" y="4014925"/>
              <a:ext cx="107950" cy="107950"/>
            </a:xfrm>
            <a:prstGeom prst="ellipse">
              <a:avLst/>
            </a:prstGeom>
            <a:solidFill>
              <a:srgbClr val="0000DA"/>
            </a:solidFill>
            <a:ln w="9525" algn="ctr">
              <a:solidFill>
                <a:srgbClr val="000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8"/>
            <p:cNvSpPr>
              <a:spLocks noChangeShapeType="1"/>
            </p:cNvSpPr>
            <p:nvPr/>
          </p:nvSpPr>
          <p:spPr bwMode="auto">
            <a:xfrm flipH="1" flipV="1">
              <a:off x="7514149" y="4113658"/>
              <a:ext cx="418120" cy="1331623"/>
            </a:xfrm>
            <a:prstGeom prst="line">
              <a:avLst/>
            </a:prstGeom>
            <a:noFill/>
            <a:ln w="28575">
              <a:solidFill>
                <a:srgbClr val="0000DA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76877" y="1982608"/>
                  <a:ext cx="540211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6877" y="1982608"/>
                  <a:ext cx="540211" cy="4914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284004" y="1956191"/>
                  <a:ext cx="1631921" cy="517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004" y="1956191"/>
                  <a:ext cx="1631921" cy="5178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267489" y="5409070"/>
                  <a:ext cx="16322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489" y="5409070"/>
                  <a:ext cx="163224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660627" y="5463933"/>
                  <a:ext cx="54034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627" y="5463933"/>
                  <a:ext cx="54034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38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4269390" y="4432004"/>
            <a:ext cx="1280160" cy="64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574440" y="4384379"/>
            <a:ext cx="1371600" cy="7315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Block-Diagram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24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78094" y="4403429"/>
            <a:ext cx="136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Hard</a:t>
            </a: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thresholding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78955" y="4555829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(GTBWT)</a:t>
            </a:r>
            <a:r>
              <a:rPr lang="en-US" sz="1800" baseline="30000" dirty="0" smtClean="0">
                <a:solidFill>
                  <a:schemeClr val="bg1"/>
                </a:solidFill>
              </a:rPr>
              <a:t>-1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51" y="1613161"/>
            <a:ext cx="206717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048281" y="1317886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Noisy image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6730" y="3575226"/>
            <a:ext cx="215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Reconstructed image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42" y="3860999"/>
            <a:ext cx="20673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ight Arrow 16"/>
          <p:cNvSpPr>
            <a:spLocks noChangeArrowheads="1"/>
          </p:cNvSpPr>
          <p:nvPr/>
        </p:nvSpPr>
        <p:spPr bwMode="auto">
          <a:xfrm>
            <a:off x="2695575" y="2276607"/>
            <a:ext cx="73152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Right Arrow 16"/>
          <p:cNvSpPr>
            <a:spLocks noChangeArrowheads="1"/>
          </p:cNvSpPr>
          <p:nvPr/>
        </p:nvSpPr>
        <p:spPr bwMode="auto">
          <a:xfrm rot="10800000">
            <a:off x="5688615" y="4508204"/>
            <a:ext cx="73152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Right Arrow 16"/>
          <p:cNvSpPr>
            <a:spLocks noChangeArrowheads="1"/>
          </p:cNvSpPr>
          <p:nvPr/>
        </p:nvSpPr>
        <p:spPr bwMode="auto">
          <a:xfrm rot="10800000">
            <a:off x="3374040" y="4498679"/>
            <a:ext cx="73152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85" name="Right Arrow 16"/>
          <p:cNvSpPr>
            <a:spLocks noChangeArrowheads="1"/>
          </p:cNvSpPr>
          <p:nvPr/>
        </p:nvSpPr>
        <p:spPr bwMode="auto">
          <a:xfrm rot="5400000">
            <a:off x="6978572" y="3837501"/>
            <a:ext cx="512732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Right Arrow 16"/>
          <p:cNvSpPr>
            <a:spLocks noChangeArrowheads="1"/>
          </p:cNvSpPr>
          <p:nvPr/>
        </p:nvSpPr>
        <p:spPr bwMode="auto">
          <a:xfrm rot="10800000">
            <a:off x="2271585" y="4499151"/>
            <a:ext cx="73152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10025" y="1298916"/>
            <a:ext cx="4681238" cy="2427894"/>
            <a:chOff x="4010025" y="1298916"/>
            <a:chExt cx="4681238" cy="242789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934075" y="1298916"/>
              <a:ext cx="3757188" cy="24278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32954" y="1395890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GTBWT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2" name="Right Arrow 16"/>
            <p:cNvSpPr>
              <a:spLocks noChangeArrowheads="1"/>
            </p:cNvSpPr>
            <p:nvPr/>
          </p:nvSpPr>
          <p:spPr bwMode="auto">
            <a:xfrm>
              <a:off x="4010025" y="2257557"/>
              <a:ext cx="731520" cy="484188"/>
            </a:xfrm>
            <a:prstGeom prst="rightArrow">
              <a:avLst>
                <a:gd name="adj1" fmla="val 50000"/>
                <a:gd name="adj2" fmla="val 50024"/>
              </a:avLst>
            </a:prstGeom>
            <a:solidFill>
              <a:schemeClr val="bg1">
                <a:lumMod val="6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5046912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6"/>
            <p:cNvSpPr>
              <a:spLocks noChangeArrowheads="1"/>
            </p:cNvSpPr>
            <p:nvPr/>
          </p:nvSpPr>
          <p:spPr bwMode="auto">
            <a:xfrm>
              <a:off x="5507243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7"/>
            <p:cNvSpPr>
              <a:spLocks noChangeArrowheads="1"/>
            </p:cNvSpPr>
            <p:nvPr/>
          </p:nvSpPr>
          <p:spPr bwMode="auto">
            <a:xfrm>
              <a:off x="5277077" y="2683172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8"/>
            <p:cNvSpPr>
              <a:spLocks noChangeArrowheads="1"/>
            </p:cNvSpPr>
            <p:nvPr/>
          </p:nvSpPr>
          <p:spPr bwMode="auto">
            <a:xfrm>
              <a:off x="5966561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>
              <a:off x="6426892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"/>
            <p:cNvSpPr>
              <a:spLocks noChangeArrowheads="1"/>
            </p:cNvSpPr>
            <p:nvPr/>
          </p:nvSpPr>
          <p:spPr bwMode="auto">
            <a:xfrm>
              <a:off x="6916628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11"/>
            <p:cNvSpPr>
              <a:spLocks noChangeArrowheads="1"/>
            </p:cNvSpPr>
            <p:nvPr/>
          </p:nvSpPr>
          <p:spPr bwMode="auto">
            <a:xfrm>
              <a:off x="7376960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7836276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Oval 13"/>
            <p:cNvSpPr>
              <a:spLocks noChangeArrowheads="1"/>
            </p:cNvSpPr>
            <p:nvPr/>
          </p:nvSpPr>
          <p:spPr bwMode="auto">
            <a:xfrm>
              <a:off x="8296607" y="3310596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>
              <a:off x="6196726" y="2683172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>
              <a:off x="7146793" y="2683172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6"/>
            <p:cNvSpPr>
              <a:spLocks noChangeArrowheads="1"/>
            </p:cNvSpPr>
            <p:nvPr/>
          </p:nvSpPr>
          <p:spPr bwMode="auto">
            <a:xfrm>
              <a:off x="8066442" y="2683172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>
              <a:off x="5737409" y="2085144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8"/>
            <p:cNvSpPr>
              <a:spLocks noChangeArrowheads="1"/>
            </p:cNvSpPr>
            <p:nvPr/>
          </p:nvSpPr>
          <p:spPr bwMode="auto">
            <a:xfrm>
              <a:off x="7606111" y="2085144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19"/>
            <p:cNvSpPr>
              <a:spLocks noChangeArrowheads="1"/>
            </p:cNvSpPr>
            <p:nvPr/>
          </p:nvSpPr>
          <p:spPr bwMode="auto">
            <a:xfrm>
              <a:off x="6657058" y="1395890"/>
              <a:ext cx="292017" cy="291919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4" name="Straight Connector 21"/>
            <p:cNvCxnSpPr>
              <a:cxnSpLocks noChangeShapeType="1"/>
              <a:stCxn id="99" idx="0"/>
            </p:cNvCxnSpPr>
            <p:nvPr/>
          </p:nvCxnSpPr>
          <p:spPr bwMode="auto">
            <a:xfrm flipV="1">
              <a:off x="5192921" y="2932340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5" name="Straight Connector 23"/>
            <p:cNvCxnSpPr>
              <a:cxnSpLocks noChangeShapeType="1"/>
              <a:stCxn id="100" idx="0"/>
              <a:endCxn id="101" idx="5"/>
            </p:cNvCxnSpPr>
            <p:nvPr/>
          </p:nvCxnSpPr>
          <p:spPr bwMode="auto">
            <a:xfrm flipH="1" flipV="1">
              <a:off x="5526329" y="2932340"/>
              <a:ext cx="126923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6" name="Straight Connector 25"/>
            <p:cNvCxnSpPr>
              <a:cxnSpLocks noChangeShapeType="1"/>
              <a:stCxn id="102" idx="0"/>
              <a:endCxn id="108" idx="3"/>
            </p:cNvCxnSpPr>
            <p:nvPr/>
          </p:nvCxnSpPr>
          <p:spPr bwMode="auto">
            <a:xfrm flipV="1">
              <a:off x="6112570" y="2932340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7" name="Straight Connector 27"/>
            <p:cNvCxnSpPr>
              <a:cxnSpLocks noChangeShapeType="1"/>
              <a:stCxn id="103" idx="0"/>
              <a:endCxn id="108" idx="5"/>
            </p:cNvCxnSpPr>
            <p:nvPr/>
          </p:nvCxnSpPr>
          <p:spPr bwMode="auto">
            <a:xfrm flipH="1" flipV="1">
              <a:off x="6445978" y="2932340"/>
              <a:ext cx="126923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8" name="Straight Connector 29"/>
            <p:cNvCxnSpPr>
              <a:cxnSpLocks noChangeShapeType="1"/>
              <a:stCxn id="101" idx="0"/>
              <a:endCxn id="111" idx="3"/>
            </p:cNvCxnSpPr>
            <p:nvPr/>
          </p:nvCxnSpPr>
          <p:spPr bwMode="auto">
            <a:xfrm flipV="1">
              <a:off x="5423086" y="2334312"/>
              <a:ext cx="357088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9" name="Straight Connector 33"/>
            <p:cNvCxnSpPr>
              <a:cxnSpLocks noChangeShapeType="1"/>
              <a:stCxn id="109" idx="0"/>
              <a:endCxn id="111" idx="5"/>
            </p:cNvCxnSpPr>
            <p:nvPr/>
          </p:nvCxnSpPr>
          <p:spPr bwMode="auto">
            <a:xfrm flipH="1" flipV="1">
              <a:off x="5986661" y="2334312"/>
              <a:ext cx="1306141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0" name="Straight Connector 35"/>
            <p:cNvCxnSpPr>
              <a:cxnSpLocks noChangeShapeType="1"/>
              <a:stCxn id="111" idx="0"/>
              <a:endCxn id="113" idx="3"/>
            </p:cNvCxnSpPr>
            <p:nvPr/>
          </p:nvCxnSpPr>
          <p:spPr bwMode="auto">
            <a:xfrm flipV="1">
              <a:off x="5883418" y="1645058"/>
              <a:ext cx="816405" cy="44008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1" name="Straight Connector 37"/>
            <p:cNvCxnSpPr>
              <a:cxnSpLocks noChangeShapeType="1"/>
              <a:stCxn id="113" idx="5"/>
              <a:endCxn id="112" idx="0"/>
            </p:cNvCxnSpPr>
            <p:nvPr/>
          </p:nvCxnSpPr>
          <p:spPr bwMode="auto">
            <a:xfrm>
              <a:off x="6906310" y="1645058"/>
              <a:ext cx="845810" cy="44008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2" name="Straight Connector 39"/>
            <p:cNvCxnSpPr>
              <a:cxnSpLocks noChangeShapeType="1"/>
              <a:stCxn id="109" idx="0"/>
              <a:endCxn id="112" idx="3"/>
            </p:cNvCxnSpPr>
            <p:nvPr/>
          </p:nvCxnSpPr>
          <p:spPr bwMode="auto">
            <a:xfrm flipV="1">
              <a:off x="7292802" y="2334312"/>
              <a:ext cx="356074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3" name="Straight Connector 41"/>
            <p:cNvCxnSpPr>
              <a:cxnSpLocks noChangeShapeType="1"/>
              <a:stCxn id="112" idx="5"/>
              <a:endCxn id="110" idx="0"/>
            </p:cNvCxnSpPr>
            <p:nvPr/>
          </p:nvCxnSpPr>
          <p:spPr bwMode="auto">
            <a:xfrm>
              <a:off x="7855363" y="2334312"/>
              <a:ext cx="357088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4" name="Straight Connector 43"/>
            <p:cNvCxnSpPr>
              <a:cxnSpLocks noChangeShapeType="1"/>
              <a:stCxn id="104" idx="0"/>
              <a:endCxn id="109" idx="3"/>
            </p:cNvCxnSpPr>
            <p:nvPr/>
          </p:nvCxnSpPr>
          <p:spPr bwMode="auto">
            <a:xfrm flipV="1">
              <a:off x="7062637" y="2932340"/>
              <a:ext cx="12692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5" name="Straight Connector 45"/>
            <p:cNvCxnSpPr>
              <a:cxnSpLocks noChangeShapeType="1"/>
              <a:stCxn id="105" idx="0"/>
              <a:endCxn id="109" idx="5"/>
            </p:cNvCxnSpPr>
            <p:nvPr/>
          </p:nvCxnSpPr>
          <p:spPr bwMode="auto">
            <a:xfrm flipH="1" flipV="1">
              <a:off x="7396045" y="2932340"/>
              <a:ext cx="126924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6" name="Straight Connector 47"/>
            <p:cNvCxnSpPr>
              <a:cxnSpLocks noChangeShapeType="1"/>
              <a:stCxn id="106" idx="0"/>
              <a:endCxn id="110" idx="3"/>
            </p:cNvCxnSpPr>
            <p:nvPr/>
          </p:nvCxnSpPr>
          <p:spPr bwMode="auto">
            <a:xfrm flipV="1">
              <a:off x="7982285" y="2932340"/>
              <a:ext cx="126922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7" name="Straight Connector 49"/>
            <p:cNvCxnSpPr>
              <a:cxnSpLocks noChangeShapeType="1"/>
              <a:stCxn id="107" idx="0"/>
              <a:endCxn id="110" idx="5"/>
            </p:cNvCxnSpPr>
            <p:nvPr/>
          </p:nvCxnSpPr>
          <p:spPr bwMode="auto">
            <a:xfrm flipH="1" flipV="1">
              <a:off x="8315694" y="2932340"/>
              <a:ext cx="126922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8" name="Straight Connector 25"/>
            <p:cNvCxnSpPr>
              <a:cxnSpLocks noChangeShapeType="1"/>
              <a:stCxn id="102" idx="0"/>
              <a:endCxn id="101" idx="5"/>
            </p:cNvCxnSpPr>
            <p:nvPr/>
          </p:nvCxnSpPr>
          <p:spPr bwMode="auto">
            <a:xfrm flipH="1" flipV="1">
              <a:off x="5526329" y="2932340"/>
              <a:ext cx="586241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9" name="Straight Connector 25"/>
            <p:cNvCxnSpPr>
              <a:cxnSpLocks noChangeShapeType="1"/>
              <a:stCxn id="103" idx="0"/>
              <a:endCxn id="109" idx="3"/>
            </p:cNvCxnSpPr>
            <p:nvPr/>
          </p:nvCxnSpPr>
          <p:spPr bwMode="auto">
            <a:xfrm flipV="1">
              <a:off x="6572901" y="2932340"/>
              <a:ext cx="616657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0" name="Straight Connector 25"/>
            <p:cNvCxnSpPr>
              <a:cxnSpLocks noChangeShapeType="1"/>
              <a:stCxn id="104" idx="0"/>
              <a:endCxn id="108" idx="5"/>
            </p:cNvCxnSpPr>
            <p:nvPr/>
          </p:nvCxnSpPr>
          <p:spPr bwMode="auto">
            <a:xfrm flipH="1" flipV="1">
              <a:off x="6445978" y="2932340"/>
              <a:ext cx="616659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1" name="Straight Connector 25"/>
            <p:cNvCxnSpPr>
              <a:cxnSpLocks noChangeShapeType="1"/>
              <a:stCxn id="100" idx="0"/>
              <a:endCxn id="108" idx="3"/>
            </p:cNvCxnSpPr>
            <p:nvPr/>
          </p:nvCxnSpPr>
          <p:spPr bwMode="auto">
            <a:xfrm flipV="1">
              <a:off x="5653252" y="2932340"/>
              <a:ext cx="586239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2" name="Straight Connector 25"/>
            <p:cNvCxnSpPr>
              <a:cxnSpLocks noChangeShapeType="1"/>
              <a:stCxn id="106" idx="0"/>
              <a:endCxn id="109" idx="5"/>
            </p:cNvCxnSpPr>
            <p:nvPr/>
          </p:nvCxnSpPr>
          <p:spPr bwMode="auto">
            <a:xfrm flipH="1" flipV="1">
              <a:off x="7396045" y="2932340"/>
              <a:ext cx="586240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3" name="Straight Connector 25"/>
            <p:cNvCxnSpPr>
              <a:cxnSpLocks noChangeShapeType="1"/>
              <a:stCxn id="105" idx="0"/>
              <a:endCxn id="110" idx="3"/>
            </p:cNvCxnSpPr>
            <p:nvPr/>
          </p:nvCxnSpPr>
          <p:spPr bwMode="auto">
            <a:xfrm flipV="1">
              <a:off x="7522969" y="2932340"/>
              <a:ext cx="586238" cy="378256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4" name="Straight Connector 25"/>
            <p:cNvCxnSpPr>
              <a:cxnSpLocks noChangeShapeType="1"/>
              <a:stCxn id="112" idx="3"/>
              <a:endCxn id="108" idx="0"/>
            </p:cNvCxnSpPr>
            <p:nvPr/>
          </p:nvCxnSpPr>
          <p:spPr bwMode="auto">
            <a:xfrm flipH="1">
              <a:off x="6342735" y="2334312"/>
              <a:ext cx="1306141" cy="34886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5" name="Straight Connector 25"/>
            <p:cNvCxnSpPr>
              <a:cxnSpLocks noChangeShapeType="1"/>
              <a:endCxn id="111" idx="5"/>
            </p:cNvCxnSpPr>
            <p:nvPr/>
          </p:nvCxnSpPr>
          <p:spPr bwMode="auto">
            <a:xfrm flipH="1" flipV="1">
              <a:off x="5986661" y="2334312"/>
              <a:ext cx="356076" cy="348863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6" name="Group 5"/>
          <p:cNvGrpSpPr/>
          <p:nvPr/>
        </p:nvGrpSpPr>
        <p:grpSpPr>
          <a:xfrm>
            <a:off x="3624945" y="1173635"/>
            <a:ext cx="551361" cy="2495505"/>
            <a:chOff x="3624945" y="1173635"/>
            <a:chExt cx="551361" cy="2495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741572" y="1289959"/>
                  <a:ext cx="434734" cy="608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1" i="1" ker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b="1" ker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f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1572" y="1289959"/>
                  <a:ext cx="434734" cy="6083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Rounded Rectangle 135"/>
            <p:cNvSpPr/>
            <p:nvPr/>
          </p:nvSpPr>
          <p:spPr bwMode="auto">
            <a:xfrm>
              <a:off x="3624945" y="117363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3624945" y="1330156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3624945" y="1486677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3624945" y="164319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3624945" y="179971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 bwMode="auto">
            <a:xfrm>
              <a:off x="3624945" y="195624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 bwMode="auto">
            <a:xfrm>
              <a:off x="3624945" y="211276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 bwMode="auto">
            <a:xfrm>
              <a:off x="3624945" y="2269282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 bwMode="auto">
            <a:xfrm>
              <a:off x="3624945" y="242580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3624945" y="258232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3624945" y="273884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 bwMode="auto">
            <a:xfrm>
              <a:off x="3624945" y="2895366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 bwMode="auto">
            <a:xfrm>
              <a:off x="3624945" y="3051887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 bwMode="auto">
            <a:xfrm>
              <a:off x="3624945" y="320840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 bwMode="auto">
            <a:xfrm>
              <a:off x="3624945" y="336492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3624945" y="352144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3137815" y="3488562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3137815" y="3645083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 bwMode="auto">
          <a:xfrm>
            <a:off x="3137815" y="3801604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 bwMode="auto">
          <a:xfrm>
            <a:off x="3137815" y="3958125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 bwMode="auto">
          <a:xfrm>
            <a:off x="3137815" y="4114646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3137815" y="4271167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3137815" y="4427688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3137815" y="4584209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3137815" y="4740730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3137815" y="4897251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137815" y="5053772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3137815" y="5210293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4" name="Rounded Rectangle 163"/>
          <p:cNvSpPr/>
          <p:nvPr/>
        </p:nvSpPr>
        <p:spPr bwMode="auto">
          <a:xfrm>
            <a:off x="3137815" y="5366814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5" name="Rounded Rectangle 164"/>
          <p:cNvSpPr/>
          <p:nvPr/>
        </p:nvSpPr>
        <p:spPr bwMode="auto">
          <a:xfrm>
            <a:off x="3137815" y="5523335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3137815" y="5679856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3137815" y="5836372"/>
            <a:ext cx="144016" cy="1476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/>
              <p:cNvSpPr/>
              <p:nvPr/>
            </p:nvSpPr>
            <p:spPr>
              <a:xfrm>
                <a:off x="3227513" y="5357988"/>
                <a:ext cx="434734" cy="61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kern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b="1" i="0" kern="0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Rectangl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13" y="5357988"/>
                <a:ext cx="434734" cy="614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8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3" grpId="0"/>
      <p:bldP spid="64" grpId="0"/>
      <p:bldP spid="69" grpId="0"/>
      <p:bldP spid="81" grpId="0" animBg="1"/>
      <p:bldP spid="83" grpId="0" animBg="1"/>
      <p:bldP spid="84" grpId="0" animBg="1"/>
      <p:bldP spid="85" grpId="0" animBg="1"/>
      <p:bldP spid="96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Improvements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25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154800" y="1162800"/>
            <a:ext cx="8481801" cy="202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Cycle-spinning: 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Apply the above scheme several (10) times, with a different GTBWT (different random ordering), and average. </a:t>
            </a:r>
          </a:p>
        </p:txBody>
      </p:sp>
      <p:pic>
        <p:nvPicPr>
          <p:cNvPr id="9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53" y="3458194"/>
            <a:ext cx="105800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>
          <a:xfrm>
            <a:off x="301840" y="2891397"/>
            <a:ext cx="87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Noisy image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12558" y="3817745"/>
            <a:ext cx="473262" cy="2678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33152" y="2799944"/>
            <a:ext cx="235390" cy="2303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533764" y="2683754"/>
            <a:ext cx="66090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4063" y="2591959"/>
            <a:ext cx="1104839" cy="640080"/>
            <a:chOff x="3431263" y="3107203"/>
            <a:chExt cx="1280160" cy="64008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3431263" y="3107203"/>
              <a:ext cx="1280160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440828" y="3231028"/>
              <a:ext cx="1187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chemeClr val="bg1"/>
                  </a:solidFill>
                </a:rPr>
                <a:t> GTBWT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85975" y="2591959"/>
            <a:ext cx="870642" cy="640080"/>
            <a:chOff x="5195182" y="3113875"/>
            <a:chExt cx="870642" cy="640080"/>
          </a:xfrm>
        </p:grpSpPr>
        <p:sp>
          <p:nvSpPr>
            <p:cNvPr id="170" name="Rectangle 169"/>
            <p:cNvSpPr/>
            <p:nvPr/>
          </p:nvSpPr>
          <p:spPr bwMode="auto">
            <a:xfrm>
              <a:off x="5195182" y="3113875"/>
              <a:ext cx="870642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222853" y="3228647"/>
              <a:ext cx="76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chemeClr val="bg1"/>
                  </a:solidFill>
                </a:rPr>
                <a:t>THR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Right Arrow 171"/>
          <p:cNvSpPr/>
          <p:nvPr/>
        </p:nvSpPr>
        <p:spPr bwMode="auto">
          <a:xfrm>
            <a:off x="3296993" y="2683754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27717" y="2591959"/>
            <a:ext cx="1280160" cy="640080"/>
            <a:chOff x="6536924" y="3089452"/>
            <a:chExt cx="1280160" cy="640080"/>
          </a:xfrm>
        </p:grpSpPr>
        <p:sp>
          <p:nvSpPr>
            <p:cNvPr id="174" name="Rectangle 173"/>
            <p:cNvSpPr/>
            <p:nvPr/>
          </p:nvSpPr>
          <p:spPr bwMode="auto">
            <a:xfrm>
              <a:off x="6536924" y="3089452"/>
              <a:ext cx="1280160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618913" y="3213277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chemeClr val="bg1"/>
                  </a:solidFill>
                </a:rPr>
                <a:t>GTBWT</a:t>
              </a:r>
              <a:r>
                <a:rPr lang="en-US" sz="1800" baseline="30000" dirty="0" smtClean="0">
                  <a:solidFill>
                    <a:schemeClr val="bg1"/>
                  </a:solidFill>
                </a:rPr>
                <a:t>-1</a:t>
              </a:r>
              <a:endParaRPr lang="en-US" sz="1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6" name="Right Arrow 175"/>
          <p:cNvSpPr/>
          <p:nvPr/>
        </p:nvSpPr>
        <p:spPr bwMode="auto">
          <a:xfrm>
            <a:off x="4656617" y="2683754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407877" y="2799944"/>
            <a:ext cx="473262" cy="2678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9" name="Right Arrow 178"/>
          <p:cNvSpPr/>
          <p:nvPr/>
        </p:nvSpPr>
        <p:spPr bwMode="auto">
          <a:xfrm rot="5400000">
            <a:off x="6408397" y="3044439"/>
            <a:ext cx="945480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6193562" y="3745425"/>
            <a:ext cx="1387287" cy="640080"/>
            <a:chOff x="5195182" y="3113875"/>
            <a:chExt cx="870642" cy="640080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5195182" y="3113875"/>
              <a:ext cx="870642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222853" y="3228647"/>
              <a:ext cx="842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chemeClr val="bg1"/>
                  </a:solidFill>
                </a:rPr>
                <a:t>Averaging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Right Arrow 182"/>
          <p:cNvSpPr/>
          <p:nvPr/>
        </p:nvSpPr>
        <p:spPr bwMode="auto">
          <a:xfrm>
            <a:off x="5713120" y="3870653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56477" y="4367663"/>
            <a:ext cx="99588" cy="473887"/>
            <a:chOff x="2755351" y="4127787"/>
            <a:chExt cx="99588" cy="473887"/>
          </a:xfrm>
        </p:grpSpPr>
        <p:sp>
          <p:nvSpPr>
            <p:cNvPr id="10" name="Oval 9"/>
            <p:cNvSpPr/>
            <p:nvPr/>
          </p:nvSpPr>
          <p:spPr bwMode="auto">
            <a:xfrm>
              <a:off x="2755351" y="4127787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2755351" y="4313783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2755351" y="4499778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6" name="Right Arrow 185"/>
          <p:cNvSpPr/>
          <p:nvPr/>
        </p:nvSpPr>
        <p:spPr bwMode="auto">
          <a:xfrm>
            <a:off x="1531652" y="4954556"/>
            <a:ext cx="66090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2192562" y="4862761"/>
            <a:ext cx="1106340" cy="640080"/>
            <a:chOff x="3431263" y="3107203"/>
            <a:chExt cx="1280160" cy="640080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431263" y="3107203"/>
              <a:ext cx="1280160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440828" y="3231028"/>
              <a:ext cx="1185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chemeClr val="bg1"/>
                  </a:solidFill>
                </a:rPr>
                <a:t> GTBWT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784474" y="4862761"/>
            <a:ext cx="870642" cy="640080"/>
            <a:chOff x="5195182" y="3113875"/>
            <a:chExt cx="870642" cy="640080"/>
          </a:xfrm>
        </p:grpSpPr>
        <p:sp>
          <p:nvSpPr>
            <p:cNvPr id="191" name="Rectangle 190"/>
            <p:cNvSpPr/>
            <p:nvPr/>
          </p:nvSpPr>
          <p:spPr bwMode="auto">
            <a:xfrm>
              <a:off x="5195182" y="3113875"/>
              <a:ext cx="870642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222853" y="3228647"/>
              <a:ext cx="76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chemeClr val="bg1"/>
                  </a:solidFill>
                </a:rPr>
                <a:t>THR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3" name="Right Arrow 192"/>
          <p:cNvSpPr/>
          <p:nvPr/>
        </p:nvSpPr>
        <p:spPr bwMode="auto">
          <a:xfrm>
            <a:off x="3295492" y="4954556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5126216" y="4862761"/>
            <a:ext cx="1280160" cy="640080"/>
            <a:chOff x="6536924" y="3089452"/>
            <a:chExt cx="1280160" cy="640080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6536924" y="3089452"/>
              <a:ext cx="1280160" cy="64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618913" y="3213277"/>
              <a:ext cx="10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1800" dirty="0" smtClean="0">
                  <a:solidFill>
                    <a:schemeClr val="bg1"/>
                  </a:solidFill>
                </a:rPr>
                <a:t>GTBWT</a:t>
              </a:r>
              <a:r>
                <a:rPr lang="en-US" sz="1800" baseline="30000" dirty="0" smtClean="0">
                  <a:solidFill>
                    <a:schemeClr val="bg1"/>
                  </a:solidFill>
                </a:rPr>
                <a:t>-1</a:t>
              </a:r>
              <a:endParaRPr lang="en-US" sz="1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Right Arrow 196"/>
          <p:cNvSpPr/>
          <p:nvPr/>
        </p:nvSpPr>
        <p:spPr bwMode="auto">
          <a:xfrm>
            <a:off x="4655116" y="4954556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6406376" y="5070746"/>
            <a:ext cx="473262" cy="2678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" name="Right Arrow 198"/>
          <p:cNvSpPr/>
          <p:nvPr/>
        </p:nvSpPr>
        <p:spPr bwMode="auto">
          <a:xfrm rot="16200000" flipV="1">
            <a:off x="6413349" y="4638689"/>
            <a:ext cx="945480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0" name="Right Arrow 199"/>
          <p:cNvSpPr/>
          <p:nvPr/>
        </p:nvSpPr>
        <p:spPr bwMode="auto">
          <a:xfrm>
            <a:off x="7580849" y="3857397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344391" y="2998997"/>
            <a:ext cx="16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Reconstructed image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19" y="3617642"/>
            <a:ext cx="105808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" name="Right Arrow 202"/>
          <p:cNvSpPr/>
          <p:nvPr/>
        </p:nvSpPr>
        <p:spPr bwMode="auto">
          <a:xfrm>
            <a:off x="1714224" y="3261365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" name="Right Arrow 203"/>
          <p:cNvSpPr/>
          <p:nvPr/>
        </p:nvSpPr>
        <p:spPr bwMode="auto">
          <a:xfrm>
            <a:off x="1714224" y="3851675"/>
            <a:ext cx="480442" cy="4564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05" name="Group 204"/>
          <p:cNvGrpSpPr/>
          <p:nvPr/>
        </p:nvGrpSpPr>
        <p:grpSpPr>
          <a:xfrm>
            <a:off x="4171502" y="3860197"/>
            <a:ext cx="99588" cy="473887"/>
            <a:chOff x="2755351" y="4127787"/>
            <a:chExt cx="99588" cy="473887"/>
          </a:xfrm>
        </p:grpSpPr>
        <p:sp>
          <p:nvSpPr>
            <p:cNvPr id="206" name="Oval 205"/>
            <p:cNvSpPr/>
            <p:nvPr/>
          </p:nvSpPr>
          <p:spPr bwMode="auto">
            <a:xfrm>
              <a:off x="2755351" y="4127787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2755351" y="4313783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2755351" y="4499778"/>
              <a:ext cx="99588" cy="1018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8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  <p:bldP spid="3" grpId="0" animBg="1"/>
      <p:bldP spid="5" grpId="0" animBg="1"/>
      <p:bldP spid="6" grpId="0" animBg="1"/>
      <p:bldP spid="172" grpId="0" animBg="1"/>
      <p:bldP spid="176" grpId="0" animBg="1"/>
      <p:bldP spid="177" grpId="0" animBg="1"/>
      <p:bldP spid="179" grpId="0" animBg="1"/>
      <p:bldP spid="183" grpId="0" animBg="1"/>
      <p:bldP spid="186" grpId="0" animBg="1"/>
      <p:bldP spid="193" grpId="0" animBg="1"/>
      <p:bldP spid="197" grpId="0" animBg="1"/>
      <p:bldP spid="198" grpId="0" animBg="1"/>
      <p:bldP spid="199" grpId="0" animBg="1"/>
      <p:bldP spid="200" grpId="0" animBg="1"/>
      <p:bldP spid="201" grpId="0"/>
      <p:bldP spid="203" grpId="0" animBg="1"/>
      <p:bldP spid="2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868967" y="4324051"/>
            <a:ext cx="3041966" cy="8609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5262830" y="2561700"/>
            <a:ext cx="3613882" cy="2387434"/>
            <a:chOff x="5445714" y="3096284"/>
            <a:chExt cx="3613882" cy="2387434"/>
          </a:xfrm>
        </p:grpSpPr>
        <p:sp>
          <p:nvSpPr>
            <p:cNvPr id="5" name="U-Turn Arrow 4"/>
            <p:cNvSpPr/>
            <p:nvPr/>
          </p:nvSpPr>
          <p:spPr bwMode="auto">
            <a:xfrm rot="16200000" flipH="1" flipV="1">
              <a:off x="7435332" y="3859454"/>
              <a:ext cx="2010248" cy="1238280"/>
            </a:xfrm>
            <a:prstGeom prst="uturnArrow">
              <a:avLst>
                <a:gd name="adj1" fmla="val 12718"/>
                <a:gd name="adj2" fmla="val 12391"/>
                <a:gd name="adj3" fmla="val 12390"/>
                <a:gd name="adj4" fmla="val 30854"/>
                <a:gd name="adj5" fmla="val 9716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445714" y="3096284"/>
              <a:ext cx="3041966" cy="86850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714606" y="3176459"/>
              <a:ext cx="753184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830195" y="3176459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1071" y="3235780"/>
              <a:ext cx="660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6465682" y="3432134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8867" y="3238467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Improvements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155205" y="1163327"/>
            <a:ext cx="8742609" cy="19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Sub-image averaging: 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 by-product of GTBWT is the propagation of the whole patches. Thus, we get </a:t>
            </a:r>
            <a:r>
              <a:rPr lang="en-US" sz="2400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transform vectors, each for a shifted version of the image and those can be averaged. </a:t>
            </a:r>
            <a:endParaRPr lang="en-US" sz="2400" kern="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8860" y="2770324"/>
                <a:ext cx="119364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FFFF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/>
                          <a:cs typeface="Calibri" pitchFamily="34" charset="0"/>
                        </a:rPr>
                        <m:t>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0" y="2770324"/>
                <a:ext cx="1193646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664040" y="2562327"/>
            <a:ext cx="3041966" cy="8685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32932" y="2642502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521" y="2642502"/>
            <a:ext cx="1467371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397" y="2701823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4902" y="2703883"/>
            <a:ext cx="154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LP-Filtering (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&amp; Sub-sampling 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472506" y="2898177"/>
            <a:ext cx="452531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688898" y="2898177"/>
            <a:ext cx="356159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2961" y="2468883"/>
                <a:ext cx="49986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61" y="2468883"/>
                <a:ext cx="499869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 bwMode="auto">
          <a:xfrm>
            <a:off x="6915645" y="4399220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2110" y="4460602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097201" y="4399220"/>
            <a:ext cx="1467371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5873" y="4461228"/>
            <a:ext cx="154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LP-Filtering (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&amp; Sub-sampling 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054861" y="4892859"/>
                <a:ext cx="49986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61" y="4892859"/>
                <a:ext cx="499869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 bwMode="auto">
          <a:xfrm>
            <a:off x="1296911" y="4323137"/>
            <a:ext cx="3041966" cy="86099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343589" y="4398306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0054" y="4459688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flipH="1">
            <a:off x="2991306" y="4630581"/>
            <a:ext cx="356159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25145" y="4398306"/>
            <a:ext cx="1467371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3817" y="4460314"/>
            <a:ext cx="154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LP-Filtering (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&amp; Sub-sampling 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flipH="1">
            <a:off x="884974" y="4630581"/>
            <a:ext cx="640170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19673" y="4163306"/>
                <a:ext cx="49986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73" y="4163306"/>
                <a:ext cx="499869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 bwMode="auto">
          <a:xfrm flipH="1">
            <a:off x="4089266" y="4631495"/>
            <a:ext cx="1007935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55910" y="2974023"/>
            <a:ext cx="2957591" cy="1234551"/>
            <a:chOff x="2755910" y="2974023"/>
            <a:chExt cx="2957591" cy="1234551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3204227" y="3501036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50608" y="3562417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ight Arrow 47"/>
            <p:cNvSpPr/>
            <p:nvPr/>
          </p:nvSpPr>
          <p:spPr bwMode="auto">
            <a:xfrm>
              <a:off x="2858622" y="3717243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755910" y="2974023"/>
              <a:ext cx="102712" cy="926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ight Arrow 49"/>
            <p:cNvSpPr/>
            <p:nvPr/>
          </p:nvSpPr>
          <p:spPr bwMode="auto">
            <a:xfrm>
              <a:off x="4669607" y="3731250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5046401" y="3517462"/>
              <a:ext cx="667100" cy="591175"/>
              <a:chOff x="10105876" y="2968164"/>
              <a:chExt cx="1185427" cy="1082788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10998514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auto">
              <a:xfrm>
                <a:off x="10998514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 bwMode="auto">
              <a:xfrm>
                <a:off x="10998514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10998514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 bwMode="auto">
              <a:xfrm>
                <a:off x="10998514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 bwMode="auto">
              <a:xfrm>
                <a:off x="10998514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 bwMode="auto">
              <a:xfrm>
                <a:off x="10998514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11147287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11147287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 bwMode="auto">
              <a:xfrm>
                <a:off x="11147287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11147287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 bwMode="auto">
              <a:xfrm>
                <a:off x="11147287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 bwMode="auto">
              <a:xfrm>
                <a:off x="11147287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 bwMode="auto">
              <a:xfrm>
                <a:off x="11147287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 bwMode="auto">
              <a:xfrm>
                <a:off x="10105876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>
                <a:off x="10105876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 bwMode="auto">
              <a:xfrm>
                <a:off x="10105876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>
                <a:off x="10105876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>
                <a:off x="10105876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 bwMode="auto">
              <a:xfrm>
                <a:off x="10105876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 bwMode="auto">
              <a:xfrm>
                <a:off x="10105876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 bwMode="auto">
              <a:xfrm>
                <a:off x="10254649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 bwMode="auto">
              <a:xfrm>
                <a:off x="10254649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 bwMode="auto">
              <a:xfrm>
                <a:off x="10254649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 bwMode="auto">
              <a:xfrm>
                <a:off x="10254649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 bwMode="auto">
              <a:xfrm>
                <a:off x="10254649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 bwMode="auto">
              <a:xfrm>
                <a:off x="10254649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 bwMode="auto">
              <a:xfrm>
                <a:off x="10254649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 bwMode="auto">
              <a:xfrm>
                <a:off x="10403422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 bwMode="auto">
              <a:xfrm>
                <a:off x="10403422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 bwMode="auto">
              <a:xfrm>
                <a:off x="10403422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 bwMode="auto">
              <a:xfrm>
                <a:off x="10403422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 bwMode="auto">
              <a:xfrm>
                <a:off x="10403422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 bwMode="auto">
              <a:xfrm>
                <a:off x="10403422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 bwMode="auto">
              <a:xfrm>
                <a:off x="10403422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 bwMode="auto">
              <a:xfrm>
                <a:off x="10552195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 bwMode="auto">
              <a:xfrm>
                <a:off x="10552195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 bwMode="auto">
              <a:xfrm>
                <a:off x="10552195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 bwMode="auto">
              <a:xfrm>
                <a:off x="10552195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 bwMode="auto">
              <a:xfrm>
                <a:off x="10552195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 bwMode="auto">
              <a:xfrm>
                <a:off x="10552195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 bwMode="auto">
              <a:xfrm>
                <a:off x="10552195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2" name="Rounded Rectangle 131"/>
              <p:cNvSpPr/>
              <p:nvPr/>
            </p:nvSpPr>
            <p:spPr bwMode="auto">
              <a:xfrm>
                <a:off x="10700968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 bwMode="auto">
              <a:xfrm>
                <a:off x="10700968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 bwMode="auto">
              <a:xfrm>
                <a:off x="10700968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 bwMode="auto">
              <a:xfrm>
                <a:off x="10700968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 bwMode="auto">
              <a:xfrm>
                <a:off x="10700968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 bwMode="auto">
              <a:xfrm>
                <a:off x="10700968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 bwMode="auto">
              <a:xfrm>
                <a:off x="10700968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 bwMode="auto">
              <a:xfrm>
                <a:off x="10849741" y="2968164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 bwMode="auto">
              <a:xfrm>
                <a:off x="10849741" y="3124013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 bwMode="auto">
              <a:xfrm>
                <a:off x="10849741" y="3279862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 bwMode="auto">
              <a:xfrm>
                <a:off x="10849741" y="3435710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 bwMode="auto">
              <a:xfrm>
                <a:off x="10849741" y="3591559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 bwMode="auto">
              <a:xfrm>
                <a:off x="10849741" y="3747408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 bwMode="auto">
              <a:xfrm>
                <a:off x="10849741" y="3903257"/>
                <a:ext cx="144016" cy="147695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88" name="Group 287"/>
          <p:cNvGrpSpPr/>
          <p:nvPr/>
        </p:nvGrpSpPr>
        <p:grpSpPr>
          <a:xfrm>
            <a:off x="453522" y="3266645"/>
            <a:ext cx="1338727" cy="591175"/>
            <a:chOff x="125751" y="3786092"/>
            <a:chExt cx="1338727" cy="591175"/>
          </a:xfrm>
        </p:grpSpPr>
        <p:sp>
          <p:nvSpPr>
            <p:cNvPr id="160" name="Rounded Rectangle 159"/>
            <p:cNvSpPr/>
            <p:nvPr/>
          </p:nvSpPr>
          <p:spPr bwMode="auto">
            <a:xfrm>
              <a:off x="628084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ounded Rectangle 160"/>
            <p:cNvSpPr/>
            <p:nvPr/>
          </p:nvSpPr>
          <p:spPr bwMode="auto">
            <a:xfrm>
              <a:off x="628084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ounded Rectangle 161"/>
            <p:cNvSpPr/>
            <p:nvPr/>
          </p:nvSpPr>
          <p:spPr bwMode="auto">
            <a:xfrm>
              <a:off x="628084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ounded Rectangle 162"/>
            <p:cNvSpPr/>
            <p:nvPr/>
          </p:nvSpPr>
          <p:spPr bwMode="auto">
            <a:xfrm>
              <a:off x="628084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ounded Rectangle 163"/>
            <p:cNvSpPr/>
            <p:nvPr/>
          </p:nvSpPr>
          <p:spPr bwMode="auto">
            <a:xfrm>
              <a:off x="628084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 bwMode="auto">
            <a:xfrm>
              <a:off x="628084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 bwMode="auto">
            <a:xfrm>
              <a:off x="628084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 bwMode="auto">
            <a:xfrm>
              <a:off x="711806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ounded Rectangle 168"/>
            <p:cNvSpPr/>
            <p:nvPr/>
          </p:nvSpPr>
          <p:spPr bwMode="auto">
            <a:xfrm>
              <a:off x="711806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711806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ounded Rectangle 170"/>
            <p:cNvSpPr/>
            <p:nvPr/>
          </p:nvSpPr>
          <p:spPr bwMode="auto">
            <a:xfrm>
              <a:off x="711806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ounded Rectangle 171"/>
            <p:cNvSpPr/>
            <p:nvPr/>
          </p:nvSpPr>
          <p:spPr bwMode="auto">
            <a:xfrm>
              <a:off x="711806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ounded Rectangle 172"/>
            <p:cNvSpPr/>
            <p:nvPr/>
          </p:nvSpPr>
          <p:spPr bwMode="auto">
            <a:xfrm>
              <a:off x="711806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ounded Rectangle 173"/>
            <p:cNvSpPr/>
            <p:nvPr/>
          </p:nvSpPr>
          <p:spPr bwMode="auto">
            <a:xfrm>
              <a:off x="711806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Rounded Rectangle 175"/>
            <p:cNvSpPr/>
            <p:nvPr/>
          </p:nvSpPr>
          <p:spPr bwMode="auto">
            <a:xfrm>
              <a:off x="125751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Rounded Rectangle 176"/>
            <p:cNvSpPr/>
            <p:nvPr/>
          </p:nvSpPr>
          <p:spPr bwMode="auto">
            <a:xfrm>
              <a:off x="125751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ounded Rectangle 177"/>
            <p:cNvSpPr/>
            <p:nvPr/>
          </p:nvSpPr>
          <p:spPr bwMode="auto">
            <a:xfrm>
              <a:off x="125751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Rounded Rectangle 178"/>
            <p:cNvSpPr/>
            <p:nvPr/>
          </p:nvSpPr>
          <p:spPr bwMode="auto">
            <a:xfrm>
              <a:off x="125751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Rounded Rectangle 179"/>
            <p:cNvSpPr/>
            <p:nvPr/>
          </p:nvSpPr>
          <p:spPr bwMode="auto">
            <a:xfrm>
              <a:off x="125751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Rounded Rectangle 180"/>
            <p:cNvSpPr/>
            <p:nvPr/>
          </p:nvSpPr>
          <p:spPr bwMode="auto">
            <a:xfrm>
              <a:off x="125751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Rounded Rectangle 181"/>
            <p:cNvSpPr/>
            <p:nvPr/>
          </p:nvSpPr>
          <p:spPr bwMode="auto">
            <a:xfrm>
              <a:off x="125751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Rounded Rectangle 183"/>
            <p:cNvSpPr/>
            <p:nvPr/>
          </p:nvSpPr>
          <p:spPr bwMode="auto">
            <a:xfrm>
              <a:off x="209473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Rounded Rectangle 184"/>
            <p:cNvSpPr/>
            <p:nvPr/>
          </p:nvSpPr>
          <p:spPr bwMode="auto">
            <a:xfrm>
              <a:off x="209473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Rounded Rectangle 185"/>
            <p:cNvSpPr/>
            <p:nvPr/>
          </p:nvSpPr>
          <p:spPr bwMode="auto">
            <a:xfrm>
              <a:off x="209473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Rounded Rectangle 186"/>
            <p:cNvSpPr/>
            <p:nvPr/>
          </p:nvSpPr>
          <p:spPr bwMode="auto">
            <a:xfrm>
              <a:off x="209473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09473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Rounded Rectangle 188"/>
            <p:cNvSpPr/>
            <p:nvPr/>
          </p:nvSpPr>
          <p:spPr bwMode="auto">
            <a:xfrm>
              <a:off x="209473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Rounded Rectangle 189"/>
            <p:cNvSpPr/>
            <p:nvPr/>
          </p:nvSpPr>
          <p:spPr bwMode="auto">
            <a:xfrm>
              <a:off x="209473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Rounded Rectangle 191"/>
            <p:cNvSpPr/>
            <p:nvPr/>
          </p:nvSpPr>
          <p:spPr bwMode="auto">
            <a:xfrm>
              <a:off x="293195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3" name="Rounded Rectangle 192"/>
            <p:cNvSpPr/>
            <p:nvPr/>
          </p:nvSpPr>
          <p:spPr bwMode="auto">
            <a:xfrm>
              <a:off x="293195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Rounded Rectangle 193"/>
            <p:cNvSpPr/>
            <p:nvPr/>
          </p:nvSpPr>
          <p:spPr bwMode="auto">
            <a:xfrm>
              <a:off x="293195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Rounded Rectangle 194"/>
            <p:cNvSpPr/>
            <p:nvPr/>
          </p:nvSpPr>
          <p:spPr bwMode="auto">
            <a:xfrm>
              <a:off x="293195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Rounded Rectangle 195"/>
            <p:cNvSpPr/>
            <p:nvPr/>
          </p:nvSpPr>
          <p:spPr bwMode="auto">
            <a:xfrm>
              <a:off x="293195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7" name="Rounded Rectangle 196"/>
            <p:cNvSpPr/>
            <p:nvPr/>
          </p:nvSpPr>
          <p:spPr bwMode="auto">
            <a:xfrm>
              <a:off x="293195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 bwMode="auto">
            <a:xfrm>
              <a:off x="293195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 bwMode="auto">
            <a:xfrm>
              <a:off x="376917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 bwMode="auto">
            <a:xfrm>
              <a:off x="376917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2" name="Rounded Rectangle 201"/>
            <p:cNvSpPr/>
            <p:nvPr/>
          </p:nvSpPr>
          <p:spPr bwMode="auto">
            <a:xfrm>
              <a:off x="376917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Rounded Rectangle 202"/>
            <p:cNvSpPr/>
            <p:nvPr/>
          </p:nvSpPr>
          <p:spPr bwMode="auto">
            <a:xfrm>
              <a:off x="376917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Rounded Rectangle 203"/>
            <p:cNvSpPr/>
            <p:nvPr/>
          </p:nvSpPr>
          <p:spPr bwMode="auto">
            <a:xfrm>
              <a:off x="376917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5" name="Rounded Rectangle 204"/>
            <p:cNvSpPr/>
            <p:nvPr/>
          </p:nvSpPr>
          <p:spPr bwMode="auto">
            <a:xfrm>
              <a:off x="376917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6" name="Rounded Rectangle 205"/>
            <p:cNvSpPr/>
            <p:nvPr/>
          </p:nvSpPr>
          <p:spPr bwMode="auto">
            <a:xfrm>
              <a:off x="376917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Rounded Rectangle 207"/>
            <p:cNvSpPr/>
            <p:nvPr/>
          </p:nvSpPr>
          <p:spPr bwMode="auto">
            <a:xfrm>
              <a:off x="460640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460640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0" name="Rounded Rectangle 209"/>
            <p:cNvSpPr/>
            <p:nvPr/>
          </p:nvSpPr>
          <p:spPr bwMode="auto">
            <a:xfrm>
              <a:off x="460640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Rounded Rectangle 210"/>
            <p:cNvSpPr/>
            <p:nvPr/>
          </p:nvSpPr>
          <p:spPr bwMode="auto">
            <a:xfrm>
              <a:off x="460640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Rounded Rectangle 211"/>
            <p:cNvSpPr/>
            <p:nvPr/>
          </p:nvSpPr>
          <p:spPr bwMode="auto">
            <a:xfrm>
              <a:off x="460640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Rounded Rectangle 212"/>
            <p:cNvSpPr/>
            <p:nvPr/>
          </p:nvSpPr>
          <p:spPr bwMode="auto">
            <a:xfrm>
              <a:off x="460640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Rounded Rectangle 213"/>
            <p:cNvSpPr/>
            <p:nvPr/>
          </p:nvSpPr>
          <p:spPr bwMode="auto">
            <a:xfrm>
              <a:off x="460640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Rounded Rectangle 215"/>
            <p:cNvSpPr/>
            <p:nvPr/>
          </p:nvSpPr>
          <p:spPr bwMode="auto">
            <a:xfrm>
              <a:off x="544362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Rounded Rectangle 216"/>
            <p:cNvSpPr/>
            <p:nvPr/>
          </p:nvSpPr>
          <p:spPr bwMode="auto">
            <a:xfrm>
              <a:off x="544362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Rounded Rectangle 217"/>
            <p:cNvSpPr/>
            <p:nvPr/>
          </p:nvSpPr>
          <p:spPr bwMode="auto">
            <a:xfrm>
              <a:off x="544362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Rounded Rectangle 218"/>
            <p:cNvSpPr/>
            <p:nvPr/>
          </p:nvSpPr>
          <p:spPr bwMode="auto">
            <a:xfrm>
              <a:off x="544362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Rounded Rectangle 219"/>
            <p:cNvSpPr/>
            <p:nvPr/>
          </p:nvSpPr>
          <p:spPr bwMode="auto">
            <a:xfrm>
              <a:off x="544362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Rounded Rectangle 220"/>
            <p:cNvSpPr/>
            <p:nvPr/>
          </p:nvSpPr>
          <p:spPr bwMode="auto">
            <a:xfrm>
              <a:off x="544362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Rounded Rectangle 221"/>
            <p:cNvSpPr/>
            <p:nvPr/>
          </p:nvSpPr>
          <p:spPr bwMode="auto">
            <a:xfrm>
              <a:off x="544362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Rounded Rectangle 223"/>
            <p:cNvSpPr/>
            <p:nvPr/>
          </p:nvSpPr>
          <p:spPr bwMode="auto">
            <a:xfrm>
              <a:off x="1299711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5" name="Rounded Rectangle 224"/>
            <p:cNvSpPr/>
            <p:nvPr/>
          </p:nvSpPr>
          <p:spPr bwMode="auto">
            <a:xfrm>
              <a:off x="1299711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Rounded Rectangle 225"/>
            <p:cNvSpPr/>
            <p:nvPr/>
          </p:nvSpPr>
          <p:spPr bwMode="auto">
            <a:xfrm>
              <a:off x="1299711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7" name="Rounded Rectangle 226"/>
            <p:cNvSpPr/>
            <p:nvPr/>
          </p:nvSpPr>
          <p:spPr bwMode="auto">
            <a:xfrm>
              <a:off x="1299711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8" name="Rounded Rectangle 227"/>
            <p:cNvSpPr/>
            <p:nvPr/>
          </p:nvSpPr>
          <p:spPr bwMode="auto">
            <a:xfrm>
              <a:off x="1299711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9" name="Rounded Rectangle 228"/>
            <p:cNvSpPr/>
            <p:nvPr/>
          </p:nvSpPr>
          <p:spPr bwMode="auto">
            <a:xfrm>
              <a:off x="1299711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Rounded Rectangle 229"/>
            <p:cNvSpPr/>
            <p:nvPr/>
          </p:nvSpPr>
          <p:spPr bwMode="auto">
            <a:xfrm>
              <a:off x="1299711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2" name="Rounded Rectangle 231"/>
            <p:cNvSpPr/>
            <p:nvPr/>
          </p:nvSpPr>
          <p:spPr bwMode="auto">
            <a:xfrm>
              <a:off x="1383433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3" name="Rounded Rectangle 232"/>
            <p:cNvSpPr/>
            <p:nvPr/>
          </p:nvSpPr>
          <p:spPr bwMode="auto">
            <a:xfrm>
              <a:off x="1383433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 bwMode="auto">
            <a:xfrm>
              <a:off x="1383433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 bwMode="auto">
            <a:xfrm>
              <a:off x="1383433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 bwMode="auto">
            <a:xfrm>
              <a:off x="1383433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1383433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Rounded Rectangle 237"/>
            <p:cNvSpPr/>
            <p:nvPr/>
          </p:nvSpPr>
          <p:spPr bwMode="auto">
            <a:xfrm>
              <a:off x="1383433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0" name="Rounded Rectangle 239"/>
            <p:cNvSpPr/>
            <p:nvPr/>
          </p:nvSpPr>
          <p:spPr bwMode="auto">
            <a:xfrm>
              <a:off x="797378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Rounded Rectangle 240"/>
            <p:cNvSpPr/>
            <p:nvPr/>
          </p:nvSpPr>
          <p:spPr bwMode="auto">
            <a:xfrm>
              <a:off x="797378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 bwMode="auto">
            <a:xfrm>
              <a:off x="797378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3" name="Rounded Rectangle 242"/>
            <p:cNvSpPr/>
            <p:nvPr/>
          </p:nvSpPr>
          <p:spPr bwMode="auto">
            <a:xfrm>
              <a:off x="797378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 bwMode="auto">
            <a:xfrm>
              <a:off x="797378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ounded Rectangle 244"/>
            <p:cNvSpPr/>
            <p:nvPr/>
          </p:nvSpPr>
          <p:spPr bwMode="auto">
            <a:xfrm>
              <a:off x="797378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ounded Rectangle 245"/>
            <p:cNvSpPr/>
            <p:nvPr/>
          </p:nvSpPr>
          <p:spPr bwMode="auto">
            <a:xfrm>
              <a:off x="797378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8" name="Rounded Rectangle 247"/>
            <p:cNvSpPr/>
            <p:nvPr/>
          </p:nvSpPr>
          <p:spPr bwMode="auto">
            <a:xfrm>
              <a:off x="881100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9" name="Rounded Rectangle 248"/>
            <p:cNvSpPr/>
            <p:nvPr/>
          </p:nvSpPr>
          <p:spPr bwMode="auto">
            <a:xfrm>
              <a:off x="881100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 bwMode="auto">
            <a:xfrm>
              <a:off x="881100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 bwMode="auto">
            <a:xfrm>
              <a:off x="881100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 bwMode="auto">
            <a:xfrm>
              <a:off x="881100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 bwMode="auto">
            <a:xfrm>
              <a:off x="881100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 bwMode="auto">
            <a:xfrm>
              <a:off x="881100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6" name="Rounded Rectangle 255"/>
            <p:cNvSpPr/>
            <p:nvPr/>
          </p:nvSpPr>
          <p:spPr bwMode="auto">
            <a:xfrm>
              <a:off x="964822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Rounded Rectangle 256"/>
            <p:cNvSpPr/>
            <p:nvPr/>
          </p:nvSpPr>
          <p:spPr bwMode="auto">
            <a:xfrm>
              <a:off x="964822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8" name="Rounded Rectangle 257"/>
            <p:cNvSpPr/>
            <p:nvPr/>
          </p:nvSpPr>
          <p:spPr bwMode="auto">
            <a:xfrm>
              <a:off x="964822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9" name="Rounded Rectangle 258"/>
            <p:cNvSpPr/>
            <p:nvPr/>
          </p:nvSpPr>
          <p:spPr bwMode="auto">
            <a:xfrm>
              <a:off x="964822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0" name="Rounded Rectangle 259"/>
            <p:cNvSpPr/>
            <p:nvPr/>
          </p:nvSpPr>
          <p:spPr bwMode="auto">
            <a:xfrm>
              <a:off x="964822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1" name="Rounded Rectangle 260"/>
            <p:cNvSpPr/>
            <p:nvPr/>
          </p:nvSpPr>
          <p:spPr bwMode="auto">
            <a:xfrm>
              <a:off x="964822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2" name="Rounded Rectangle 261"/>
            <p:cNvSpPr/>
            <p:nvPr/>
          </p:nvSpPr>
          <p:spPr bwMode="auto">
            <a:xfrm>
              <a:off x="964822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4" name="Rounded Rectangle 263"/>
            <p:cNvSpPr/>
            <p:nvPr/>
          </p:nvSpPr>
          <p:spPr bwMode="auto">
            <a:xfrm>
              <a:off x="1048544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5" name="Rounded Rectangle 264"/>
            <p:cNvSpPr/>
            <p:nvPr/>
          </p:nvSpPr>
          <p:spPr bwMode="auto">
            <a:xfrm>
              <a:off x="1048544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6" name="Rounded Rectangle 265"/>
            <p:cNvSpPr/>
            <p:nvPr/>
          </p:nvSpPr>
          <p:spPr bwMode="auto">
            <a:xfrm>
              <a:off x="1048544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7" name="Rounded Rectangle 266"/>
            <p:cNvSpPr/>
            <p:nvPr/>
          </p:nvSpPr>
          <p:spPr bwMode="auto">
            <a:xfrm>
              <a:off x="1048544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8" name="Rounded Rectangle 267"/>
            <p:cNvSpPr/>
            <p:nvPr/>
          </p:nvSpPr>
          <p:spPr bwMode="auto">
            <a:xfrm>
              <a:off x="1048544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9" name="Rounded Rectangle 268"/>
            <p:cNvSpPr/>
            <p:nvPr/>
          </p:nvSpPr>
          <p:spPr bwMode="auto">
            <a:xfrm>
              <a:off x="1048544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0" name="Rounded Rectangle 269"/>
            <p:cNvSpPr/>
            <p:nvPr/>
          </p:nvSpPr>
          <p:spPr bwMode="auto">
            <a:xfrm>
              <a:off x="1048544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2" name="Rounded Rectangle 271"/>
            <p:cNvSpPr/>
            <p:nvPr/>
          </p:nvSpPr>
          <p:spPr bwMode="auto">
            <a:xfrm>
              <a:off x="1132267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3" name="Rounded Rectangle 272"/>
            <p:cNvSpPr/>
            <p:nvPr/>
          </p:nvSpPr>
          <p:spPr bwMode="auto">
            <a:xfrm>
              <a:off x="1132267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4" name="Rounded Rectangle 273"/>
            <p:cNvSpPr/>
            <p:nvPr/>
          </p:nvSpPr>
          <p:spPr bwMode="auto">
            <a:xfrm>
              <a:off x="1132267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5" name="Rounded Rectangle 274"/>
            <p:cNvSpPr/>
            <p:nvPr/>
          </p:nvSpPr>
          <p:spPr bwMode="auto">
            <a:xfrm>
              <a:off x="1132267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1132267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7" name="Rounded Rectangle 276"/>
            <p:cNvSpPr/>
            <p:nvPr/>
          </p:nvSpPr>
          <p:spPr bwMode="auto">
            <a:xfrm>
              <a:off x="1132267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8" name="Rounded Rectangle 277"/>
            <p:cNvSpPr/>
            <p:nvPr/>
          </p:nvSpPr>
          <p:spPr bwMode="auto">
            <a:xfrm>
              <a:off x="1132267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0" name="Rounded Rectangle 279"/>
            <p:cNvSpPr/>
            <p:nvPr/>
          </p:nvSpPr>
          <p:spPr bwMode="auto">
            <a:xfrm>
              <a:off x="1215989" y="378609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1" name="Rounded Rectangle 280"/>
            <p:cNvSpPr/>
            <p:nvPr/>
          </p:nvSpPr>
          <p:spPr bwMode="auto">
            <a:xfrm>
              <a:off x="1215989" y="3871182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2" name="Rounded Rectangle 281"/>
            <p:cNvSpPr/>
            <p:nvPr/>
          </p:nvSpPr>
          <p:spPr bwMode="auto">
            <a:xfrm>
              <a:off x="1215989" y="3956271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3" name="Rounded Rectangle 282"/>
            <p:cNvSpPr/>
            <p:nvPr/>
          </p:nvSpPr>
          <p:spPr bwMode="auto">
            <a:xfrm>
              <a:off x="1215989" y="404136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4" name="Rounded Rectangle 283"/>
            <p:cNvSpPr/>
            <p:nvPr/>
          </p:nvSpPr>
          <p:spPr bwMode="auto">
            <a:xfrm>
              <a:off x="1215989" y="412645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5" name="Rounded Rectangle 284"/>
            <p:cNvSpPr/>
            <p:nvPr/>
          </p:nvSpPr>
          <p:spPr bwMode="auto">
            <a:xfrm>
              <a:off x="1215989" y="4211540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6" name="Rounded Rectangle 285"/>
            <p:cNvSpPr/>
            <p:nvPr/>
          </p:nvSpPr>
          <p:spPr bwMode="auto">
            <a:xfrm>
              <a:off x="1215989" y="4296629"/>
              <a:ext cx="81045" cy="80638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4515892" y="2897550"/>
            <a:ext cx="1007935" cy="24711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51968" y="2980121"/>
            <a:ext cx="2612187" cy="1234551"/>
            <a:chOff x="6351968" y="2980121"/>
            <a:chExt cx="2612187" cy="1234551"/>
          </a:xfrm>
        </p:grpSpPr>
        <p:sp>
          <p:nvSpPr>
            <p:cNvPr id="289" name="Rounded Rectangle 288"/>
            <p:cNvSpPr/>
            <p:nvPr/>
          </p:nvSpPr>
          <p:spPr bwMode="auto">
            <a:xfrm>
              <a:off x="6800285" y="3507134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746666" y="3568515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1" name="Right Arrow 290"/>
            <p:cNvSpPr/>
            <p:nvPr/>
          </p:nvSpPr>
          <p:spPr bwMode="auto">
            <a:xfrm>
              <a:off x="6454680" y="3723341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6351968" y="2980121"/>
              <a:ext cx="102712" cy="926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3" name="Right Arrow 292"/>
            <p:cNvSpPr/>
            <p:nvPr/>
          </p:nvSpPr>
          <p:spPr bwMode="auto">
            <a:xfrm>
              <a:off x="8265665" y="3737348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8631944" y="3515104"/>
              <a:ext cx="332211" cy="591175"/>
              <a:chOff x="8631944" y="3501036"/>
              <a:chExt cx="332211" cy="591175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311" name="Rounded Rectangle 310"/>
              <p:cNvSpPr/>
              <p:nvPr/>
            </p:nvSpPr>
            <p:spPr bwMode="auto">
              <a:xfrm>
                <a:off x="8631944" y="350103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2" name="Rounded Rectangle 311"/>
              <p:cNvSpPr/>
              <p:nvPr/>
            </p:nvSpPr>
            <p:spPr bwMode="auto">
              <a:xfrm>
                <a:off x="8631944" y="358612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 bwMode="auto">
              <a:xfrm>
                <a:off x="8631944" y="367121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4" name="Rounded Rectangle 313"/>
              <p:cNvSpPr/>
              <p:nvPr/>
            </p:nvSpPr>
            <p:spPr bwMode="auto">
              <a:xfrm>
                <a:off x="8631944" y="375630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5" name="Rounded Rectangle 314"/>
              <p:cNvSpPr/>
              <p:nvPr/>
            </p:nvSpPr>
            <p:spPr bwMode="auto">
              <a:xfrm>
                <a:off x="8631944" y="384139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6" name="Rounded Rectangle 315"/>
              <p:cNvSpPr/>
              <p:nvPr/>
            </p:nvSpPr>
            <p:spPr bwMode="auto">
              <a:xfrm>
                <a:off x="8631944" y="392648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7" name="Rounded Rectangle 316"/>
              <p:cNvSpPr/>
              <p:nvPr/>
            </p:nvSpPr>
            <p:spPr bwMode="auto">
              <a:xfrm>
                <a:off x="8631944" y="4011573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9" name="Rounded Rectangle 318"/>
              <p:cNvSpPr/>
              <p:nvPr/>
            </p:nvSpPr>
            <p:spPr bwMode="auto">
              <a:xfrm>
                <a:off x="8715666" y="350103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0" name="Rounded Rectangle 319"/>
              <p:cNvSpPr/>
              <p:nvPr/>
            </p:nvSpPr>
            <p:spPr bwMode="auto">
              <a:xfrm>
                <a:off x="8715666" y="358612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1" name="Rounded Rectangle 320"/>
              <p:cNvSpPr/>
              <p:nvPr/>
            </p:nvSpPr>
            <p:spPr bwMode="auto">
              <a:xfrm>
                <a:off x="8715666" y="367121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2" name="Rounded Rectangle 321"/>
              <p:cNvSpPr/>
              <p:nvPr/>
            </p:nvSpPr>
            <p:spPr bwMode="auto">
              <a:xfrm>
                <a:off x="8715666" y="375630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 bwMode="auto">
              <a:xfrm>
                <a:off x="8715666" y="384139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4" name="Rounded Rectangle 323"/>
              <p:cNvSpPr/>
              <p:nvPr/>
            </p:nvSpPr>
            <p:spPr bwMode="auto">
              <a:xfrm>
                <a:off x="8715666" y="392648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5" name="Rounded Rectangle 324"/>
              <p:cNvSpPr/>
              <p:nvPr/>
            </p:nvSpPr>
            <p:spPr bwMode="auto">
              <a:xfrm>
                <a:off x="8715666" y="4011573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7" name="Rounded Rectangle 326"/>
              <p:cNvSpPr/>
              <p:nvPr/>
            </p:nvSpPr>
            <p:spPr bwMode="auto">
              <a:xfrm>
                <a:off x="8799388" y="350103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8" name="Rounded Rectangle 327"/>
              <p:cNvSpPr/>
              <p:nvPr/>
            </p:nvSpPr>
            <p:spPr bwMode="auto">
              <a:xfrm>
                <a:off x="8799388" y="358612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 bwMode="auto">
              <a:xfrm>
                <a:off x="8799388" y="367121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0" name="Rounded Rectangle 329"/>
              <p:cNvSpPr/>
              <p:nvPr/>
            </p:nvSpPr>
            <p:spPr bwMode="auto">
              <a:xfrm>
                <a:off x="8799388" y="375630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 bwMode="auto">
              <a:xfrm>
                <a:off x="8799388" y="384139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2" name="Rounded Rectangle 331"/>
              <p:cNvSpPr/>
              <p:nvPr/>
            </p:nvSpPr>
            <p:spPr bwMode="auto">
              <a:xfrm>
                <a:off x="8799388" y="392648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3" name="Rounded Rectangle 332"/>
              <p:cNvSpPr/>
              <p:nvPr/>
            </p:nvSpPr>
            <p:spPr bwMode="auto">
              <a:xfrm>
                <a:off x="8799388" y="4011573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5" name="Rounded Rectangle 334"/>
              <p:cNvSpPr/>
              <p:nvPr/>
            </p:nvSpPr>
            <p:spPr bwMode="auto">
              <a:xfrm>
                <a:off x="8883110" y="350103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6" name="Rounded Rectangle 335"/>
              <p:cNvSpPr/>
              <p:nvPr/>
            </p:nvSpPr>
            <p:spPr bwMode="auto">
              <a:xfrm>
                <a:off x="8883110" y="358612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7" name="Rounded Rectangle 336"/>
              <p:cNvSpPr/>
              <p:nvPr/>
            </p:nvSpPr>
            <p:spPr bwMode="auto">
              <a:xfrm>
                <a:off x="8883110" y="367121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8" name="Rounded Rectangle 337"/>
              <p:cNvSpPr/>
              <p:nvPr/>
            </p:nvSpPr>
            <p:spPr bwMode="auto">
              <a:xfrm>
                <a:off x="8883110" y="375630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9" name="Rounded Rectangle 338"/>
              <p:cNvSpPr/>
              <p:nvPr/>
            </p:nvSpPr>
            <p:spPr bwMode="auto">
              <a:xfrm>
                <a:off x="8883110" y="384139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0" name="Rounded Rectangle 339"/>
              <p:cNvSpPr/>
              <p:nvPr/>
            </p:nvSpPr>
            <p:spPr bwMode="auto">
              <a:xfrm>
                <a:off x="8883110" y="3926484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1" name="Rounded Rectangle 340"/>
              <p:cNvSpPr/>
              <p:nvPr/>
            </p:nvSpPr>
            <p:spPr bwMode="auto">
              <a:xfrm>
                <a:off x="8883110" y="4011573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513807" y="4631495"/>
            <a:ext cx="2405714" cy="1342351"/>
            <a:chOff x="4513807" y="4631495"/>
            <a:chExt cx="2405714" cy="1342351"/>
          </a:xfrm>
        </p:grpSpPr>
        <p:sp>
          <p:nvSpPr>
            <p:cNvPr id="28" name="Right Arrow 27"/>
            <p:cNvSpPr/>
            <p:nvPr/>
          </p:nvSpPr>
          <p:spPr bwMode="auto">
            <a:xfrm flipH="1">
              <a:off x="6563362" y="4631495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0" name="Rounded Rectangle 359"/>
            <p:cNvSpPr/>
            <p:nvPr/>
          </p:nvSpPr>
          <p:spPr bwMode="auto">
            <a:xfrm>
              <a:off x="5031963" y="5266308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978344" y="5327689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6741441" y="4721775"/>
              <a:ext cx="102712" cy="926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3" name="Right Arrow 362"/>
            <p:cNvSpPr/>
            <p:nvPr/>
          </p:nvSpPr>
          <p:spPr bwMode="auto">
            <a:xfrm flipH="1">
              <a:off x="4679433" y="5482514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4" name="Right Arrow 363"/>
            <p:cNvSpPr/>
            <p:nvPr/>
          </p:nvSpPr>
          <p:spPr bwMode="auto">
            <a:xfrm flipH="1">
              <a:off x="6490418" y="5496521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98" name="Group 397"/>
            <p:cNvGrpSpPr/>
            <p:nvPr/>
          </p:nvGrpSpPr>
          <p:grpSpPr>
            <a:xfrm>
              <a:off x="4513807" y="5273342"/>
              <a:ext cx="164767" cy="591175"/>
              <a:chOff x="4513807" y="5266308"/>
              <a:chExt cx="164767" cy="591175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382" name="Rounded Rectangle 381"/>
              <p:cNvSpPr/>
              <p:nvPr/>
            </p:nvSpPr>
            <p:spPr bwMode="auto">
              <a:xfrm>
                <a:off x="4513807" y="526630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3" name="Rounded Rectangle 382"/>
              <p:cNvSpPr/>
              <p:nvPr/>
            </p:nvSpPr>
            <p:spPr bwMode="auto">
              <a:xfrm>
                <a:off x="4513807" y="535139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4" name="Rounded Rectangle 383"/>
              <p:cNvSpPr/>
              <p:nvPr/>
            </p:nvSpPr>
            <p:spPr bwMode="auto">
              <a:xfrm>
                <a:off x="4513807" y="5436487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5" name="Rounded Rectangle 384"/>
              <p:cNvSpPr/>
              <p:nvPr/>
            </p:nvSpPr>
            <p:spPr bwMode="auto">
              <a:xfrm>
                <a:off x="4513807" y="552157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6" name="Rounded Rectangle 385"/>
              <p:cNvSpPr/>
              <p:nvPr/>
            </p:nvSpPr>
            <p:spPr bwMode="auto">
              <a:xfrm>
                <a:off x="4513807" y="560666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7" name="Rounded Rectangle 386"/>
              <p:cNvSpPr/>
              <p:nvPr/>
            </p:nvSpPr>
            <p:spPr bwMode="auto">
              <a:xfrm>
                <a:off x="4513807" y="569175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8" name="Rounded Rectangle 387"/>
              <p:cNvSpPr/>
              <p:nvPr/>
            </p:nvSpPr>
            <p:spPr bwMode="auto">
              <a:xfrm>
                <a:off x="4513807" y="577684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0" name="Rounded Rectangle 389"/>
              <p:cNvSpPr/>
              <p:nvPr/>
            </p:nvSpPr>
            <p:spPr bwMode="auto">
              <a:xfrm>
                <a:off x="4597529" y="526630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1" name="Rounded Rectangle 390"/>
              <p:cNvSpPr/>
              <p:nvPr/>
            </p:nvSpPr>
            <p:spPr bwMode="auto">
              <a:xfrm>
                <a:off x="4597529" y="535139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2" name="Rounded Rectangle 391"/>
              <p:cNvSpPr/>
              <p:nvPr/>
            </p:nvSpPr>
            <p:spPr bwMode="auto">
              <a:xfrm>
                <a:off x="4597529" y="5436487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3" name="Rounded Rectangle 392"/>
              <p:cNvSpPr/>
              <p:nvPr/>
            </p:nvSpPr>
            <p:spPr bwMode="auto">
              <a:xfrm>
                <a:off x="4597529" y="552157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4" name="Rounded Rectangle 393"/>
              <p:cNvSpPr/>
              <p:nvPr/>
            </p:nvSpPr>
            <p:spPr bwMode="auto">
              <a:xfrm>
                <a:off x="4597529" y="560666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5" name="Rounded Rectangle 394"/>
              <p:cNvSpPr/>
              <p:nvPr/>
            </p:nvSpPr>
            <p:spPr bwMode="auto">
              <a:xfrm>
                <a:off x="4597529" y="5691756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6" name="Rounded Rectangle 395"/>
              <p:cNvSpPr/>
              <p:nvPr/>
            </p:nvSpPr>
            <p:spPr bwMode="auto">
              <a:xfrm>
                <a:off x="4597529" y="5776845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995318" y="4726397"/>
            <a:ext cx="2276779" cy="1252071"/>
            <a:chOff x="995318" y="4726397"/>
            <a:chExt cx="2276779" cy="1252071"/>
          </a:xfrm>
        </p:grpSpPr>
        <p:sp>
          <p:nvSpPr>
            <p:cNvPr id="399" name="Rounded Rectangle 398"/>
            <p:cNvSpPr/>
            <p:nvPr/>
          </p:nvSpPr>
          <p:spPr bwMode="auto">
            <a:xfrm>
              <a:off x="1450854" y="5270930"/>
              <a:ext cx="1467371" cy="7075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397235" y="5332311"/>
              <a:ext cx="1548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HP-Filtering (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 &amp; Sub-sampling 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3169385" y="4726397"/>
              <a:ext cx="102712" cy="926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2" name="Right Arrow 401"/>
            <p:cNvSpPr/>
            <p:nvPr/>
          </p:nvSpPr>
          <p:spPr bwMode="auto">
            <a:xfrm flipH="1">
              <a:off x="1098324" y="5487136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3" name="Right Arrow 402"/>
            <p:cNvSpPr/>
            <p:nvPr/>
          </p:nvSpPr>
          <p:spPr bwMode="auto">
            <a:xfrm flipH="1">
              <a:off x="2909309" y="5501143"/>
              <a:ext cx="356159" cy="2471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21" name="Group 420"/>
            <p:cNvGrpSpPr/>
            <p:nvPr/>
          </p:nvGrpSpPr>
          <p:grpSpPr>
            <a:xfrm>
              <a:off x="995318" y="5270930"/>
              <a:ext cx="81045" cy="591175"/>
              <a:chOff x="1004371" y="5270930"/>
              <a:chExt cx="81045" cy="591175"/>
            </a:xfrm>
            <a:solidFill>
              <a:schemeClr val="bg2">
                <a:lumMod val="60000"/>
                <a:lumOff val="40000"/>
              </a:schemeClr>
            </a:solidFill>
          </p:grpSpPr>
          <p:sp>
            <p:nvSpPr>
              <p:cNvPr id="413" name="Rounded Rectangle 412"/>
              <p:cNvSpPr/>
              <p:nvPr/>
            </p:nvSpPr>
            <p:spPr bwMode="auto">
              <a:xfrm>
                <a:off x="1004371" y="5270930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4" name="Rounded Rectangle 413"/>
              <p:cNvSpPr/>
              <p:nvPr/>
            </p:nvSpPr>
            <p:spPr bwMode="auto">
              <a:xfrm>
                <a:off x="1004371" y="5356020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5" name="Rounded Rectangle 414"/>
              <p:cNvSpPr/>
              <p:nvPr/>
            </p:nvSpPr>
            <p:spPr bwMode="auto">
              <a:xfrm>
                <a:off x="1004371" y="5441109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6" name="Rounded Rectangle 415"/>
              <p:cNvSpPr/>
              <p:nvPr/>
            </p:nvSpPr>
            <p:spPr bwMode="auto">
              <a:xfrm>
                <a:off x="1004371" y="552619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7" name="Rounded Rectangle 416"/>
              <p:cNvSpPr/>
              <p:nvPr/>
            </p:nvSpPr>
            <p:spPr bwMode="auto">
              <a:xfrm>
                <a:off x="1004371" y="561128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8" name="Rounded Rectangle 417"/>
              <p:cNvSpPr/>
              <p:nvPr/>
            </p:nvSpPr>
            <p:spPr bwMode="auto">
              <a:xfrm>
                <a:off x="1004371" y="5696378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Rounded Rectangle 418"/>
              <p:cNvSpPr/>
              <p:nvPr/>
            </p:nvSpPr>
            <p:spPr bwMode="auto">
              <a:xfrm>
                <a:off x="1004371" y="5781467"/>
                <a:ext cx="81045" cy="80638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2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26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1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26" grpId="0" animBg="1"/>
      <p:bldP spid="27" grpId="0"/>
      <p:bldP spid="29" grpId="0" animBg="1"/>
      <p:bldP spid="30" grpId="0"/>
      <p:bldP spid="31" grpId="0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/>
      <p:bldP spid="42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Improvements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90535" y="2468883"/>
            <a:ext cx="9053465" cy="3578832"/>
            <a:chOff x="90535" y="2468883"/>
            <a:chExt cx="9053465" cy="3578832"/>
          </a:xfrm>
        </p:grpSpPr>
        <p:grpSp>
          <p:nvGrpSpPr>
            <p:cNvPr id="344" name="Group 343"/>
            <p:cNvGrpSpPr/>
            <p:nvPr/>
          </p:nvGrpSpPr>
          <p:grpSpPr>
            <a:xfrm>
              <a:off x="278860" y="2468883"/>
              <a:ext cx="8597852" cy="3509585"/>
              <a:chOff x="278860" y="2468883"/>
              <a:chExt cx="8597852" cy="3509585"/>
            </a:xfrm>
          </p:grpSpPr>
          <p:sp>
            <p:nvSpPr>
              <p:cNvPr id="346" name="Rounded Rectangle 345"/>
              <p:cNvSpPr/>
              <p:nvPr/>
            </p:nvSpPr>
            <p:spPr bwMode="auto">
              <a:xfrm>
                <a:off x="4868967" y="4324051"/>
                <a:ext cx="3041966" cy="86099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7" name="Group 346"/>
              <p:cNvGrpSpPr/>
              <p:nvPr/>
            </p:nvGrpSpPr>
            <p:grpSpPr>
              <a:xfrm>
                <a:off x="5262830" y="2561700"/>
                <a:ext cx="3613882" cy="2387434"/>
                <a:chOff x="5445714" y="3096284"/>
                <a:chExt cx="3613882" cy="2387434"/>
              </a:xfrm>
            </p:grpSpPr>
            <p:sp>
              <p:nvSpPr>
                <p:cNvPr id="430" name="U-Turn Arrow 429"/>
                <p:cNvSpPr/>
                <p:nvPr/>
              </p:nvSpPr>
              <p:spPr bwMode="auto">
                <a:xfrm rot="16200000" flipH="1" flipV="1">
                  <a:off x="7435332" y="3859454"/>
                  <a:ext cx="2010248" cy="1238280"/>
                </a:xfrm>
                <a:prstGeom prst="uturnArrow">
                  <a:avLst>
                    <a:gd name="adj1" fmla="val 12718"/>
                    <a:gd name="adj2" fmla="val 12391"/>
                    <a:gd name="adj3" fmla="val 12390"/>
                    <a:gd name="adj4" fmla="val 30854"/>
                    <a:gd name="adj5" fmla="val 97160"/>
                  </a:avLst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1" name="Rounded Rectangle 430"/>
                <p:cNvSpPr/>
                <p:nvPr/>
              </p:nvSpPr>
              <p:spPr bwMode="auto">
                <a:xfrm>
                  <a:off x="5445714" y="3096284"/>
                  <a:ext cx="3041966" cy="86850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2" name="Rounded Rectangle 431"/>
                <p:cNvSpPr/>
                <p:nvPr/>
              </p:nvSpPr>
              <p:spPr bwMode="auto">
                <a:xfrm>
                  <a:off x="5714606" y="3176459"/>
                  <a:ext cx="753184" cy="70753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3" name="Rounded Rectangle 432"/>
                <p:cNvSpPr/>
                <p:nvPr/>
              </p:nvSpPr>
              <p:spPr bwMode="auto">
                <a:xfrm>
                  <a:off x="6830195" y="3176459"/>
                  <a:ext cx="1467371" cy="70753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4" name="TextBox 433"/>
                <p:cNvSpPr txBox="1"/>
                <p:nvPr/>
              </p:nvSpPr>
              <p:spPr>
                <a:xfrm>
                  <a:off x="5771071" y="3235780"/>
                  <a:ext cx="66090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5" name="Right Arrow 434"/>
                <p:cNvSpPr/>
                <p:nvPr/>
              </p:nvSpPr>
              <p:spPr bwMode="auto">
                <a:xfrm>
                  <a:off x="6465682" y="3432134"/>
                  <a:ext cx="356159" cy="247110"/>
                </a:xfrm>
                <a:prstGeom prst="rightArrow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6" name="TextBox 435"/>
                <p:cNvSpPr txBox="1"/>
                <p:nvPr/>
              </p:nvSpPr>
              <p:spPr>
                <a:xfrm>
                  <a:off x="6798867" y="3238467"/>
                  <a:ext cx="15481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sz="1600" b="1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LP-Filtering (</a:t>
                  </a:r>
                  <a:r>
                    <a:rPr lang="en-US" sz="1600" b="1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) &amp; Sub-sampling </a:t>
                  </a:r>
                  <a:endParaRPr lang="en-US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8" name="Rectangle 347"/>
                  <p:cNvSpPr/>
                  <p:nvPr/>
                </p:nvSpPr>
                <p:spPr>
                  <a:xfrm>
                    <a:off x="278860" y="2770324"/>
                    <a:ext cx="1193646" cy="4700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r>
                            <a:rPr lang="en-US" sz="2400" b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𝐗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8" name="Rectangle 3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60" y="2770324"/>
                    <a:ext cx="1193646" cy="47000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9" name="Rounded Rectangle 348"/>
              <p:cNvSpPr/>
              <p:nvPr/>
            </p:nvSpPr>
            <p:spPr bwMode="auto">
              <a:xfrm>
                <a:off x="1664040" y="2562327"/>
                <a:ext cx="3041966" cy="86850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0" name="Rounded Rectangle 349"/>
              <p:cNvSpPr/>
              <p:nvPr/>
            </p:nvSpPr>
            <p:spPr bwMode="auto">
              <a:xfrm>
                <a:off x="1932932" y="2642502"/>
                <a:ext cx="753184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1" name="Rounded Rectangle 350"/>
              <p:cNvSpPr/>
              <p:nvPr/>
            </p:nvSpPr>
            <p:spPr bwMode="auto">
              <a:xfrm>
                <a:off x="3048521" y="2642502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1989397" y="2701823"/>
                <a:ext cx="6609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TextBox 352"/>
              <p:cNvSpPr txBox="1"/>
              <p:nvPr/>
            </p:nvSpPr>
            <p:spPr>
              <a:xfrm>
                <a:off x="2994902" y="2703883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4" name="Right Arrow 353"/>
              <p:cNvSpPr/>
              <p:nvPr/>
            </p:nvSpPr>
            <p:spPr bwMode="auto">
              <a:xfrm>
                <a:off x="1472506" y="2898177"/>
                <a:ext cx="452531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5" name="Right Arrow 354"/>
              <p:cNvSpPr/>
              <p:nvPr/>
            </p:nvSpPr>
            <p:spPr bwMode="auto">
              <a:xfrm>
                <a:off x="2688898" y="2898177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6" name="Rectangle 355"/>
                  <p:cNvSpPr/>
                  <p:nvPr/>
                </p:nvSpPr>
                <p:spPr>
                  <a:xfrm>
                    <a:off x="4762961" y="2468883"/>
                    <a:ext cx="499869" cy="4700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𝟏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56" name="Rectangle 3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961" y="2468883"/>
                    <a:ext cx="499869" cy="47000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7" name="Rounded Rectangle 356"/>
              <p:cNvSpPr/>
              <p:nvPr/>
            </p:nvSpPr>
            <p:spPr bwMode="auto">
              <a:xfrm>
                <a:off x="6915645" y="4399220"/>
                <a:ext cx="753184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972110" y="4460602"/>
                <a:ext cx="6609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Right Arrow 364"/>
              <p:cNvSpPr/>
              <p:nvPr/>
            </p:nvSpPr>
            <p:spPr bwMode="auto">
              <a:xfrm flipH="1">
                <a:off x="6563362" y="4631495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6" name="Rounded Rectangle 365"/>
              <p:cNvSpPr/>
              <p:nvPr/>
            </p:nvSpPr>
            <p:spPr bwMode="auto">
              <a:xfrm>
                <a:off x="5097201" y="4399220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5065873" y="4461228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8" name="Rectangle 367"/>
                  <p:cNvSpPr/>
                  <p:nvPr/>
                </p:nvSpPr>
                <p:spPr>
                  <a:xfrm>
                    <a:off x="8054861" y="4892859"/>
                    <a:ext cx="499869" cy="4700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8" name="Rectangle 3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4861" y="4892859"/>
                    <a:ext cx="499869" cy="4700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9" name="Rounded Rectangle 368"/>
              <p:cNvSpPr/>
              <p:nvPr/>
            </p:nvSpPr>
            <p:spPr bwMode="auto">
              <a:xfrm>
                <a:off x="1296911" y="4323137"/>
                <a:ext cx="3041966" cy="86099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0" name="Rounded Rectangle 369"/>
              <p:cNvSpPr/>
              <p:nvPr/>
            </p:nvSpPr>
            <p:spPr bwMode="auto">
              <a:xfrm>
                <a:off x="3343589" y="4398306"/>
                <a:ext cx="753184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3400054" y="4459688"/>
                <a:ext cx="6609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Right Arrow 371"/>
              <p:cNvSpPr/>
              <p:nvPr/>
            </p:nvSpPr>
            <p:spPr bwMode="auto">
              <a:xfrm flipH="1">
                <a:off x="2991306" y="4630581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3" name="Rounded Rectangle 372"/>
              <p:cNvSpPr/>
              <p:nvPr/>
            </p:nvSpPr>
            <p:spPr bwMode="auto">
              <a:xfrm>
                <a:off x="1525145" y="4398306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1493817" y="4460314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LP-Filtering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5" name="Right Arrow 374"/>
              <p:cNvSpPr/>
              <p:nvPr/>
            </p:nvSpPr>
            <p:spPr bwMode="auto">
              <a:xfrm flipH="1">
                <a:off x="884974" y="4630581"/>
                <a:ext cx="640170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6" name="Rectangle 375"/>
                  <p:cNvSpPr/>
                  <p:nvPr/>
                </p:nvSpPr>
                <p:spPr>
                  <a:xfrm>
                    <a:off x="4419673" y="4163306"/>
                    <a:ext cx="499869" cy="47000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𝟑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6" name="Rectangle 3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9673" y="4163306"/>
                    <a:ext cx="499869" cy="47000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7" name="Right Arrow 376"/>
              <p:cNvSpPr/>
              <p:nvPr/>
            </p:nvSpPr>
            <p:spPr bwMode="auto">
              <a:xfrm flipH="1">
                <a:off x="4089266" y="4631495"/>
                <a:ext cx="1007935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8" name="Rounded Rectangle 377"/>
              <p:cNvSpPr/>
              <p:nvPr/>
            </p:nvSpPr>
            <p:spPr bwMode="auto">
              <a:xfrm>
                <a:off x="3204227" y="3501036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3150608" y="3562417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HP-Filtering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0" name="Right Arrow 379"/>
              <p:cNvSpPr/>
              <p:nvPr/>
            </p:nvSpPr>
            <p:spPr bwMode="auto">
              <a:xfrm>
                <a:off x="2858622" y="3717243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2755910" y="2974023"/>
                <a:ext cx="102712" cy="926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4" name="Right Arrow 403"/>
              <p:cNvSpPr/>
              <p:nvPr/>
            </p:nvSpPr>
            <p:spPr bwMode="auto">
              <a:xfrm>
                <a:off x="4669607" y="3731250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5" name="Rounded Rectangle 404"/>
              <p:cNvSpPr/>
              <p:nvPr/>
            </p:nvSpPr>
            <p:spPr bwMode="auto">
              <a:xfrm>
                <a:off x="6800285" y="3507134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6746666" y="3568515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HP-Filtering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7" name="Right Arrow 406"/>
              <p:cNvSpPr/>
              <p:nvPr/>
            </p:nvSpPr>
            <p:spPr bwMode="auto">
              <a:xfrm>
                <a:off x="6454680" y="3723341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6351968" y="2980121"/>
                <a:ext cx="102712" cy="926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9" name="Right Arrow 408"/>
              <p:cNvSpPr/>
              <p:nvPr/>
            </p:nvSpPr>
            <p:spPr bwMode="auto">
              <a:xfrm>
                <a:off x="8265665" y="3737348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0" name="Right Arrow 409"/>
              <p:cNvSpPr/>
              <p:nvPr/>
            </p:nvSpPr>
            <p:spPr bwMode="auto">
              <a:xfrm>
                <a:off x="4515892" y="2897550"/>
                <a:ext cx="1007935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1" name="Rounded Rectangle 410"/>
              <p:cNvSpPr/>
              <p:nvPr/>
            </p:nvSpPr>
            <p:spPr bwMode="auto">
              <a:xfrm>
                <a:off x="5031963" y="5266308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4978344" y="5327689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HP-Filtering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6741441" y="4721775"/>
                <a:ext cx="102712" cy="926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3" name="Right Arrow 422"/>
              <p:cNvSpPr/>
              <p:nvPr/>
            </p:nvSpPr>
            <p:spPr bwMode="auto">
              <a:xfrm flipH="1">
                <a:off x="4679433" y="5482514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4" name="Right Arrow 423"/>
              <p:cNvSpPr/>
              <p:nvPr/>
            </p:nvSpPr>
            <p:spPr bwMode="auto">
              <a:xfrm flipH="1">
                <a:off x="6490418" y="5496521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5" name="Rounded Rectangle 424"/>
              <p:cNvSpPr/>
              <p:nvPr/>
            </p:nvSpPr>
            <p:spPr bwMode="auto">
              <a:xfrm>
                <a:off x="1459907" y="5270930"/>
                <a:ext cx="1467371" cy="70753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1406288" y="5332311"/>
                <a:ext cx="15481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HP-Filtering (</a:t>
                </a:r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) &amp; Sub-sampling </a:t>
                </a:r>
                <a:endPara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3169385" y="4726397"/>
                <a:ext cx="102712" cy="926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8" name="Right Arrow 427"/>
              <p:cNvSpPr/>
              <p:nvPr/>
            </p:nvSpPr>
            <p:spPr bwMode="auto">
              <a:xfrm flipH="1">
                <a:off x="1107377" y="5487136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9" name="Right Arrow 428"/>
              <p:cNvSpPr/>
              <p:nvPr/>
            </p:nvSpPr>
            <p:spPr bwMode="auto">
              <a:xfrm flipH="1">
                <a:off x="2918362" y="5501143"/>
                <a:ext cx="356159" cy="24711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45" name="Rounded Rectangle 344"/>
            <p:cNvSpPr/>
            <p:nvPr/>
          </p:nvSpPr>
          <p:spPr bwMode="auto">
            <a:xfrm>
              <a:off x="90535" y="2468883"/>
              <a:ext cx="9053465" cy="3578832"/>
            </a:xfrm>
            <a:prstGeom prst="roundRect">
              <a:avLst/>
            </a:prstGeom>
            <a:solidFill>
              <a:srgbClr val="000000">
                <a:alpha val="8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046401" y="3513486"/>
            <a:ext cx="667100" cy="591175"/>
            <a:chOff x="10105876" y="2968164"/>
            <a:chExt cx="1185427" cy="108278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1" name="Rounded Rectangle 50"/>
            <p:cNvSpPr/>
            <p:nvPr/>
          </p:nvSpPr>
          <p:spPr bwMode="auto">
            <a:xfrm>
              <a:off x="10998514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10998514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10998514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0998514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10998514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10998514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10998514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11147287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11147287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11147287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11147287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11147287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11147287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11147287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10105876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0105876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10105876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10105876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10105876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10105876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10105876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10254649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10254649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10254649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10254649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10254649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10254649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10254649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10403422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10403422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10403422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10403422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 bwMode="auto">
            <a:xfrm>
              <a:off x="10403422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10403422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 bwMode="auto">
            <a:xfrm>
              <a:off x="10403422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10552195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10552195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10552195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10552195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10552195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10552195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10552195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10700968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ounded Rectangle 132"/>
            <p:cNvSpPr/>
            <p:nvPr/>
          </p:nvSpPr>
          <p:spPr bwMode="auto">
            <a:xfrm>
              <a:off x="10700968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 bwMode="auto">
            <a:xfrm>
              <a:off x="10700968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10700968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10700968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10700968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10700968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10849741" y="2968164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 bwMode="auto">
            <a:xfrm>
              <a:off x="10849741" y="3124013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 bwMode="auto">
            <a:xfrm>
              <a:off x="10849741" y="3279862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 bwMode="auto">
            <a:xfrm>
              <a:off x="10849741" y="3435710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 bwMode="auto">
            <a:xfrm>
              <a:off x="10849741" y="3591559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10849741" y="3747408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10849741" y="3903257"/>
              <a:ext cx="144016" cy="147695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8627968" y="3515104"/>
            <a:ext cx="332211" cy="591175"/>
            <a:chOff x="8631944" y="3501036"/>
            <a:chExt cx="332211" cy="59117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1" name="Rounded Rectangle 310"/>
            <p:cNvSpPr/>
            <p:nvPr/>
          </p:nvSpPr>
          <p:spPr bwMode="auto">
            <a:xfrm>
              <a:off x="8631944" y="350103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2" name="Rounded Rectangle 311"/>
            <p:cNvSpPr/>
            <p:nvPr/>
          </p:nvSpPr>
          <p:spPr bwMode="auto">
            <a:xfrm>
              <a:off x="8631944" y="358612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3" name="Rounded Rectangle 312"/>
            <p:cNvSpPr/>
            <p:nvPr/>
          </p:nvSpPr>
          <p:spPr bwMode="auto">
            <a:xfrm>
              <a:off x="8631944" y="367121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4" name="Rounded Rectangle 313"/>
            <p:cNvSpPr/>
            <p:nvPr/>
          </p:nvSpPr>
          <p:spPr bwMode="auto">
            <a:xfrm>
              <a:off x="8631944" y="375630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5" name="Rounded Rectangle 314"/>
            <p:cNvSpPr/>
            <p:nvPr/>
          </p:nvSpPr>
          <p:spPr bwMode="auto">
            <a:xfrm>
              <a:off x="8631944" y="384139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6" name="Rounded Rectangle 315"/>
            <p:cNvSpPr/>
            <p:nvPr/>
          </p:nvSpPr>
          <p:spPr bwMode="auto">
            <a:xfrm>
              <a:off x="8631944" y="392648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7" name="Rounded Rectangle 316"/>
            <p:cNvSpPr/>
            <p:nvPr/>
          </p:nvSpPr>
          <p:spPr bwMode="auto">
            <a:xfrm>
              <a:off x="8631944" y="4011573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9" name="Rounded Rectangle 318"/>
            <p:cNvSpPr/>
            <p:nvPr/>
          </p:nvSpPr>
          <p:spPr bwMode="auto">
            <a:xfrm>
              <a:off x="8715666" y="350103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0" name="Rounded Rectangle 319"/>
            <p:cNvSpPr/>
            <p:nvPr/>
          </p:nvSpPr>
          <p:spPr bwMode="auto">
            <a:xfrm>
              <a:off x="8715666" y="358612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1" name="Rounded Rectangle 320"/>
            <p:cNvSpPr/>
            <p:nvPr/>
          </p:nvSpPr>
          <p:spPr bwMode="auto">
            <a:xfrm>
              <a:off x="8715666" y="367121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2" name="Rounded Rectangle 321"/>
            <p:cNvSpPr/>
            <p:nvPr/>
          </p:nvSpPr>
          <p:spPr bwMode="auto">
            <a:xfrm>
              <a:off x="8715666" y="375630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3" name="Rounded Rectangle 322"/>
            <p:cNvSpPr/>
            <p:nvPr/>
          </p:nvSpPr>
          <p:spPr bwMode="auto">
            <a:xfrm>
              <a:off x="8715666" y="384139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4" name="Rounded Rectangle 323"/>
            <p:cNvSpPr/>
            <p:nvPr/>
          </p:nvSpPr>
          <p:spPr bwMode="auto">
            <a:xfrm>
              <a:off x="8715666" y="392648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5" name="Rounded Rectangle 324"/>
            <p:cNvSpPr/>
            <p:nvPr/>
          </p:nvSpPr>
          <p:spPr bwMode="auto">
            <a:xfrm>
              <a:off x="8715666" y="4011573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7" name="Rounded Rectangle 326"/>
            <p:cNvSpPr/>
            <p:nvPr/>
          </p:nvSpPr>
          <p:spPr bwMode="auto">
            <a:xfrm>
              <a:off x="8799388" y="350103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8" name="Rounded Rectangle 327"/>
            <p:cNvSpPr/>
            <p:nvPr/>
          </p:nvSpPr>
          <p:spPr bwMode="auto">
            <a:xfrm>
              <a:off x="8799388" y="358612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9" name="Rounded Rectangle 328"/>
            <p:cNvSpPr/>
            <p:nvPr/>
          </p:nvSpPr>
          <p:spPr bwMode="auto">
            <a:xfrm>
              <a:off x="8799388" y="367121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0" name="Rounded Rectangle 329"/>
            <p:cNvSpPr/>
            <p:nvPr/>
          </p:nvSpPr>
          <p:spPr bwMode="auto">
            <a:xfrm>
              <a:off x="8799388" y="375630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1" name="Rounded Rectangle 330"/>
            <p:cNvSpPr/>
            <p:nvPr/>
          </p:nvSpPr>
          <p:spPr bwMode="auto">
            <a:xfrm>
              <a:off x="8799388" y="384139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2" name="Rounded Rectangle 331"/>
            <p:cNvSpPr/>
            <p:nvPr/>
          </p:nvSpPr>
          <p:spPr bwMode="auto">
            <a:xfrm>
              <a:off x="8799388" y="392648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3" name="Rounded Rectangle 332"/>
            <p:cNvSpPr/>
            <p:nvPr/>
          </p:nvSpPr>
          <p:spPr bwMode="auto">
            <a:xfrm>
              <a:off x="8799388" y="4011573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5" name="Rounded Rectangle 334"/>
            <p:cNvSpPr/>
            <p:nvPr/>
          </p:nvSpPr>
          <p:spPr bwMode="auto">
            <a:xfrm>
              <a:off x="8883110" y="350103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6" name="Rounded Rectangle 335"/>
            <p:cNvSpPr/>
            <p:nvPr/>
          </p:nvSpPr>
          <p:spPr bwMode="auto">
            <a:xfrm>
              <a:off x="8883110" y="358612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7" name="Rounded Rectangle 336"/>
            <p:cNvSpPr/>
            <p:nvPr/>
          </p:nvSpPr>
          <p:spPr bwMode="auto">
            <a:xfrm>
              <a:off x="8883110" y="367121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8" name="Rounded Rectangle 337"/>
            <p:cNvSpPr/>
            <p:nvPr/>
          </p:nvSpPr>
          <p:spPr bwMode="auto">
            <a:xfrm>
              <a:off x="8883110" y="375630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9" name="Rounded Rectangle 338"/>
            <p:cNvSpPr/>
            <p:nvPr/>
          </p:nvSpPr>
          <p:spPr bwMode="auto">
            <a:xfrm>
              <a:off x="8883110" y="384139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0" name="Rounded Rectangle 339"/>
            <p:cNvSpPr/>
            <p:nvPr/>
          </p:nvSpPr>
          <p:spPr bwMode="auto">
            <a:xfrm>
              <a:off x="8883110" y="3926484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1" name="Rounded Rectangle 340"/>
            <p:cNvSpPr/>
            <p:nvPr/>
          </p:nvSpPr>
          <p:spPr bwMode="auto">
            <a:xfrm>
              <a:off x="8883110" y="4011573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4513807" y="5273342"/>
            <a:ext cx="164767" cy="591175"/>
            <a:chOff x="4513807" y="5266308"/>
            <a:chExt cx="164767" cy="59117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82" name="Rounded Rectangle 381"/>
            <p:cNvSpPr/>
            <p:nvPr/>
          </p:nvSpPr>
          <p:spPr bwMode="auto">
            <a:xfrm>
              <a:off x="4513807" y="526630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3" name="Rounded Rectangle 382"/>
            <p:cNvSpPr/>
            <p:nvPr/>
          </p:nvSpPr>
          <p:spPr bwMode="auto">
            <a:xfrm>
              <a:off x="4513807" y="535139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4" name="Rounded Rectangle 383"/>
            <p:cNvSpPr/>
            <p:nvPr/>
          </p:nvSpPr>
          <p:spPr bwMode="auto">
            <a:xfrm>
              <a:off x="4513807" y="5436487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5" name="Rounded Rectangle 384"/>
            <p:cNvSpPr/>
            <p:nvPr/>
          </p:nvSpPr>
          <p:spPr bwMode="auto">
            <a:xfrm>
              <a:off x="4513807" y="552157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6" name="Rounded Rectangle 385"/>
            <p:cNvSpPr/>
            <p:nvPr/>
          </p:nvSpPr>
          <p:spPr bwMode="auto">
            <a:xfrm>
              <a:off x="4513807" y="560666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7" name="Rounded Rectangle 386"/>
            <p:cNvSpPr/>
            <p:nvPr/>
          </p:nvSpPr>
          <p:spPr bwMode="auto">
            <a:xfrm>
              <a:off x="4513807" y="569175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8" name="Rounded Rectangle 387"/>
            <p:cNvSpPr/>
            <p:nvPr/>
          </p:nvSpPr>
          <p:spPr bwMode="auto">
            <a:xfrm>
              <a:off x="4513807" y="577684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0" name="Rounded Rectangle 389"/>
            <p:cNvSpPr/>
            <p:nvPr/>
          </p:nvSpPr>
          <p:spPr bwMode="auto">
            <a:xfrm>
              <a:off x="4597529" y="526630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1" name="Rounded Rectangle 390"/>
            <p:cNvSpPr/>
            <p:nvPr/>
          </p:nvSpPr>
          <p:spPr bwMode="auto">
            <a:xfrm>
              <a:off x="4597529" y="535139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2" name="Rounded Rectangle 391"/>
            <p:cNvSpPr/>
            <p:nvPr/>
          </p:nvSpPr>
          <p:spPr bwMode="auto">
            <a:xfrm>
              <a:off x="4597529" y="5436487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3" name="Rounded Rectangle 392"/>
            <p:cNvSpPr/>
            <p:nvPr/>
          </p:nvSpPr>
          <p:spPr bwMode="auto">
            <a:xfrm>
              <a:off x="4597529" y="552157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4" name="Rounded Rectangle 393"/>
            <p:cNvSpPr/>
            <p:nvPr/>
          </p:nvSpPr>
          <p:spPr bwMode="auto">
            <a:xfrm>
              <a:off x="4597529" y="560666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5" name="Rounded Rectangle 394"/>
            <p:cNvSpPr/>
            <p:nvPr/>
          </p:nvSpPr>
          <p:spPr bwMode="auto">
            <a:xfrm>
              <a:off x="4597529" y="5691756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6" name="Rounded Rectangle 395"/>
            <p:cNvSpPr/>
            <p:nvPr/>
          </p:nvSpPr>
          <p:spPr bwMode="auto">
            <a:xfrm>
              <a:off x="4597529" y="5776845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004371" y="5270930"/>
            <a:ext cx="81045" cy="591175"/>
            <a:chOff x="1004371" y="5270930"/>
            <a:chExt cx="81045" cy="59117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13" name="Rounded Rectangle 412"/>
            <p:cNvSpPr/>
            <p:nvPr/>
          </p:nvSpPr>
          <p:spPr bwMode="auto">
            <a:xfrm>
              <a:off x="1004371" y="5270930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4" name="Rounded Rectangle 413"/>
            <p:cNvSpPr/>
            <p:nvPr/>
          </p:nvSpPr>
          <p:spPr bwMode="auto">
            <a:xfrm>
              <a:off x="1004371" y="5356020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5" name="Rounded Rectangle 414"/>
            <p:cNvSpPr/>
            <p:nvPr/>
          </p:nvSpPr>
          <p:spPr bwMode="auto">
            <a:xfrm>
              <a:off x="1004371" y="5441109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6" name="Rounded Rectangle 415"/>
            <p:cNvSpPr/>
            <p:nvPr/>
          </p:nvSpPr>
          <p:spPr bwMode="auto">
            <a:xfrm>
              <a:off x="1004371" y="552619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7" name="Rounded Rectangle 416"/>
            <p:cNvSpPr/>
            <p:nvPr/>
          </p:nvSpPr>
          <p:spPr bwMode="auto">
            <a:xfrm>
              <a:off x="1004371" y="561128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8" name="Rounded Rectangle 417"/>
            <p:cNvSpPr/>
            <p:nvPr/>
          </p:nvSpPr>
          <p:spPr bwMode="auto">
            <a:xfrm>
              <a:off x="1004371" y="5696378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9" name="Rounded Rectangle 418"/>
            <p:cNvSpPr/>
            <p:nvPr/>
          </p:nvSpPr>
          <p:spPr bwMode="auto">
            <a:xfrm>
              <a:off x="1004371" y="5781467"/>
              <a:ext cx="81045" cy="8063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169987" y="1249803"/>
            <a:ext cx="8742609" cy="19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Sub-image averaging: 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 by-product of GTBWT is the propagation of the whole patches. Thus, we get </a:t>
            </a:r>
            <a:r>
              <a:rPr lang="en-US" sz="2400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transform vectors, each for a shifted version of the image and those can be averaged. 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800" kern="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342900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Combine these transformed pieces; </a:t>
            </a:r>
          </a:p>
          <a:p>
            <a:pPr marL="342900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The center row is the transformed  				   coefficients of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. </a:t>
            </a:r>
          </a:p>
          <a:p>
            <a:pPr marL="342900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The other rows are also transform 				 coefficients – of </a:t>
            </a:r>
            <a:r>
              <a:rPr lang="en-US" sz="2000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shifted versions  				  	    of the image.</a:t>
            </a:r>
          </a:p>
          <a:p>
            <a:pPr marL="342900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We can reconstruct </a:t>
            </a:r>
            <a:r>
              <a:rPr lang="en-US" sz="2000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versions  						    of the image and average.</a:t>
            </a:r>
            <a:endParaRPr lang="en-US" sz="2000" kern="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534562" y="2452475"/>
            <a:ext cx="1077364" cy="55284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37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27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048684" y="3770373"/>
            <a:ext cx="1277118" cy="76524"/>
          </a:xfrm>
          <a:prstGeom prst="roundRect">
            <a:avLst/>
          </a:prstGeom>
          <a:solidFill>
            <a:srgbClr val="999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31771 -0.00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7 L 0.08438 -0.0007 C 0.12205 -0.0007 0.16962 -0.07176 0.16962 -0.12894 L 0.16962 -0.25695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1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28611 -4.07407E-6 C 0.41441 -4.07407E-6 0.56961 -0.03009 0.56961 -0.0875 L 0.57222 -0.25625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uiExpand="1" build="p"/>
      <p:bldP spid="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Improvements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28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155205" y="1163327"/>
            <a:ext cx="8481801" cy="15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/>
              </a:rPr>
              <a:t>Restricting the NN: 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It appears that when searching the nearest-neighbor for the ordering, restriction to near-by area is helpful, both computationally (obviously) and in terms of the output quality.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706" y="2702581"/>
            <a:ext cx="35655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993914" y="3407901"/>
            <a:ext cx="804381" cy="815028"/>
          </a:xfrm>
          <a:prstGeom prst="rect">
            <a:avLst/>
          </a:prstGeom>
          <a:solidFill>
            <a:srgbClr val="C00000">
              <a:alpha val="25098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4212748" y="3622664"/>
            <a:ext cx="366713" cy="366712"/>
          </a:xfrm>
          <a:prstGeom prst="rect">
            <a:avLst/>
          </a:prstGeom>
          <a:solidFill>
            <a:srgbClr val="00B0F0">
              <a:alpha val="52157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cxnSp>
        <p:nvCxnSpPr>
          <p:cNvPr id="3" name="Straight Arrow Connector 2"/>
          <p:cNvCxnSpPr>
            <a:endCxn id="6" idx="3"/>
          </p:cNvCxnSpPr>
          <p:nvPr/>
        </p:nvCxnSpPr>
        <p:spPr bwMode="auto">
          <a:xfrm flipH="1">
            <a:off x="4579461" y="3622664"/>
            <a:ext cx="1911874" cy="1833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91335" y="3205114"/>
                <a:ext cx="1824619" cy="86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Patch of size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Calibri" pitchFamily="34" charset="0"/>
                          </a:rPr>
                          <m:t>𝑑</m:t>
                        </m:r>
                      </m:e>
                    </m:rad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  <a:cs typeface="Calibri" pitchFamily="34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335" y="3205114"/>
                <a:ext cx="1824619" cy="869469"/>
              </a:xfrm>
              <a:prstGeom prst="rect">
                <a:avLst/>
              </a:prstGeom>
              <a:blipFill rotWithShape="1">
                <a:blip r:embed="rId4"/>
                <a:stretch>
                  <a:fillRect l="-5017" t="-563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H="1" flipV="1">
            <a:off x="4798295" y="4222929"/>
            <a:ext cx="1443174" cy="7924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1469" y="4597839"/>
                <a:ext cx="2074485" cy="86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Search-Area of size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𝐵</m:t>
                        </m:r>
                      </m:e>
                    </m:rad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𝐵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69" y="4597839"/>
                <a:ext cx="2074485" cy="865750"/>
              </a:xfrm>
              <a:prstGeom prst="rect">
                <a:avLst/>
              </a:prstGeom>
              <a:blipFill rotWithShape="1">
                <a:blip r:embed="rId5"/>
                <a:stretch>
                  <a:fillRect l="-4412" t="-5634" r="-4706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" grpId="0" animBg="1"/>
      <p:bldP spid="6" grpId="0" animBg="1"/>
      <p:bldP spid="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Improvements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29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155205" y="1163327"/>
                <a:ext cx="8481801" cy="431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defRPr/>
                </a:pPr>
                <a:r>
                  <a:rPr lang="en-US" sz="2400" kern="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Improved </a:t>
                </a:r>
                <a:r>
                  <a:rPr lang="en-US" sz="2400" kern="0" dirty="0" err="1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thresholding</a:t>
                </a:r>
                <a:r>
                  <a:rPr lang="en-US" sz="2400" kern="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: </a:t>
                </a: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Instead of </a:t>
                </a:r>
                <a:r>
                  <a:rPr lang="en-US" sz="2400" kern="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thresholding</a:t>
                </a:r>
                <a:r>
                  <a:rPr lang="en-US" sz="24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the wavelet coefficients based on their value, threshold them based on the norm of the (transformed) vector they belong to:</a:t>
                </a:r>
              </a:p>
              <a:p>
                <a:pPr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defRPr/>
                </a:pPr>
                <a:endParaRPr lang="en-US" sz="8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Recall the transformed vectors as described earlier.</a:t>
                </a: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Classical </a:t>
                </a:r>
                <a:r>
                  <a:rPr lang="en-US" sz="2000" kern="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thresholding</a:t>
                </a: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: every coefficient within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is                                                                 passed through the function:</a:t>
                </a: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0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000" kern="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000" kern="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0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342900" indent="-34290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The proposed alternative would be 				              to force “joint-</a:t>
                </a:r>
                <a:r>
                  <a:rPr lang="en-US" sz="2000" kern="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sparsity</a:t>
                </a:r>
                <a:r>
                  <a:rPr lang="en-US" sz="2000" kern="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” on the above                                                                            array of coefficients, forcing all rows                                                                                               to share the same support:</a:t>
                </a:r>
              </a:p>
              <a:p>
                <a:pPr marL="361950" indent="-361950" algn="l" rtl="0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2800" kern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205" y="1163327"/>
                <a:ext cx="8481801" cy="4317188"/>
              </a:xfrm>
              <a:prstGeom prst="rect">
                <a:avLst/>
              </a:prstGeom>
              <a:blipFill rotWithShape="1">
                <a:blip r:embed="rId3"/>
                <a:stretch>
                  <a:fillRect l="-1078" t="-1130" r="-11997" b="-105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368206" y="3079761"/>
            <a:ext cx="2425992" cy="1046139"/>
            <a:chOff x="3178772" y="2765962"/>
            <a:chExt cx="2425992" cy="104613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089081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089081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089081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089081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089081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089081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089081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4240799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4240799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240799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240799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240799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240799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4240799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178772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178772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178772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178772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178772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178772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3178772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3330490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330490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330490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330490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3330490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330490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330490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482208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482208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3482208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482208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3482208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3482208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3482208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3633926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3633926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3633926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633926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633926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3633926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3633926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3785646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3785646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3785646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785646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3785646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3785646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3785646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3937364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3937364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 bwMode="auto">
            <a:xfrm>
              <a:off x="3937364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3937364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937364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3937364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3937364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5306179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5306179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5306179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5306179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5306179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5306179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5306179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5457897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5457897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5457897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5457897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5457897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5457897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5457897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4395870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4395870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4395870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4395870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4395870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4395870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4395870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4547588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4547588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4547588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4547588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4547588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4547588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4547588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4699306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4699306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4699306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4699306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4699306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4699306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4699306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4851024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4851024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4851024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4851024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4851024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4851024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4851024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5002743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 bwMode="auto">
            <a:xfrm>
              <a:off x="5002743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5002743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5002743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5002743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5002743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5002743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154461" y="2765962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5154461" y="291653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5154461" y="3067107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5154461" y="3217682"/>
              <a:ext cx="146867" cy="142696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ounded Rectangle 132"/>
            <p:cNvSpPr/>
            <p:nvPr/>
          </p:nvSpPr>
          <p:spPr bwMode="auto">
            <a:xfrm>
              <a:off x="5154461" y="3368256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 bwMode="auto">
            <a:xfrm>
              <a:off x="5154461" y="3518829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5154461" y="3669405"/>
              <a:ext cx="146867" cy="14269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1321609" y="3360450"/>
                <a:ext cx="3074496" cy="105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09" y="3360450"/>
                <a:ext cx="3074496" cy="1051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5444353" y="3222457"/>
                <a:ext cx="995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53" y="3222457"/>
                <a:ext cx="995785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5232505" y="4707919"/>
                <a:ext cx="3370538" cy="109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∗,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∗,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05" y="4707919"/>
                <a:ext cx="3370538" cy="10925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7311334" y="2135873"/>
                <a:ext cx="1142108" cy="734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334" y="2135873"/>
                <a:ext cx="1142108" cy="7349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/>
          <p:cNvCxnSpPr/>
          <p:nvPr/>
        </p:nvCxnSpPr>
        <p:spPr bwMode="auto">
          <a:xfrm flipH="1">
            <a:off x="6818509" y="2707012"/>
            <a:ext cx="685158" cy="37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Right Arrow 1"/>
          <p:cNvSpPr/>
          <p:nvPr/>
        </p:nvSpPr>
        <p:spPr bwMode="auto">
          <a:xfrm>
            <a:off x="4512469" y="4834550"/>
            <a:ext cx="638953" cy="81481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uiExpand="1" build="p"/>
      <p:bldP spid="152" grpId="0"/>
      <p:bldP spid="153" grpId="0"/>
      <p:bldP spid="154" grpId="0"/>
      <p:bldP spid="15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95536" y="3834146"/>
            <a:ext cx="8352928" cy="105223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965" y="1311242"/>
            <a:ext cx="7906860" cy="4687888"/>
          </a:xfrm>
        </p:spPr>
        <p:txBody>
          <a:bodyPr/>
          <a:lstStyle/>
          <a:p>
            <a:pPr marL="0" indent="0" algn="l" rtl="0" eaLnBrk="1" hangingPunct="1"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“Diffusion Wavelets”</a:t>
            </a:r>
          </a:p>
          <a:p>
            <a:pPr marL="0" indent="0" algn="l" rtl="0" eaLnBrk="1" hangingPunct="1">
              <a:buClr>
                <a:schemeClr val="bg1"/>
              </a:buClr>
              <a:buSzPct val="100000"/>
              <a:buNone/>
              <a:defRPr/>
            </a:pPr>
            <a:r>
              <a:rPr lang="it-IT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R. R. Coifman, and M. Maggioni, 2006.</a:t>
            </a:r>
          </a:p>
          <a:p>
            <a:pPr marL="0" indent="0" algn="l" rtl="0" eaLnBrk="1" hangingPunct="1">
              <a:buClr>
                <a:schemeClr val="bg1"/>
              </a:buClr>
              <a:buSzPct val="100000"/>
              <a:buNone/>
              <a:defRPr/>
            </a:pPr>
            <a:endParaRPr lang="it-IT" sz="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Multiscale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Methods for Data on Graphs and Irregular                 Multidimensional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ituations”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it-IT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M. Jansen, G. P. Nason, and B. W. Silverman, 2008.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endParaRPr lang="it-IT" sz="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“Wavelets on Graph via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pectal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raph Theory”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D. K. Hammond, and P.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Vandergheynst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and R. Gribonval, 2010.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endParaRPr lang="en-US" sz="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Multiscale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Wavelets on Trees, Graphs and High Dimensional Data:                   Theory and Applications to Semi Supervised Learning”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M .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Gavish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and B. Nadler, and R. R.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Coifman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2010.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endParaRPr lang="en-US" sz="8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“Wavelet Shrinkage on Paths for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Scattered Data”</a:t>
            </a:r>
          </a:p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D.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Heinen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and G.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Plonka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to appear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Previous and Related Work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7522" name="Picture 2" descr="http://serialie.com/wp-content/uploads/2009/05/adobe-acrobat-reader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7" y="1271027"/>
            <a:ext cx="512684" cy="5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erialie.com/wp-content/uploads/2009/05/adobe-acrobat-reader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7" y="2102437"/>
            <a:ext cx="512684" cy="5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erialie.com/wp-content/uploads/2009/05/adobe-acrobat-reader-logo.pn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7" y="3114916"/>
            <a:ext cx="512684" cy="5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erialie.com/wp-content/uploads/2009/05/adobe-acrobat-reader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7" y="3873900"/>
            <a:ext cx="512684" cy="5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erialie.com/wp-content/uploads/2009/05/adobe-acrobat-reader-logo.png">
            <a:hlinkClick r:id="rId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2" y="4886380"/>
            <a:ext cx="512684" cy="5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Image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Denoising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Results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30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5" name="Rectangle 3"/>
          <p:cNvSpPr txBox="1">
            <a:spLocks noChangeArrowheads="1"/>
          </p:cNvSpPr>
          <p:nvPr/>
        </p:nvSpPr>
        <p:spPr bwMode="auto">
          <a:xfrm>
            <a:off x="277813" y="1249388"/>
            <a:ext cx="8542337" cy="469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apply the proposed scheme with the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Symmlet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8 wavelet to                         noisy versions of the images Lena and Barbara</a:t>
            </a: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comparison reasons, we also apply to the two images the                           K-SVD and BM3D algorithms.</a:t>
            </a: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PSNR results are quite good and competitive. </a:t>
            </a:r>
          </a:p>
          <a:p>
            <a:pPr algn="l" rtl="0" eaLnBrk="1" hangingPunct="1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about run time? </a:t>
            </a:r>
          </a:p>
        </p:txBody>
      </p:sp>
      <p:graphicFrame>
        <p:nvGraphicFramePr>
          <p:cNvPr id="316" name="Table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94810"/>
              </p:ext>
            </p:extLst>
          </p:nvPr>
        </p:nvGraphicFramePr>
        <p:xfrm>
          <a:off x="1935657" y="2931079"/>
          <a:ext cx="4962524" cy="18383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90624"/>
                <a:gridCol w="942975"/>
                <a:gridCol w="942975"/>
                <a:gridCol w="942975"/>
                <a:gridCol w="942975"/>
              </a:tblGrid>
              <a:tr h="367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</a:t>
                      </a:r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/PSNR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Image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K-SVD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BM3D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GTBWT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76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10/28.14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Lena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35.51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35.93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35.87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Barbara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34.44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34.98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34.94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76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25/20.18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Lena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31.36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32.08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32.16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7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Barbara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29.57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latin typeface="Calibri" pitchFamily="34" charset="0"/>
                          <a:cs typeface="Calibri" pitchFamily="34" charset="0"/>
                        </a:rPr>
                        <a:t>30.72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30.75</a:t>
                      </a:r>
                      <a:endParaRPr lang="en-US" sz="1800" b="0" i="0" u="none" strike="noStrik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 bwMode="auto">
          <a:xfrm>
            <a:off x="7411372" y="1168080"/>
            <a:ext cx="1590468" cy="48105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26934" y="2063814"/>
            <a:ext cx="1448554" cy="190552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3D Transform  &amp; threshold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26934" y="4134800"/>
            <a:ext cx="1448554" cy="17450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3D Transform  &amp; threshold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Relation to BM3D?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31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057" y="1826286"/>
            <a:ext cx="3383280" cy="29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1827305" y="2135547"/>
            <a:ext cx="366713" cy="366712"/>
          </a:xfrm>
          <a:prstGeom prst="rect">
            <a:avLst/>
          </a:prstGeom>
          <a:solidFill>
            <a:srgbClr val="00B0F0">
              <a:alpha val="52157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3804025" y="3204634"/>
            <a:ext cx="366713" cy="366712"/>
          </a:xfrm>
          <a:prstGeom prst="rect">
            <a:avLst/>
          </a:prstGeom>
          <a:solidFill>
            <a:srgbClr val="C00000">
              <a:alpha val="52157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Parallelogram 8"/>
          <p:cNvSpPr/>
          <p:nvPr/>
        </p:nvSpPr>
        <p:spPr bwMode="auto">
          <a:xfrm>
            <a:off x="240676" y="5385565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C00000">
              <a:alpha val="61961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240676" y="5207495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C000">
              <a:alpha val="6196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240676" y="5029423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C000">
              <a:alpha val="6196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Parallelogram 11"/>
          <p:cNvSpPr/>
          <p:nvPr/>
        </p:nvSpPr>
        <p:spPr bwMode="auto">
          <a:xfrm>
            <a:off x="240676" y="4851351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C000">
              <a:alpha val="6196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620668" y="3661834"/>
            <a:ext cx="366713" cy="366712"/>
          </a:xfrm>
          <a:prstGeom prst="rect">
            <a:avLst/>
          </a:prstGeom>
          <a:solidFill>
            <a:srgbClr val="FFC000">
              <a:alpha val="52157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3894512" y="3446627"/>
            <a:ext cx="366713" cy="366712"/>
          </a:xfrm>
          <a:prstGeom prst="rect">
            <a:avLst/>
          </a:prstGeom>
          <a:solidFill>
            <a:srgbClr val="FFC000">
              <a:alpha val="52157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3925468" y="2756695"/>
            <a:ext cx="366713" cy="366712"/>
          </a:xfrm>
          <a:prstGeom prst="rect">
            <a:avLst/>
          </a:prstGeom>
          <a:solidFill>
            <a:srgbClr val="FFC000">
              <a:alpha val="52157"/>
            </a:srgb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1780301" y="3176803"/>
            <a:ext cx="366713" cy="366712"/>
          </a:xfrm>
          <a:prstGeom prst="rect">
            <a:avLst/>
          </a:prstGeom>
          <a:solidFill>
            <a:schemeClr val="bg2">
              <a:lumMod val="20000"/>
              <a:lumOff val="80000"/>
              <a:alpha val="52157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1917791" y="2332497"/>
            <a:ext cx="366713" cy="366712"/>
          </a:xfrm>
          <a:prstGeom prst="rect">
            <a:avLst/>
          </a:prstGeom>
          <a:solidFill>
            <a:schemeClr val="bg2">
              <a:lumMod val="20000"/>
              <a:lumOff val="80000"/>
              <a:alpha val="52157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1827305" y="2573339"/>
            <a:ext cx="366713" cy="366712"/>
          </a:xfrm>
          <a:prstGeom prst="rect">
            <a:avLst/>
          </a:prstGeom>
          <a:solidFill>
            <a:schemeClr val="bg2">
              <a:lumMod val="20000"/>
              <a:lumOff val="80000"/>
              <a:alpha val="52157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891183" y="2876074"/>
            <a:ext cx="366713" cy="366712"/>
          </a:xfrm>
          <a:prstGeom prst="rect">
            <a:avLst/>
          </a:prstGeom>
          <a:solidFill>
            <a:schemeClr val="bg2">
              <a:lumMod val="20000"/>
              <a:lumOff val="80000"/>
              <a:alpha val="52157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917790" y="3315418"/>
            <a:ext cx="366713" cy="366712"/>
          </a:xfrm>
          <a:prstGeom prst="rect">
            <a:avLst/>
          </a:prstGeom>
          <a:solidFill>
            <a:schemeClr val="bg2">
              <a:lumMod val="20000"/>
              <a:lumOff val="80000"/>
              <a:alpha val="52157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6" name="Parallelogram 25"/>
          <p:cNvSpPr/>
          <p:nvPr/>
        </p:nvSpPr>
        <p:spPr bwMode="auto">
          <a:xfrm>
            <a:off x="240675" y="3087592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20000"/>
              <a:lumOff val="80000"/>
              <a:alpha val="61961"/>
            </a:schemeClr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Parallelogram 26"/>
          <p:cNvSpPr/>
          <p:nvPr/>
        </p:nvSpPr>
        <p:spPr bwMode="auto">
          <a:xfrm>
            <a:off x="240675" y="2902801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20000"/>
              <a:lumOff val="80000"/>
              <a:alpha val="61961"/>
            </a:schemeClr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Parallelogram 27"/>
          <p:cNvSpPr/>
          <p:nvPr/>
        </p:nvSpPr>
        <p:spPr bwMode="auto">
          <a:xfrm>
            <a:off x="240675" y="2718010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20000"/>
              <a:lumOff val="80000"/>
              <a:alpha val="61961"/>
            </a:schemeClr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Parallelogram 28"/>
          <p:cNvSpPr/>
          <p:nvPr/>
        </p:nvSpPr>
        <p:spPr bwMode="auto">
          <a:xfrm>
            <a:off x="240675" y="2533219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20000"/>
              <a:lumOff val="80000"/>
              <a:alpha val="61961"/>
            </a:schemeClr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Parallelogram 29"/>
          <p:cNvSpPr/>
          <p:nvPr/>
        </p:nvSpPr>
        <p:spPr bwMode="auto">
          <a:xfrm>
            <a:off x="240675" y="2348428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20000"/>
              <a:lumOff val="80000"/>
              <a:alpha val="61961"/>
            </a:schemeClr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52952" y="135768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BM3D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6127" y="1348160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Our scheme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529053" y="1423275"/>
            <a:ext cx="0" cy="431605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>
            <a:endCxn id="18" idx="1"/>
          </p:cNvCxnSpPr>
          <p:nvPr/>
        </p:nvCxnSpPr>
        <p:spPr bwMode="auto">
          <a:xfrm flipV="1">
            <a:off x="1297951" y="2940051"/>
            <a:ext cx="2627517" cy="1911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1297951" y="4028546"/>
            <a:ext cx="2322717" cy="1000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Freeform 42"/>
          <p:cNvSpPr/>
          <p:nvPr/>
        </p:nvSpPr>
        <p:spPr bwMode="auto">
          <a:xfrm>
            <a:off x="1321997" y="3845189"/>
            <a:ext cx="2779417" cy="1351437"/>
          </a:xfrm>
          <a:custGeom>
            <a:avLst/>
            <a:gdLst>
              <a:gd name="connsiteX0" fmla="*/ 0 w 3067921"/>
              <a:gd name="connsiteY0" fmla="*/ 1394234 h 1394234"/>
              <a:gd name="connsiteX1" fmla="*/ 2806575 w 3067921"/>
              <a:gd name="connsiteY1" fmla="*/ 851026 h 1394234"/>
              <a:gd name="connsiteX2" fmla="*/ 2779414 w 3067921"/>
              <a:gd name="connsiteY2" fmla="*/ 0 h 1394234"/>
              <a:gd name="connsiteX0" fmla="*/ 0 w 2858554"/>
              <a:gd name="connsiteY0" fmla="*/ 1394234 h 1394234"/>
              <a:gd name="connsiteX1" fmla="*/ 2199992 w 2858554"/>
              <a:gd name="connsiteY1" fmla="*/ 1122630 h 1394234"/>
              <a:gd name="connsiteX2" fmla="*/ 2779414 w 2858554"/>
              <a:gd name="connsiteY2" fmla="*/ 0 h 1394234"/>
              <a:gd name="connsiteX0" fmla="*/ 0 w 2779417"/>
              <a:gd name="connsiteY0" fmla="*/ 1394234 h 1394234"/>
              <a:gd name="connsiteX1" fmla="*/ 2199992 w 2779417"/>
              <a:gd name="connsiteY1" fmla="*/ 1122630 h 1394234"/>
              <a:gd name="connsiteX2" fmla="*/ 2779414 w 2779417"/>
              <a:gd name="connsiteY2" fmla="*/ 0 h 139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9417" h="1394234">
                <a:moveTo>
                  <a:pt x="0" y="1394234"/>
                </a:moveTo>
                <a:cubicBezTo>
                  <a:pt x="1171669" y="1238816"/>
                  <a:pt x="1736756" y="1355002"/>
                  <a:pt x="2199992" y="1122630"/>
                </a:cubicBezTo>
                <a:cubicBezTo>
                  <a:pt x="2663228" y="890258"/>
                  <a:pt x="2780168" y="481343"/>
                  <a:pt x="2779414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297950" y="3498774"/>
            <a:ext cx="2489703" cy="1897790"/>
          </a:xfrm>
          <a:custGeom>
            <a:avLst/>
            <a:gdLst>
              <a:gd name="connsiteX0" fmla="*/ 0 w 3067921"/>
              <a:gd name="connsiteY0" fmla="*/ 1394234 h 1394234"/>
              <a:gd name="connsiteX1" fmla="*/ 2806575 w 3067921"/>
              <a:gd name="connsiteY1" fmla="*/ 851026 h 1394234"/>
              <a:gd name="connsiteX2" fmla="*/ 2779414 w 3067921"/>
              <a:gd name="connsiteY2" fmla="*/ 0 h 1394234"/>
              <a:gd name="connsiteX0" fmla="*/ 0 w 2858554"/>
              <a:gd name="connsiteY0" fmla="*/ 1394234 h 1394234"/>
              <a:gd name="connsiteX1" fmla="*/ 2199992 w 2858554"/>
              <a:gd name="connsiteY1" fmla="*/ 1122630 h 1394234"/>
              <a:gd name="connsiteX2" fmla="*/ 2779414 w 2858554"/>
              <a:gd name="connsiteY2" fmla="*/ 0 h 1394234"/>
              <a:gd name="connsiteX0" fmla="*/ 0 w 2779417"/>
              <a:gd name="connsiteY0" fmla="*/ 1394234 h 1394234"/>
              <a:gd name="connsiteX1" fmla="*/ 2199992 w 2779417"/>
              <a:gd name="connsiteY1" fmla="*/ 1122630 h 1394234"/>
              <a:gd name="connsiteX2" fmla="*/ 2779414 w 2779417"/>
              <a:gd name="connsiteY2" fmla="*/ 0 h 1394234"/>
              <a:gd name="connsiteX0" fmla="*/ 0 w 2779414"/>
              <a:gd name="connsiteY0" fmla="*/ 1663344 h 1663344"/>
              <a:gd name="connsiteX1" fmla="*/ 1855960 w 2779414"/>
              <a:gd name="connsiteY1" fmla="*/ 37416 h 1663344"/>
              <a:gd name="connsiteX2" fmla="*/ 2779414 w 2779414"/>
              <a:gd name="connsiteY2" fmla="*/ 269110 h 1663344"/>
              <a:gd name="connsiteX0" fmla="*/ 0 w 2489704"/>
              <a:gd name="connsiteY0" fmla="*/ 2094747 h 2094747"/>
              <a:gd name="connsiteX1" fmla="*/ 1855960 w 2489704"/>
              <a:gd name="connsiteY1" fmla="*/ 468819 h 2094747"/>
              <a:gd name="connsiteX2" fmla="*/ 2489703 w 2489704"/>
              <a:gd name="connsiteY2" fmla="*/ 0 h 2094747"/>
              <a:gd name="connsiteX0" fmla="*/ 0 w 2489703"/>
              <a:gd name="connsiteY0" fmla="*/ 2094747 h 2094747"/>
              <a:gd name="connsiteX1" fmla="*/ 1855960 w 2489703"/>
              <a:gd name="connsiteY1" fmla="*/ 468819 h 2094747"/>
              <a:gd name="connsiteX2" fmla="*/ 2489703 w 2489703"/>
              <a:gd name="connsiteY2" fmla="*/ 0 h 2094747"/>
              <a:gd name="connsiteX0" fmla="*/ 0 w 2489703"/>
              <a:gd name="connsiteY0" fmla="*/ 2094747 h 2094747"/>
              <a:gd name="connsiteX1" fmla="*/ 1186004 w 2489703"/>
              <a:gd name="connsiteY1" fmla="*/ 580901 h 2094747"/>
              <a:gd name="connsiteX2" fmla="*/ 2489703 w 2489703"/>
              <a:gd name="connsiteY2" fmla="*/ 0 h 2094747"/>
              <a:gd name="connsiteX0" fmla="*/ 0 w 2489703"/>
              <a:gd name="connsiteY0" fmla="*/ 2094747 h 2094747"/>
              <a:gd name="connsiteX1" fmla="*/ 1186004 w 2489703"/>
              <a:gd name="connsiteY1" fmla="*/ 580901 h 2094747"/>
              <a:gd name="connsiteX2" fmla="*/ 2489703 w 2489703"/>
              <a:gd name="connsiteY2" fmla="*/ 0 h 2094747"/>
              <a:gd name="connsiteX0" fmla="*/ 0 w 2489703"/>
              <a:gd name="connsiteY0" fmla="*/ 2094747 h 2094747"/>
              <a:gd name="connsiteX1" fmla="*/ 1321806 w 2489703"/>
              <a:gd name="connsiteY1" fmla="*/ 655623 h 2094747"/>
              <a:gd name="connsiteX2" fmla="*/ 2489703 w 2489703"/>
              <a:gd name="connsiteY2" fmla="*/ 0 h 209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9703" h="2094747">
                <a:moveTo>
                  <a:pt x="0" y="2094747"/>
                </a:moveTo>
                <a:cubicBezTo>
                  <a:pt x="1171669" y="1939329"/>
                  <a:pt x="970230" y="1079470"/>
                  <a:pt x="1321806" y="655623"/>
                </a:cubicBezTo>
                <a:cubicBezTo>
                  <a:pt x="1673382" y="231776"/>
                  <a:pt x="1947249" y="42355"/>
                  <a:pt x="2489703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arallelogram 24"/>
          <p:cNvSpPr/>
          <p:nvPr/>
        </p:nvSpPr>
        <p:spPr bwMode="auto">
          <a:xfrm>
            <a:off x="240675" y="21636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00B0F0">
              <a:alpha val="61961"/>
            </a:srgb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5" name="Straight Arrow Connector 44"/>
          <p:cNvCxnSpPr>
            <a:endCxn id="7" idx="1"/>
          </p:cNvCxnSpPr>
          <p:nvPr/>
        </p:nvCxnSpPr>
        <p:spPr bwMode="auto">
          <a:xfrm>
            <a:off x="1297951" y="2163637"/>
            <a:ext cx="529354" cy="155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316057" y="2348428"/>
            <a:ext cx="601734" cy="167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297951" y="2533219"/>
            <a:ext cx="529354" cy="2234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297950" y="2718010"/>
            <a:ext cx="593233" cy="341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Arrow Connector 54"/>
          <p:cNvCxnSpPr>
            <a:endCxn id="19" idx="1"/>
          </p:cNvCxnSpPr>
          <p:nvPr/>
        </p:nvCxnSpPr>
        <p:spPr bwMode="auto">
          <a:xfrm>
            <a:off x="1297951" y="2902801"/>
            <a:ext cx="482350" cy="457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0" name="Freeform 59"/>
          <p:cNvSpPr/>
          <p:nvPr/>
        </p:nvSpPr>
        <p:spPr bwMode="auto">
          <a:xfrm>
            <a:off x="1298065" y="3106031"/>
            <a:ext cx="609600" cy="476322"/>
          </a:xfrm>
          <a:custGeom>
            <a:avLst/>
            <a:gdLst>
              <a:gd name="connsiteX0" fmla="*/ 0 w 609600"/>
              <a:gd name="connsiteY0" fmla="*/ 0 h 591482"/>
              <a:gd name="connsiteX1" fmla="*/ 220134 w 609600"/>
              <a:gd name="connsiteY1" fmla="*/ 575733 h 591482"/>
              <a:gd name="connsiteX2" fmla="*/ 609600 w 609600"/>
              <a:gd name="connsiteY2" fmla="*/ 372533 h 591482"/>
              <a:gd name="connsiteX0" fmla="*/ 0 w 609600"/>
              <a:gd name="connsiteY0" fmla="*/ 0 h 476322"/>
              <a:gd name="connsiteX1" fmla="*/ 241301 w 609600"/>
              <a:gd name="connsiteY1" fmla="*/ 431800 h 476322"/>
              <a:gd name="connsiteX2" fmla="*/ 609600 w 609600"/>
              <a:gd name="connsiteY2" fmla="*/ 372533 h 47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476322">
                <a:moveTo>
                  <a:pt x="0" y="0"/>
                </a:moveTo>
                <a:cubicBezTo>
                  <a:pt x="59267" y="256822"/>
                  <a:pt x="139701" y="369711"/>
                  <a:pt x="241301" y="431800"/>
                </a:cubicBezTo>
                <a:cubicBezTo>
                  <a:pt x="342901" y="493889"/>
                  <a:pt x="465667" y="505177"/>
                  <a:pt x="609600" y="372533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883" y="1823772"/>
            <a:ext cx="3383280" cy="29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4802417" y="1981716"/>
            <a:ext cx="366713" cy="366712"/>
          </a:xfrm>
          <a:prstGeom prst="rect">
            <a:avLst/>
          </a:prstGeom>
          <a:solidFill>
            <a:srgbClr val="FFFF00">
              <a:alpha val="52157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2" name="TextBox 61"/>
          <p:cNvSpPr txBox="1"/>
          <p:nvPr/>
        </p:nvSpPr>
        <p:spPr>
          <a:xfrm>
            <a:off x="7474743" y="5398275"/>
            <a:ext cx="151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 smtClean="0">
                <a:solidFill>
                  <a:schemeClr val="bg1"/>
                </a:solidFill>
              </a:rPr>
              <a:t>            GTBWT, and threshold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9" name="Straight Arrow Connector 288"/>
          <p:cNvCxnSpPr/>
          <p:nvPr/>
        </p:nvCxnSpPr>
        <p:spPr bwMode="auto">
          <a:xfrm flipH="1">
            <a:off x="5658215" y="1536997"/>
            <a:ext cx="2009009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>
            <a:off x="5434378" y="1823772"/>
            <a:ext cx="2232846" cy="554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5193377" y="1978957"/>
            <a:ext cx="2473847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 flipH="1">
            <a:off x="6226605" y="1674157"/>
            <a:ext cx="1440619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H="1">
            <a:off x="5169131" y="2131357"/>
            <a:ext cx="2498093" cy="169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H="1">
            <a:off x="4985773" y="2283757"/>
            <a:ext cx="2681451" cy="775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H="1">
            <a:off x="6430301" y="2432140"/>
            <a:ext cx="1236923" cy="491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flipH="1">
            <a:off x="4985773" y="2588557"/>
            <a:ext cx="2681451" cy="218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flipH="1">
            <a:off x="6063523" y="2740957"/>
            <a:ext cx="1603701" cy="579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6430301" y="2893357"/>
            <a:ext cx="1236923" cy="422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955377" y="3030648"/>
            <a:ext cx="1711847" cy="56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flipH="1">
            <a:off x="4910793" y="3213397"/>
            <a:ext cx="2756431" cy="29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>
            <a:off x="6918211" y="3344192"/>
            <a:ext cx="749013" cy="102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 flipV="1">
            <a:off x="5523042" y="3030649"/>
            <a:ext cx="2144182" cy="46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 flipV="1">
            <a:off x="5523043" y="3381037"/>
            <a:ext cx="2144181" cy="289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5523045" y="3807757"/>
            <a:ext cx="2144179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flipH="1" flipV="1">
            <a:off x="6063523" y="3807758"/>
            <a:ext cx="1603701" cy="152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2" name="Straight Arrow Connector 141"/>
          <p:cNvCxnSpPr/>
          <p:nvPr/>
        </p:nvCxnSpPr>
        <p:spPr bwMode="auto">
          <a:xfrm flipH="1" flipV="1">
            <a:off x="4962893" y="2588557"/>
            <a:ext cx="2704331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 flipH="1" flipV="1">
            <a:off x="5115294" y="3807757"/>
            <a:ext cx="255193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 flipV="1">
            <a:off x="4985773" y="4112557"/>
            <a:ext cx="2681451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5169131" y="3582353"/>
            <a:ext cx="2498093" cy="987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H="1" flipV="1">
            <a:off x="6119799" y="2888721"/>
            <a:ext cx="1547425" cy="1833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6550801" y="3685838"/>
            <a:ext cx="1116423" cy="1188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 flipV="1">
            <a:off x="5955377" y="2100799"/>
            <a:ext cx="1711847" cy="2928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 flipV="1">
            <a:off x="6811301" y="2377825"/>
            <a:ext cx="855923" cy="27887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 flipV="1">
            <a:off x="6063523" y="4143037"/>
            <a:ext cx="1603701" cy="1188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sm"/>
          </a:ln>
          <a:effectLst/>
        </p:spPr>
      </p:cxnSp>
      <p:sp>
        <p:nvSpPr>
          <p:cNvPr id="118" name="Parallelogram 117"/>
          <p:cNvSpPr/>
          <p:nvPr/>
        </p:nvSpPr>
        <p:spPr bwMode="auto">
          <a:xfrm>
            <a:off x="7667224" y="5057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0000">
              <a:alpha val="6196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Parallelogram 116"/>
          <p:cNvSpPr/>
          <p:nvPr/>
        </p:nvSpPr>
        <p:spPr bwMode="auto">
          <a:xfrm>
            <a:off x="7667224" y="49050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00B050">
              <a:alpha val="61961"/>
            </a:srgb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Parallelogram 115"/>
          <p:cNvSpPr/>
          <p:nvPr/>
        </p:nvSpPr>
        <p:spPr bwMode="auto">
          <a:xfrm>
            <a:off x="7667224" y="47526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accent3">
              <a:lumMod val="75000"/>
              <a:alpha val="61961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7667224" y="46002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alpha val="61961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Parallelogram 113"/>
          <p:cNvSpPr/>
          <p:nvPr/>
        </p:nvSpPr>
        <p:spPr bwMode="auto">
          <a:xfrm>
            <a:off x="7667224" y="44478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FF00">
              <a:alpha val="61961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Parallelogram 112"/>
          <p:cNvSpPr/>
          <p:nvPr/>
        </p:nvSpPr>
        <p:spPr bwMode="auto">
          <a:xfrm>
            <a:off x="7667224" y="4295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0000">
              <a:alpha val="6196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Parallelogram 111"/>
          <p:cNvSpPr/>
          <p:nvPr/>
        </p:nvSpPr>
        <p:spPr bwMode="auto">
          <a:xfrm>
            <a:off x="7667224" y="41430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FF00">
              <a:alpha val="61961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Parallelogram 110"/>
          <p:cNvSpPr/>
          <p:nvPr/>
        </p:nvSpPr>
        <p:spPr bwMode="auto">
          <a:xfrm>
            <a:off x="7667224" y="39906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accent3">
              <a:lumMod val="75000"/>
              <a:alpha val="61961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" name="Parallelogram 109"/>
          <p:cNvSpPr/>
          <p:nvPr/>
        </p:nvSpPr>
        <p:spPr bwMode="auto">
          <a:xfrm>
            <a:off x="7667224" y="38382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00B050">
              <a:alpha val="61961"/>
            </a:srgb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Parallelogram 108"/>
          <p:cNvSpPr/>
          <p:nvPr/>
        </p:nvSpPr>
        <p:spPr bwMode="auto">
          <a:xfrm>
            <a:off x="7667224" y="36858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alpha val="61961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Parallelogram 107"/>
          <p:cNvSpPr/>
          <p:nvPr/>
        </p:nvSpPr>
        <p:spPr bwMode="auto">
          <a:xfrm>
            <a:off x="7667224" y="3533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FF00">
              <a:alpha val="61961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" name="Parallelogram 106"/>
          <p:cNvSpPr/>
          <p:nvPr/>
        </p:nvSpPr>
        <p:spPr bwMode="auto">
          <a:xfrm>
            <a:off x="7667224" y="33810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9999FF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Parallelogram 104"/>
          <p:cNvSpPr/>
          <p:nvPr/>
        </p:nvSpPr>
        <p:spPr bwMode="auto">
          <a:xfrm>
            <a:off x="7667224" y="32286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0000">
              <a:alpha val="6196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Parallelogram 102"/>
          <p:cNvSpPr/>
          <p:nvPr/>
        </p:nvSpPr>
        <p:spPr bwMode="auto">
          <a:xfrm>
            <a:off x="7667224" y="30762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FF00">
              <a:alpha val="61961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Parallelogram 100"/>
          <p:cNvSpPr/>
          <p:nvPr/>
        </p:nvSpPr>
        <p:spPr bwMode="auto">
          <a:xfrm>
            <a:off x="7667224" y="29238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accent1">
              <a:lumMod val="75000"/>
              <a:alpha val="61961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Parallelogram 98"/>
          <p:cNvSpPr/>
          <p:nvPr/>
        </p:nvSpPr>
        <p:spPr bwMode="auto">
          <a:xfrm>
            <a:off x="7667224" y="2771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C000">
              <a:alpha val="6196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Parallelogram 96"/>
          <p:cNvSpPr/>
          <p:nvPr/>
        </p:nvSpPr>
        <p:spPr bwMode="auto">
          <a:xfrm>
            <a:off x="7667224" y="26190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00B050">
              <a:alpha val="61961"/>
            </a:srgb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Parallelogram 94"/>
          <p:cNvSpPr/>
          <p:nvPr/>
        </p:nvSpPr>
        <p:spPr bwMode="auto">
          <a:xfrm>
            <a:off x="7667224" y="24666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00FF99">
              <a:alpha val="61961"/>
            </a:srgbClr>
          </a:solidFill>
          <a:ln w="38100" cap="flat" cmpd="sng" algn="ctr">
            <a:solidFill>
              <a:srgbClr val="00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Parallelogram 92"/>
          <p:cNvSpPr/>
          <p:nvPr/>
        </p:nvSpPr>
        <p:spPr bwMode="auto">
          <a:xfrm>
            <a:off x="7667224" y="23142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accent6">
              <a:lumMod val="75000"/>
              <a:alpha val="61961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Parallelogram 90"/>
          <p:cNvSpPr/>
          <p:nvPr/>
        </p:nvSpPr>
        <p:spPr bwMode="auto">
          <a:xfrm>
            <a:off x="7667224" y="21618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tx1">
              <a:lumMod val="65000"/>
              <a:lumOff val="35000"/>
              <a:alpha val="61961"/>
            </a:schemeClr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7667224" y="2009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C00000">
              <a:alpha val="61961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Parallelogram 86"/>
          <p:cNvSpPr/>
          <p:nvPr/>
        </p:nvSpPr>
        <p:spPr bwMode="auto">
          <a:xfrm>
            <a:off x="7667224" y="18570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9999FF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Parallelogram 84"/>
          <p:cNvSpPr/>
          <p:nvPr/>
        </p:nvSpPr>
        <p:spPr bwMode="auto">
          <a:xfrm>
            <a:off x="7667224" y="17046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92D050">
              <a:alpha val="61961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Parallelogram 82"/>
          <p:cNvSpPr/>
          <p:nvPr/>
        </p:nvSpPr>
        <p:spPr bwMode="auto">
          <a:xfrm>
            <a:off x="7667224" y="15522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FF0000">
              <a:alpha val="6196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Parallelogram 80"/>
          <p:cNvSpPr/>
          <p:nvPr/>
        </p:nvSpPr>
        <p:spPr bwMode="auto">
          <a:xfrm>
            <a:off x="7667224" y="1399837"/>
            <a:ext cx="1057275" cy="274320"/>
          </a:xfrm>
          <a:prstGeom prst="parallelogram">
            <a:avLst>
              <a:gd name="adj" fmla="val 156509"/>
            </a:avLst>
          </a:prstGeom>
          <a:solidFill>
            <a:schemeClr val="bg2">
              <a:lumMod val="60000"/>
              <a:lumOff val="40000"/>
              <a:alpha val="61961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Parallelogram 78"/>
          <p:cNvSpPr/>
          <p:nvPr/>
        </p:nvSpPr>
        <p:spPr bwMode="auto">
          <a:xfrm>
            <a:off x="7667224" y="1247437"/>
            <a:ext cx="1057275" cy="274320"/>
          </a:xfrm>
          <a:prstGeom prst="parallelogram">
            <a:avLst>
              <a:gd name="adj" fmla="val 156509"/>
            </a:avLst>
          </a:prstGeom>
          <a:solidFill>
            <a:srgbClr val="9999FF">
              <a:alpha val="61961"/>
            </a:srgb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67223" y="1250625"/>
            <a:ext cx="1057275" cy="4087918"/>
            <a:chOff x="9147677" y="1247684"/>
            <a:chExt cx="1057275" cy="4087918"/>
          </a:xfrm>
        </p:grpSpPr>
        <p:sp>
          <p:nvSpPr>
            <p:cNvPr id="162" name="Parallelogram 161"/>
            <p:cNvSpPr/>
            <p:nvPr/>
          </p:nvSpPr>
          <p:spPr bwMode="auto">
            <a:xfrm>
              <a:off x="9147677" y="506128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accent3">
                <a:lumMod val="75000"/>
                <a:alpha val="61961"/>
              </a:schemeClr>
            </a:soli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Parallelogram 156"/>
            <p:cNvSpPr/>
            <p:nvPr/>
          </p:nvSpPr>
          <p:spPr bwMode="auto">
            <a:xfrm>
              <a:off x="9147677" y="4908740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accent3">
                <a:lumMod val="75000"/>
                <a:alpha val="61961"/>
              </a:schemeClr>
            </a:soli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Parallelogram 120"/>
            <p:cNvSpPr/>
            <p:nvPr/>
          </p:nvSpPr>
          <p:spPr bwMode="auto">
            <a:xfrm>
              <a:off x="9147677" y="4756196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accent6">
                <a:lumMod val="75000"/>
                <a:alpha val="61961"/>
              </a:schemeClr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Parallelogram 119"/>
            <p:cNvSpPr/>
            <p:nvPr/>
          </p:nvSpPr>
          <p:spPr bwMode="auto">
            <a:xfrm>
              <a:off x="9147677" y="460365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tx1">
                <a:lumMod val="65000"/>
                <a:lumOff val="35000"/>
                <a:alpha val="61961"/>
              </a:schemeClr>
            </a:solidFill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Parallelogram 160"/>
            <p:cNvSpPr/>
            <p:nvPr/>
          </p:nvSpPr>
          <p:spPr bwMode="auto">
            <a:xfrm>
              <a:off x="9147677" y="4451108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bg2">
                <a:alpha val="61961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Parallelogram 154"/>
            <p:cNvSpPr/>
            <p:nvPr/>
          </p:nvSpPr>
          <p:spPr bwMode="auto">
            <a:xfrm>
              <a:off x="9147677" y="4298564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bg2">
                <a:alpha val="61961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Parallelogram 99"/>
            <p:cNvSpPr/>
            <p:nvPr/>
          </p:nvSpPr>
          <p:spPr bwMode="auto">
            <a:xfrm>
              <a:off x="9147677" y="4146020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bg2">
                <a:lumMod val="60000"/>
                <a:lumOff val="40000"/>
                <a:alpha val="61961"/>
              </a:schemeClr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Parallelogram 127"/>
            <p:cNvSpPr/>
            <p:nvPr/>
          </p:nvSpPr>
          <p:spPr bwMode="auto">
            <a:xfrm>
              <a:off x="9147677" y="3993476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chemeClr val="accent1">
                <a:lumMod val="75000"/>
                <a:alpha val="61961"/>
              </a:schemeClr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Parallelogram 152"/>
            <p:cNvSpPr/>
            <p:nvPr/>
          </p:nvSpPr>
          <p:spPr bwMode="auto">
            <a:xfrm>
              <a:off x="9147677" y="384093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9999FF"/>
            </a:solidFill>
            <a:ln w="381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Parallelogram 105"/>
            <p:cNvSpPr/>
            <p:nvPr/>
          </p:nvSpPr>
          <p:spPr bwMode="auto">
            <a:xfrm>
              <a:off x="9147677" y="3688388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9999FF"/>
            </a:solidFill>
            <a:ln w="381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Parallelogram 164"/>
            <p:cNvSpPr/>
            <p:nvPr/>
          </p:nvSpPr>
          <p:spPr bwMode="auto">
            <a:xfrm>
              <a:off x="9147677" y="3535844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9999FF"/>
            </a:solidFill>
            <a:ln w="381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Parallelogram 162"/>
            <p:cNvSpPr/>
            <p:nvPr/>
          </p:nvSpPr>
          <p:spPr bwMode="auto">
            <a:xfrm>
              <a:off x="9147677" y="3383300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00B050">
                <a:alpha val="61961"/>
              </a:srgb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Parallelogram 155"/>
            <p:cNvSpPr/>
            <p:nvPr/>
          </p:nvSpPr>
          <p:spPr bwMode="auto">
            <a:xfrm>
              <a:off x="9147677" y="3230756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00B050">
                <a:alpha val="61961"/>
              </a:srgb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Parallelogram 122"/>
            <p:cNvSpPr/>
            <p:nvPr/>
          </p:nvSpPr>
          <p:spPr bwMode="auto">
            <a:xfrm>
              <a:off x="9147677" y="307821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00B050">
                <a:alpha val="61961"/>
              </a:srgbClr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Parallelogram 121"/>
            <p:cNvSpPr/>
            <p:nvPr/>
          </p:nvSpPr>
          <p:spPr bwMode="auto">
            <a:xfrm>
              <a:off x="9147677" y="2925668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00FF99">
                <a:alpha val="61961"/>
              </a:srgbClr>
            </a:solidFill>
            <a:ln w="38100" cap="flat" cmpd="sng" algn="ctr">
              <a:solidFill>
                <a:srgbClr val="00FF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Parallelogram 103"/>
            <p:cNvSpPr/>
            <p:nvPr/>
          </p:nvSpPr>
          <p:spPr bwMode="auto">
            <a:xfrm>
              <a:off x="9147677" y="2773124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92D050">
                <a:alpha val="61961"/>
              </a:srgbClr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Parallelogram 159"/>
            <p:cNvSpPr/>
            <p:nvPr/>
          </p:nvSpPr>
          <p:spPr bwMode="auto">
            <a:xfrm>
              <a:off x="9147677" y="2620580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FF00">
                <a:alpha val="61961"/>
              </a:srgbClr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Parallelogram 157"/>
            <p:cNvSpPr/>
            <p:nvPr/>
          </p:nvSpPr>
          <p:spPr bwMode="auto">
            <a:xfrm>
              <a:off x="9147677" y="2468036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FF00">
                <a:alpha val="61961"/>
              </a:srgbClr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Parallelogram 153"/>
            <p:cNvSpPr/>
            <p:nvPr/>
          </p:nvSpPr>
          <p:spPr bwMode="auto">
            <a:xfrm>
              <a:off x="9147677" y="231549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FF00">
                <a:alpha val="61961"/>
              </a:srgbClr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Parallelogram 150"/>
            <p:cNvSpPr/>
            <p:nvPr/>
          </p:nvSpPr>
          <p:spPr bwMode="auto">
            <a:xfrm>
              <a:off x="9147677" y="2162948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FF00">
                <a:alpha val="61961"/>
              </a:srgbClr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Parallelogram 126"/>
            <p:cNvSpPr/>
            <p:nvPr/>
          </p:nvSpPr>
          <p:spPr bwMode="auto">
            <a:xfrm>
              <a:off x="9147677" y="2010404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C000">
                <a:alpha val="61961"/>
              </a:srgbClr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Parallelogram 118"/>
            <p:cNvSpPr/>
            <p:nvPr/>
          </p:nvSpPr>
          <p:spPr bwMode="auto">
            <a:xfrm>
              <a:off x="9147677" y="1857860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C00000">
                <a:alpha val="61961"/>
              </a:srgb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Parallelogram 158"/>
            <p:cNvSpPr/>
            <p:nvPr/>
          </p:nvSpPr>
          <p:spPr bwMode="auto">
            <a:xfrm>
              <a:off x="9147677" y="1705316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0000">
                <a:alpha val="61961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Parallelogram 151"/>
            <p:cNvSpPr/>
            <p:nvPr/>
          </p:nvSpPr>
          <p:spPr bwMode="auto">
            <a:xfrm>
              <a:off x="9147677" y="1552772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0000">
                <a:alpha val="61961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Parallelogram 163"/>
            <p:cNvSpPr/>
            <p:nvPr/>
          </p:nvSpPr>
          <p:spPr bwMode="auto">
            <a:xfrm>
              <a:off x="9147677" y="1400228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0000">
                <a:alpha val="61961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Parallelogram 101"/>
            <p:cNvSpPr/>
            <p:nvPr/>
          </p:nvSpPr>
          <p:spPr bwMode="auto">
            <a:xfrm>
              <a:off x="9147677" y="1247684"/>
              <a:ext cx="1057275" cy="274320"/>
            </a:xfrm>
            <a:prstGeom prst="parallelogram">
              <a:avLst>
                <a:gd name="adj" fmla="val 156509"/>
              </a:avLst>
            </a:prstGeom>
            <a:solidFill>
              <a:srgbClr val="FF0000">
                <a:alpha val="61961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7411372" y="5396564"/>
            <a:ext cx="96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 smtClean="0">
                <a:solidFill>
                  <a:schemeClr val="bg1"/>
                </a:solidFill>
              </a:rPr>
              <a:t>Reorder,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1324918" y="2419010"/>
            <a:ext cx="6560060" cy="217352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a nut-shell, while BM3D searches for patch neighbors and process them locally, our approach seeks one path through all the patches (each gets its own neighbors as a consequence), and the eventual processing is done globally.</a:t>
            </a:r>
          </a:p>
        </p:txBody>
      </p:sp>
    </p:spTree>
    <p:extLst>
      <p:ext uri="{BB962C8B-B14F-4D97-AF65-F5344CB8AC3E}">
        <p14:creationId xmlns:p14="http://schemas.microsoft.com/office/powerpoint/2010/main" val="27777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4224E-6 L 0.01476 0.32616 L 0.02882 3.84224E-6 L 0.04444 0.32616 L 0.05955 3.84224E-6 L 0.07378 0.32616 L 0.08889 3.84224E-6 L 0.10312 0.32616 L 0.11857 3.84224E-6 L 0.13368 0.32616 L 0.14774 3.84224E-6 L 0.16319 0.32616 L 0.17708 3.84224E-6 L 0.19253 0.32616 L 0.20781 3.84224E-6 L 0.22205 0.32616 L 0.23767 3.84224E-6 " pathEditMode="relative" rAng="0" ptsTypes="FFFFFFFFFFFFFFFFF">
                                      <p:cBhvr>
                                        <p:cTn id="13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630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2" grpId="0" animBg="1"/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43" grpId="0" animBg="1"/>
      <p:bldP spid="46" grpId="0" animBg="1"/>
      <p:bldP spid="25" grpId="0" animBg="1"/>
      <p:bldP spid="60" grpId="0" animBg="1"/>
      <p:bldP spid="64" grpId="0" animBg="1"/>
      <p:bldP spid="64" grpId="1" animBg="1"/>
      <p:bldP spid="64" grpId="2" animBg="1"/>
      <p:bldP spid="62" grpId="0"/>
      <p:bldP spid="118" grpId="0" animBg="1"/>
      <p:bldP spid="118" grpId="1" animBg="1"/>
      <p:bldP spid="117" grpId="0" animBg="1"/>
      <p:bldP spid="117" grpId="1" animBg="1"/>
      <p:bldP spid="116" grpId="0" animBg="1"/>
      <p:bldP spid="116" grpId="1" animBg="1"/>
      <p:bldP spid="115" grpId="0" animBg="1"/>
      <p:bldP spid="115" grpId="1" animBg="1"/>
      <p:bldP spid="114" grpId="0" animBg="1"/>
      <p:bldP spid="114" grpId="1" animBg="1"/>
      <p:bldP spid="113" grpId="0" animBg="1"/>
      <p:bldP spid="113" grpId="1" animBg="1"/>
      <p:bldP spid="112" grpId="0" animBg="1"/>
      <p:bldP spid="112" grpId="1" animBg="1"/>
      <p:bldP spid="111" grpId="0" animBg="1"/>
      <p:bldP spid="111" grpId="1" animBg="1"/>
      <p:bldP spid="110" grpId="0" animBg="1"/>
      <p:bldP spid="110" grpId="1" animBg="1"/>
      <p:bldP spid="109" grpId="0" animBg="1"/>
      <p:bldP spid="109" grpId="1" animBg="1"/>
      <p:bldP spid="108" grpId="0" animBg="1"/>
      <p:bldP spid="108" grpId="1" animBg="1"/>
      <p:bldP spid="107" grpId="0" animBg="1"/>
      <p:bldP spid="107" grpId="1" animBg="1"/>
      <p:bldP spid="105" grpId="0" animBg="1"/>
      <p:bldP spid="105" grpId="1" animBg="1"/>
      <p:bldP spid="103" grpId="0" animBg="1"/>
      <p:bldP spid="103" grpId="1" animBg="1"/>
      <p:bldP spid="101" grpId="0" animBg="1"/>
      <p:bldP spid="101" grpId="1" animBg="1"/>
      <p:bldP spid="99" grpId="0" animBg="1"/>
      <p:bldP spid="99" grpId="1" animBg="1"/>
      <p:bldP spid="97" grpId="0" animBg="1"/>
      <p:bldP spid="97" grpId="1" animBg="1"/>
      <p:bldP spid="95" grpId="0" animBg="1"/>
      <p:bldP spid="95" grpId="1" animBg="1"/>
      <p:bldP spid="93" grpId="0" animBg="1"/>
      <p:bldP spid="93" grpId="1" animBg="1"/>
      <p:bldP spid="91" grpId="0" animBg="1"/>
      <p:bldP spid="91" grpId="1" animBg="1"/>
      <p:bldP spid="89" grpId="0" animBg="1"/>
      <p:bldP spid="89" grpId="1" animBg="1"/>
      <p:bldP spid="87" grpId="0" animBg="1"/>
      <p:bldP spid="87" grpId="1" animBg="1"/>
      <p:bldP spid="85" grpId="0" animBg="1"/>
      <p:bldP spid="85" grpId="1" animBg="1"/>
      <p:bldP spid="83" grpId="0" animBg="1"/>
      <p:bldP spid="83" grpId="1" animBg="1"/>
      <p:bldP spid="81" grpId="0" animBg="1"/>
      <p:bldP spid="81" grpId="1" animBg="1"/>
      <p:bldP spid="79" grpId="0" animBg="1"/>
      <p:bldP spid="79" grpId="1" animBg="1"/>
      <p:bldP spid="166" grpId="0"/>
      <p:bldP spid="1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6749" y="941560"/>
            <a:ext cx="9388444" cy="253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7775" y="1976009"/>
            <a:ext cx="69253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III – Time to Finish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Conclusions and a Bit More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32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A1E644B0-A64C-4399-9EF1-A41ECEC8ED63}" type="slidenum">
              <a:rPr lang="he-IL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Conclusions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33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9491" y="3536146"/>
            <a:ext cx="6243062" cy="2006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What next? The following extremes will appear soon: </a:t>
            </a:r>
          </a:p>
          <a:p>
            <a:pPr lvl="1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ahoma" pitchFamily="34" charset="0"/>
              </a:rPr>
              <a:t>Complicate things: 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Use this transform as a </a:t>
            </a:r>
            <a:r>
              <a:rPr lang="en-US" sz="1800" dirty="0" err="1" smtClean="0">
                <a:solidFill>
                  <a:schemeClr val="bg1"/>
                </a:solidFill>
                <a:latin typeface="Tahoma" pitchFamily="34" charset="0"/>
              </a:rPr>
              <a:t>regularizer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 in inverse problems – we have done that and getting excellent results; or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ahoma" pitchFamily="34" charset="0"/>
              </a:rPr>
              <a:t>Simplify things: </a:t>
            </a: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Keep only the zero-resolution level of the pyramid – see illustration in the next slides.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961" y="1267193"/>
            <a:ext cx="2564928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buClr>
                <a:srgbClr val="FFFFFF"/>
              </a:buClr>
              <a:buSzPct val="100000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We propose a new </a:t>
            </a:r>
            <a:r>
              <a:rPr lang="en-US" sz="2000" dirty="0">
                <a:solidFill>
                  <a:srgbClr val="FFFFFF"/>
                </a:solidFill>
              </a:rPr>
              <a:t>wavelet transform </a:t>
            </a:r>
            <a:r>
              <a:rPr lang="en-US" sz="2000" dirty="0" smtClean="0">
                <a:solidFill>
                  <a:srgbClr val="FFFFFF"/>
                </a:solidFill>
              </a:rPr>
              <a:t>for scalar </a:t>
            </a:r>
            <a:r>
              <a:rPr lang="en-US" sz="2000" dirty="0">
                <a:solidFill>
                  <a:srgbClr val="FFFFFF"/>
                </a:solidFill>
              </a:rPr>
              <a:t>functions defined on graphs </a:t>
            </a:r>
            <a:r>
              <a:rPr lang="en-US" sz="2000" dirty="0" smtClean="0">
                <a:solidFill>
                  <a:srgbClr val="FFFFFF"/>
                </a:solidFill>
              </a:rPr>
              <a:t> or </a:t>
            </a:r>
            <a:r>
              <a:rPr lang="en-US" sz="2000" dirty="0">
                <a:solidFill>
                  <a:srgbClr val="FFFFFF"/>
                </a:solidFill>
              </a:rPr>
              <a:t>high dimensional data clouds.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257" y="1267193"/>
            <a:ext cx="2286000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lvl="0" algn="ctr" rtl="0">
              <a:spcBef>
                <a:spcPts val="0"/>
              </a:spcBef>
              <a:buClr>
                <a:srgbClr val="FFFFFF"/>
              </a:buClr>
              <a:buSzPct val="100000"/>
              <a:defRPr/>
            </a:pPr>
            <a:r>
              <a:rPr lang="en-US" sz="2000" dirty="0">
                <a:solidFill>
                  <a:srgbClr val="FFFFFF"/>
                </a:solidFill>
              </a:rPr>
              <a:t>The proposed transform extends the classical orthonormal and redundant wavelet transforms.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3625" y="1267193"/>
            <a:ext cx="2286000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lvl="0" algn="ctr" rtl="0">
              <a:spcBef>
                <a:spcPts val="0"/>
              </a:spcBef>
              <a:buClr>
                <a:srgbClr val="FFFFFF"/>
              </a:buClr>
              <a:buSzPct val="100000"/>
              <a:defRPr/>
            </a:pPr>
            <a:r>
              <a:rPr lang="en-US" sz="2000" dirty="0">
                <a:solidFill>
                  <a:srgbClr val="FFFFFF"/>
                </a:solidFill>
              </a:rPr>
              <a:t>We demonstrate the ability of these transforms to efficiently represent </a:t>
            </a:r>
            <a:r>
              <a:rPr lang="en-US" sz="2000" dirty="0" smtClean="0">
                <a:solidFill>
                  <a:srgbClr val="FFFFFF"/>
                </a:solidFill>
              </a:rPr>
              <a:t>and </a:t>
            </a:r>
            <a:r>
              <a:rPr lang="en-US" sz="2000" dirty="0" err="1" smtClean="0">
                <a:solidFill>
                  <a:srgbClr val="FFFFFF"/>
                </a:solidFill>
              </a:rPr>
              <a:t>denoise</a:t>
            </a:r>
            <a:r>
              <a:rPr lang="en-US" sz="2000" dirty="0" smtClean="0">
                <a:solidFill>
                  <a:srgbClr val="FFFFFF"/>
                </a:solidFill>
              </a:rPr>
              <a:t> images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860889" y="1775983"/>
            <a:ext cx="558368" cy="921412"/>
          </a:xfrm>
          <a:prstGeom prst="rightArrow">
            <a:avLst>
              <a:gd name="adj1" fmla="val 50000"/>
              <a:gd name="adj2" fmla="val 62597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705257" y="1775983"/>
            <a:ext cx="558368" cy="921412"/>
          </a:xfrm>
          <a:prstGeom prst="rightArrow">
            <a:avLst>
              <a:gd name="adj1" fmla="val 50000"/>
              <a:gd name="adj2" fmla="val 68896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Bent-Up Arrow 12"/>
          <p:cNvSpPr/>
          <p:nvPr/>
        </p:nvSpPr>
        <p:spPr bwMode="auto">
          <a:xfrm rot="16200000" flipH="1">
            <a:off x="6280586" y="3488161"/>
            <a:ext cx="1724541" cy="1146521"/>
          </a:xfrm>
          <a:prstGeom prst="bentUpArrow">
            <a:avLst>
              <a:gd name="adj1" fmla="val 42025"/>
              <a:gd name="adj2" fmla="val 41438"/>
              <a:gd name="adj3" fmla="val 34202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4" grpId="0" animBg="1"/>
      <p:bldP spid="7" grpId="0" animBg="1"/>
      <p:bldP spid="9" grpId="0" animBg="1"/>
      <p:bldP spid="12" grpId="0" animBg="1"/>
      <p:bldP spid="15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6875DF8-D11D-4037-A8D3-C071CAF4364D}" type="slidenum">
              <a:rPr lang="he-IL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34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What if we Keep Only the Reordering? 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761295" y="2109457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264" y="1883123"/>
            <a:ext cx="2136619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Extract all (with overlaps) patches  of size 9×9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01758" y="2109456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1833" y="1877455"/>
            <a:ext cx="2136619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Order these patches as            before</a:t>
            </a:r>
            <a:endParaRPr lang="en-US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7395875" y="3210178"/>
            <a:ext cx="922011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628" y="4009194"/>
            <a:ext cx="2136619" cy="1631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Take the center-row – it represents a permutation of the image pixels to a regular function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flipH="1">
            <a:off x="5875691" y="4557724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226" y="1061352"/>
            <a:ext cx="282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Noisy with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=25 (20.18dB)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0186" y="4316970"/>
            <a:ext cx="2562129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Smooth/filter the values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along this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row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a simple way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2394628" y="4557724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425038" y="3473051"/>
            <a:ext cx="350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Reconstruction: 32.39dB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0041" y="5477347"/>
            <a:ext cx="390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 rtl="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	This result is obtained with (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cycle-spinning,       (ii) sub-image averaging, and (iii) two iterations.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4628" y="3473051"/>
            <a:ext cx="47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 rtl="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55054" r="2660" b="2795"/>
          <a:stretch/>
        </p:blipFill>
        <p:spPr bwMode="auto">
          <a:xfrm>
            <a:off x="202878" y="3780828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5003" r="2660" b="52846"/>
          <a:stretch/>
        </p:blipFill>
        <p:spPr bwMode="auto">
          <a:xfrm>
            <a:off x="469899" y="1352713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7" grpId="0"/>
      <p:bldP spid="2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3728917" y="4244127"/>
            <a:ext cx="5112006" cy="15044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6875DF8-D11D-4037-A8D3-C071CAF4364D}" type="slidenum">
              <a:rPr lang="he-IL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35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Why Should </a:t>
            </a:r>
            <a:r>
              <a:rPr lang="en-US" sz="36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 Work?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761295" y="2109457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2788328" y="4621030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209596" y="4243456"/>
                <a:ext cx="631327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latin typeface="Cambria Math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596" y="4243456"/>
                <a:ext cx="631327" cy="6288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TextBox 213"/>
          <p:cNvSpPr txBox="1"/>
          <p:nvPr/>
        </p:nvSpPr>
        <p:spPr>
          <a:xfrm>
            <a:off x="4400196" y="3454759"/>
            <a:ext cx="3736976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Ordering based on the noisy pixels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" name="Right Arrow 214"/>
          <p:cNvSpPr/>
          <p:nvPr/>
        </p:nvSpPr>
        <p:spPr bwMode="auto">
          <a:xfrm rot="5400000">
            <a:off x="6119324" y="3012294"/>
            <a:ext cx="305614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ight Arrow 215"/>
          <p:cNvSpPr/>
          <p:nvPr/>
        </p:nvSpPr>
        <p:spPr bwMode="auto">
          <a:xfrm rot="5400000">
            <a:off x="6119174" y="3786522"/>
            <a:ext cx="305614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3833761" y="4404446"/>
            <a:ext cx="4873983" cy="1191449"/>
            <a:chOff x="3833761" y="4341140"/>
            <a:chExt cx="4873983" cy="1191449"/>
          </a:xfrm>
        </p:grpSpPr>
        <p:cxnSp>
          <p:nvCxnSpPr>
            <p:cNvPr id="132" name="Straight Arrow Connector 102"/>
            <p:cNvCxnSpPr>
              <a:cxnSpLocks noChangeShapeType="1"/>
            </p:cNvCxnSpPr>
            <p:nvPr/>
          </p:nvCxnSpPr>
          <p:spPr bwMode="auto">
            <a:xfrm flipV="1">
              <a:off x="3833761" y="5521548"/>
              <a:ext cx="4873983" cy="170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stealth" w="lg" len="lg"/>
            </a:ln>
          </p:spPr>
        </p:cxnSp>
        <p:grpSp>
          <p:nvGrpSpPr>
            <p:cNvPr id="238" name="Group 237"/>
            <p:cNvGrpSpPr/>
            <p:nvPr/>
          </p:nvGrpSpPr>
          <p:grpSpPr>
            <a:xfrm>
              <a:off x="3916350" y="4341140"/>
              <a:ext cx="4619427" cy="1191449"/>
              <a:chOff x="3916350" y="4341140"/>
              <a:chExt cx="4619427" cy="1191449"/>
            </a:xfrm>
          </p:grpSpPr>
          <p:cxnSp>
            <p:nvCxnSpPr>
              <p:cNvPr id="159" name="Straight Connector 157"/>
              <p:cNvCxnSpPr>
                <a:cxnSpLocks noChangeShapeType="1"/>
              </p:cNvCxnSpPr>
              <p:nvPr/>
            </p:nvCxnSpPr>
            <p:spPr bwMode="auto">
              <a:xfrm>
                <a:off x="6326022" y="4909184"/>
                <a:ext cx="0" cy="569696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30" name="Group 29"/>
              <p:cNvGrpSpPr/>
              <p:nvPr/>
            </p:nvGrpSpPr>
            <p:grpSpPr>
              <a:xfrm>
                <a:off x="3916350" y="4341140"/>
                <a:ext cx="4619427" cy="1191449"/>
                <a:chOff x="3916350" y="4341140"/>
                <a:chExt cx="4619427" cy="1191449"/>
              </a:xfrm>
            </p:grpSpPr>
            <p:cxnSp>
              <p:nvCxnSpPr>
                <p:cNvPr id="134" name="Straight Connector 15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4497324" y="5094350"/>
                  <a:ext cx="8534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151" name="Straight Connector 15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22798" y="4381134"/>
                  <a:ext cx="2295" cy="1123910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153" name="Straight Connector 1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723347" y="4369273"/>
                  <a:ext cx="257" cy="1163316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145" name="Straight Connector 157"/>
                <p:cNvCxnSpPr>
                  <a:cxnSpLocks noChangeShapeType="1"/>
                </p:cNvCxnSpPr>
                <p:nvPr/>
              </p:nvCxnSpPr>
              <p:spPr bwMode="auto">
                <a:xfrm>
                  <a:off x="5120027" y="4624808"/>
                  <a:ext cx="0" cy="891583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147" name="Straight Connector 157"/>
                <p:cNvCxnSpPr>
                  <a:cxnSpLocks noChangeShapeType="1"/>
                </p:cNvCxnSpPr>
                <p:nvPr/>
              </p:nvCxnSpPr>
              <p:spPr bwMode="auto">
                <a:xfrm>
                  <a:off x="5321992" y="4506948"/>
                  <a:ext cx="1662" cy="1014567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</p:spPr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3916350" y="4341140"/>
                  <a:ext cx="4619427" cy="1186564"/>
                  <a:chOff x="3916350" y="4341140"/>
                  <a:chExt cx="4619427" cy="1186564"/>
                </a:xfrm>
              </p:grpSpPr>
              <p:cxnSp>
                <p:nvCxnSpPr>
                  <p:cNvPr id="166" name="Straight Connector 15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133276" y="4743114"/>
                    <a:ext cx="4887" cy="766367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3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63383" y="5042951"/>
                    <a:ext cx="932276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1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30858" y="4341140"/>
                    <a:ext cx="1406" cy="116478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3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7169721" y="4931963"/>
                    <a:ext cx="111873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9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532473" y="4958683"/>
                    <a:ext cx="3304" cy="547274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916350" y="4672639"/>
                    <a:ext cx="2610478" cy="853941"/>
                    <a:chOff x="3916350" y="4922644"/>
                    <a:chExt cx="2610478" cy="601603"/>
                  </a:xfrm>
                </p:grpSpPr>
                <p:cxnSp>
                  <p:nvCxnSpPr>
                    <p:cNvPr id="135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3916350" y="5280331"/>
                      <a:ext cx="3398" cy="23188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9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17962" y="5245736"/>
                      <a:ext cx="197" cy="277974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3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719574" y="4966447"/>
                      <a:ext cx="641" cy="5578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5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924026" y="5314010"/>
                      <a:ext cx="384" cy="205124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7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990270" y="5389694"/>
                      <a:ext cx="24384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1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18768" y="5148793"/>
                      <a:ext cx="1499" cy="375282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0" name="Straight Connector 156"/>
                    <p:cNvCxnSpPr>
                      <a:cxnSpLocks noChangeShapeType="1"/>
                      <a:endCxn id="149" idx="0"/>
                    </p:cNvCxnSpPr>
                    <p:nvPr/>
                  </p:nvCxnSpPr>
                  <p:spPr bwMode="auto">
                    <a:xfrm flipV="1">
                      <a:off x="6526828" y="4922644"/>
                      <a:ext cx="0" cy="582767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7" name="Straight Connector 1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125216" y="5210842"/>
                      <a:ext cx="918" cy="303441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bg1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161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358269" y="5132524"/>
                    <a:ext cx="74582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7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130140" y="4453937"/>
                    <a:ext cx="3191" cy="1041972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9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30052" y="4415823"/>
                    <a:ext cx="2427" cy="1107128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5" name="Straight Connector 1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2470" y="4677736"/>
                    <a:ext cx="1850" cy="834411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7" name="Straight Connector 157"/>
                  <p:cNvCxnSpPr>
                    <a:cxnSpLocks noChangeShapeType="1"/>
                    <a:stCxn id="204" idx="0"/>
                  </p:cNvCxnSpPr>
                  <p:nvPr/>
                </p:nvCxnSpPr>
                <p:spPr bwMode="auto">
                  <a:xfrm flipH="1">
                    <a:off x="8334132" y="4885982"/>
                    <a:ext cx="2409" cy="641722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</p:spPr>
              </p:cxnSp>
            </p:grpSp>
          </p:grpSp>
        </p:grpSp>
      </p:grpSp>
      <p:grpSp>
        <p:nvGrpSpPr>
          <p:cNvPr id="240" name="Group 239"/>
          <p:cNvGrpSpPr/>
          <p:nvPr/>
        </p:nvGrpSpPr>
        <p:grpSpPr>
          <a:xfrm>
            <a:off x="3743222" y="4252114"/>
            <a:ext cx="4837809" cy="1219385"/>
            <a:chOff x="3743222" y="4188808"/>
            <a:chExt cx="4837809" cy="1219385"/>
          </a:xfrm>
        </p:grpSpPr>
        <p:sp>
          <p:nvSpPr>
            <p:cNvPr id="218" name="Freeform 217"/>
            <p:cNvSpPr/>
            <p:nvPr/>
          </p:nvSpPr>
          <p:spPr bwMode="auto">
            <a:xfrm>
              <a:off x="3910818" y="4583038"/>
              <a:ext cx="4635305" cy="780759"/>
            </a:xfrm>
            <a:custGeom>
              <a:avLst/>
              <a:gdLst>
                <a:gd name="connsiteX0" fmla="*/ 0 w 4635305"/>
                <a:gd name="connsiteY0" fmla="*/ 834423 h 834423"/>
                <a:gd name="connsiteX1" fmla="*/ 407964 w 4635305"/>
                <a:gd name="connsiteY1" fmla="*/ 735949 h 834423"/>
                <a:gd name="connsiteX2" fmla="*/ 815927 w 4635305"/>
                <a:gd name="connsiteY2" fmla="*/ 539002 h 834423"/>
                <a:gd name="connsiteX3" fmla="*/ 1019908 w 4635305"/>
                <a:gd name="connsiteY3" fmla="*/ 342054 h 834423"/>
                <a:gd name="connsiteX4" fmla="*/ 1610751 w 4635305"/>
                <a:gd name="connsiteY4" fmla="*/ 88835 h 834423"/>
                <a:gd name="connsiteX5" fmla="*/ 1835834 w 4635305"/>
                <a:gd name="connsiteY5" fmla="*/ 53666 h 834423"/>
                <a:gd name="connsiteX6" fmla="*/ 2018714 w 4635305"/>
                <a:gd name="connsiteY6" fmla="*/ 792220 h 834423"/>
                <a:gd name="connsiteX7" fmla="*/ 2419644 w 4635305"/>
                <a:gd name="connsiteY7" fmla="*/ 581205 h 834423"/>
                <a:gd name="connsiteX8" fmla="*/ 3038622 w 4635305"/>
                <a:gd name="connsiteY8" fmla="*/ 215445 h 834423"/>
                <a:gd name="connsiteX9" fmla="*/ 3629465 w 4635305"/>
                <a:gd name="connsiteY9" fmla="*/ 138072 h 834423"/>
                <a:gd name="connsiteX10" fmla="*/ 3833447 w 4635305"/>
                <a:gd name="connsiteY10" fmla="*/ 180275 h 834423"/>
                <a:gd name="connsiteX11" fmla="*/ 4283613 w 4635305"/>
                <a:gd name="connsiteY11" fmla="*/ 447562 h 834423"/>
                <a:gd name="connsiteX12" fmla="*/ 4635305 w 4635305"/>
                <a:gd name="connsiteY12" fmla="*/ 609340 h 834423"/>
                <a:gd name="connsiteX0" fmla="*/ 0 w 4635305"/>
                <a:gd name="connsiteY0" fmla="*/ 834423 h 834423"/>
                <a:gd name="connsiteX1" fmla="*/ 407964 w 4635305"/>
                <a:gd name="connsiteY1" fmla="*/ 735949 h 834423"/>
                <a:gd name="connsiteX2" fmla="*/ 815927 w 4635305"/>
                <a:gd name="connsiteY2" fmla="*/ 539002 h 834423"/>
                <a:gd name="connsiteX3" fmla="*/ 1019908 w 4635305"/>
                <a:gd name="connsiteY3" fmla="*/ 342054 h 834423"/>
                <a:gd name="connsiteX4" fmla="*/ 1610751 w 4635305"/>
                <a:gd name="connsiteY4" fmla="*/ 88835 h 834423"/>
                <a:gd name="connsiteX5" fmla="*/ 1827180 w 4635305"/>
                <a:gd name="connsiteY5" fmla="*/ 53666 h 834423"/>
                <a:gd name="connsiteX6" fmla="*/ 2018714 w 4635305"/>
                <a:gd name="connsiteY6" fmla="*/ 792220 h 834423"/>
                <a:gd name="connsiteX7" fmla="*/ 2419644 w 4635305"/>
                <a:gd name="connsiteY7" fmla="*/ 581205 h 834423"/>
                <a:gd name="connsiteX8" fmla="*/ 3038622 w 4635305"/>
                <a:gd name="connsiteY8" fmla="*/ 215445 h 834423"/>
                <a:gd name="connsiteX9" fmla="*/ 3629465 w 4635305"/>
                <a:gd name="connsiteY9" fmla="*/ 138072 h 834423"/>
                <a:gd name="connsiteX10" fmla="*/ 3833447 w 4635305"/>
                <a:gd name="connsiteY10" fmla="*/ 180275 h 834423"/>
                <a:gd name="connsiteX11" fmla="*/ 4283613 w 4635305"/>
                <a:gd name="connsiteY11" fmla="*/ 447562 h 834423"/>
                <a:gd name="connsiteX12" fmla="*/ 4635305 w 4635305"/>
                <a:gd name="connsiteY12" fmla="*/ 609340 h 834423"/>
                <a:gd name="connsiteX0" fmla="*/ 0 w 4635305"/>
                <a:gd name="connsiteY0" fmla="*/ 802375 h 802375"/>
                <a:gd name="connsiteX1" fmla="*/ 407964 w 4635305"/>
                <a:gd name="connsiteY1" fmla="*/ 703901 h 802375"/>
                <a:gd name="connsiteX2" fmla="*/ 815927 w 4635305"/>
                <a:gd name="connsiteY2" fmla="*/ 506954 h 802375"/>
                <a:gd name="connsiteX3" fmla="*/ 1019908 w 4635305"/>
                <a:gd name="connsiteY3" fmla="*/ 310006 h 802375"/>
                <a:gd name="connsiteX4" fmla="*/ 1610751 w 4635305"/>
                <a:gd name="connsiteY4" fmla="*/ 56787 h 802375"/>
                <a:gd name="connsiteX5" fmla="*/ 1827180 w 4635305"/>
                <a:gd name="connsiteY5" fmla="*/ 21618 h 802375"/>
                <a:gd name="connsiteX6" fmla="*/ 2018714 w 4635305"/>
                <a:gd name="connsiteY6" fmla="*/ 760172 h 802375"/>
                <a:gd name="connsiteX7" fmla="*/ 2419644 w 4635305"/>
                <a:gd name="connsiteY7" fmla="*/ 549157 h 802375"/>
                <a:gd name="connsiteX8" fmla="*/ 3038622 w 4635305"/>
                <a:gd name="connsiteY8" fmla="*/ 183397 h 802375"/>
                <a:gd name="connsiteX9" fmla="*/ 3629465 w 4635305"/>
                <a:gd name="connsiteY9" fmla="*/ 106024 h 802375"/>
                <a:gd name="connsiteX10" fmla="*/ 3833447 w 4635305"/>
                <a:gd name="connsiteY10" fmla="*/ 148227 h 802375"/>
                <a:gd name="connsiteX11" fmla="*/ 4283613 w 4635305"/>
                <a:gd name="connsiteY11" fmla="*/ 415514 h 802375"/>
                <a:gd name="connsiteX12" fmla="*/ 4635305 w 4635305"/>
                <a:gd name="connsiteY12" fmla="*/ 577292 h 802375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27180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83613 w 4635305"/>
                <a:gd name="connsiteY11" fmla="*/ 403977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15927 w 4635305"/>
                <a:gd name="connsiteY2" fmla="*/ 495417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34576 w 4635305"/>
                <a:gd name="connsiteY11" fmla="*/ 392438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04389 w 4635305"/>
                <a:gd name="connsiteY2" fmla="*/ 478110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34576 w 4635305"/>
                <a:gd name="connsiteY11" fmla="*/ 392438 h 790838"/>
                <a:gd name="connsiteX12" fmla="*/ 4635305 w 4635305"/>
                <a:gd name="connsiteY12" fmla="*/ 565755 h 790838"/>
                <a:gd name="connsiteX0" fmla="*/ 0 w 4635305"/>
                <a:gd name="connsiteY0" fmla="*/ 790838 h 790838"/>
                <a:gd name="connsiteX1" fmla="*/ 407964 w 4635305"/>
                <a:gd name="connsiteY1" fmla="*/ 692364 h 790838"/>
                <a:gd name="connsiteX2" fmla="*/ 804389 w 4635305"/>
                <a:gd name="connsiteY2" fmla="*/ 478110 h 790838"/>
                <a:gd name="connsiteX3" fmla="*/ 1019908 w 4635305"/>
                <a:gd name="connsiteY3" fmla="*/ 298469 h 790838"/>
                <a:gd name="connsiteX4" fmla="*/ 1610751 w 4635305"/>
                <a:gd name="connsiteY4" fmla="*/ 45250 h 790838"/>
                <a:gd name="connsiteX5" fmla="*/ 1812757 w 4635305"/>
                <a:gd name="connsiteY5" fmla="*/ 10081 h 790838"/>
                <a:gd name="connsiteX6" fmla="*/ 2018714 w 4635305"/>
                <a:gd name="connsiteY6" fmla="*/ 748635 h 790838"/>
                <a:gd name="connsiteX7" fmla="*/ 2419644 w 4635305"/>
                <a:gd name="connsiteY7" fmla="*/ 537620 h 790838"/>
                <a:gd name="connsiteX8" fmla="*/ 3038622 w 4635305"/>
                <a:gd name="connsiteY8" fmla="*/ 171860 h 790838"/>
                <a:gd name="connsiteX9" fmla="*/ 3629465 w 4635305"/>
                <a:gd name="connsiteY9" fmla="*/ 94487 h 790838"/>
                <a:gd name="connsiteX10" fmla="*/ 3833447 w 4635305"/>
                <a:gd name="connsiteY10" fmla="*/ 136690 h 790838"/>
                <a:gd name="connsiteX11" fmla="*/ 4234576 w 4635305"/>
                <a:gd name="connsiteY11" fmla="*/ 392438 h 790838"/>
                <a:gd name="connsiteX12" fmla="*/ 4635305 w 4635305"/>
                <a:gd name="connsiteY12" fmla="*/ 565755 h 790838"/>
                <a:gd name="connsiteX0" fmla="*/ 0 w 4635305"/>
                <a:gd name="connsiteY0" fmla="*/ 788094 h 788094"/>
                <a:gd name="connsiteX1" fmla="*/ 407964 w 4635305"/>
                <a:gd name="connsiteY1" fmla="*/ 689620 h 788094"/>
                <a:gd name="connsiteX2" fmla="*/ 804389 w 4635305"/>
                <a:gd name="connsiteY2" fmla="*/ 475366 h 788094"/>
                <a:gd name="connsiteX3" fmla="*/ 1019908 w 4635305"/>
                <a:gd name="connsiteY3" fmla="*/ 295725 h 788094"/>
                <a:gd name="connsiteX4" fmla="*/ 1610751 w 4635305"/>
                <a:gd name="connsiteY4" fmla="*/ 42506 h 788094"/>
                <a:gd name="connsiteX5" fmla="*/ 1812757 w 4635305"/>
                <a:gd name="connsiteY5" fmla="*/ 7337 h 788094"/>
                <a:gd name="connsiteX6" fmla="*/ 2018714 w 4635305"/>
                <a:gd name="connsiteY6" fmla="*/ 745891 h 788094"/>
                <a:gd name="connsiteX7" fmla="*/ 2419644 w 4635305"/>
                <a:gd name="connsiteY7" fmla="*/ 534876 h 788094"/>
                <a:gd name="connsiteX8" fmla="*/ 3038622 w 4635305"/>
                <a:gd name="connsiteY8" fmla="*/ 169116 h 788094"/>
                <a:gd name="connsiteX9" fmla="*/ 3629465 w 4635305"/>
                <a:gd name="connsiteY9" fmla="*/ 91743 h 788094"/>
                <a:gd name="connsiteX10" fmla="*/ 3833447 w 4635305"/>
                <a:gd name="connsiteY10" fmla="*/ 133946 h 788094"/>
                <a:gd name="connsiteX11" fmla="*/ 4234576 w 4635305"/>
                <a:gd name="connsiteY11" fmla="*/ 389694 h 788094"/>
                <a:gd name="connsiteX12" fmla="*/ 4635305 w 4635305"/>
                <a:gd name="connsiteY12" fmla="*/ 563011 h 788094"/>
                <a:gd name="connsiteX0" fmla="*/ 0 w 4635305"/>
                <a:gd name="connsiteY0" fmla="*/ 780759 h 780759"/>
                <a:gd name="connsiteX1" fmla="*/ 407964 w 4635305"/>
                <a:gd name="connsiteY1" fmla="*/ 682285 h 780759"/>
                <a:gd name="connsiteX2" fmla="*/ 804389 w 4635305"/>
                <a:gd name="connsiteY2" fmla="*/ 468031 h 780759"/>
                <a:gd name="connsiteX3" fmla="*/ 1019908 w 4635305"/>
                <a:gd name="connsiteY3" fmla="*/ 288390 h 780759"/>
                <a:gd name="connsiteX4" fmla="*/ 1610751 w 4635305"/>
                <a:gd name="connsiteY4" fmla="*/ 35171 h 780759"/>
                <a:gd name="connsiteX5" fmla="*/ 1812757 w 4635305"/>
                <a:gd name="connsiteY5" fmla="*/ 2 h 780759"/>
                <a:gd name="connsiteX6" fmla="*/ 2018714 w 4635305"/>
                <a:gd name="connsiteY6" fmla="*/ 738556 h 780759"/>
                <a:gd name="connsiteX7" fmla="*/ 2419644 w 4635305"/>
                <a:gd name="connsiteY7" fmla="*/ 527541 h 780759"/>
                <a:gd name="connsiteX8" fmla="*/ 3038622 w 4635305"/>
                <a:gd name="connsiteY8" fmla="*/ 161781 h 780759"/>
                <a:gd name="connsiteX9" fmla="*/ 3629465 w 4635305"/>
                <a:gd name="connsiteY9" fmla="*/ 84408 h 780759"/>
                <a:gd name="connsiteX10" fmla="*/ 3833447 w 4635305"/>
                <a:gd name="connsiteY10" fmla="*/ 126611 h 780759"/>
                <a:gd name="connsiteX11" fmla="*/ 4234576 w 4635305"/>
                <a:gd name="connsiteY11" fmla="*/ 382359 h 780759"/>
                <a:gd name="connsiteX12" fmla="*/ 4635305 w 4635305"/>
                <a:gd name="connsiteY12" fmla="*/ 555676 h 78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305" h="780759">
                  <a:moveTo>
                    <a:pt x="0" y="780759"/>
                  </a:moveTo>
                  <a:cubicBezTo>
                    <a:pt x="135988" y="756140"/>
                    <a:pt x="273899" y="734406"/>
                    <a:pt x="407964" y="682285"/>
                  </a:cubicBezTo>
                  <a:cubicBezTo>
                    <a:pt x="542029" y="630164"/>
                    <a:pt x="702398" y="533680"/>
                    <a:pt x="804389" y="468031"/>
                  </a:cubicBezTo>
                  <a:cubicBezTo>
                    <a:pt x="906380" y="402382"/>
                    <a:pt x="902821" y="380725"/>
                    <a:pt x="1019908" y="288390"/>
                  </a:cubicBezTo>
                  <a:cubicBezTo>
                    <a:pt x="1136995" y="196055"/>
                    <a:pt x="1478609" y="68813"/>
                    <a:pt x="1610751" y="35171"/>
                  </a:cubicBezTo>
                  <a:cubicBezTo>
                    <a:pt x="1742893" y="1529"/>
                    <a:pt x="1698610" y="1038"/>
                    <a:pt x="1812757" y="2"/>
                  </a:cubicBezTo>
                  <a:cubicBezTo>
                    <a:pt x="1926904" y="-1034"/>
                    <a:pt x="1868528" y="699671"/>
                    <a:pt x="2018714" y="738556"/>
                  </a:cubicBezTo>
                  <a:cubicBezTo>
                    <a:pt x="2168900" y="777441"/>
                    <a:pt x="2266966" y="643862"/>
                    <a:pt x="2419644" y="527541"/>
                  </a:cubicBezTo>
                  <a:cubicBezTo>
                    <a:pt x="2572322" y="411220"/>
                    <a:pt x="2836985" y="235636"/>
                    <a:pt x="3038622" y="161781"/>
                  </a:cubicBezTo>
                  <a:cubicBezTo>
                    <a:pt x="3240259" y="87926"/>
                    <a:pt x="3505647" y="67193"/>
                    <a:pt x="3629465" y="84408"/>
                  </a:cubicBezTo>
                  <a:cubicBezTo>
                    <a:pt x="3753283" y="101623"/>
                    <a:pt x="3732595" y="76953"/>
                    <a:pt x="3833447" y="126611"/>
                  </a:cubicBezTo>
                  <a:cubicBezTo>
                    <a:pt x="3934299" y="176269"/>
                    <a:pt x="4100933" y="310848"/>
                    <a:pt x="4234576" y="382359"/>
                  </a:cubicBezTo>
                  <a:cubicBezTo>
                    <a:pt x="4368219" y="453870"/>
                    <a:pt x="4526280" y="510542"/>
                    <a:pt x="4635305" y="555676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Oval 155"/>
            <p:cNvSpPr>
              <a:spLocks noChangeArrowheads="1"/>
            </p:cNvSpPr>
            <p:nvPr/>
          </p:nvSpPr>
          <p:spPr bwMode="auto">
            <a:xfrm flipV="1">
              <a:off x="4874232" y="483717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Oval 164"/>
            <p:cNvSpPr>
              <a:spLocks noChangeArrowheads="1"/>
            </p:cNvSpPr>
            <p:nvPr/>
          </p:nvSpPr>
          <p:spPr bwMode="auto">
            <a:xfrm>
              <a:off x="3870202" y="5315887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Oval 164"/>
            <p:cNvSpPr>
              <a:spLocks noChangeArrowheads="1"/>
            </p:cNvSpPr>
            <p:nvPr/>
          </p:nvSpPr>
          <p:spPr bwMode="auto">
            <a:xfrm flipV="1">
              <a:off x="4271814" y="522254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4" name="Oval 164"/>
            <p:cNvSpPr>
              <a:spLocks noChangeArrowheads="1"/>
            </p:cNvSpPr>
            <p:nvPr/>
          </p:nvSpPr>
          <p:spPr bwMode="auto">
            <a:xfrm flipV="1">
              <a:off x="4673426" y="5001936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2" name="Oval 164"/>
            <p:cNvSpPr>
              <a:spLocks noChangeArrowheads="1"/>
            </p:cNvSpPr>
            <p:nvPr/>
          </p:nvSpPr>
          <p:spPr bwMode="auto">
            <a:xfrm>
              <a:off x="5476650" y="457575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4" name="Oval 164"/>
            <p:cNvSpPr>
              <a:spLocks noChangeArrowheads="1"/>
            </p:cNvSpPr>
            <p:nvPr/>
          </p:nvSpPr>
          <p:spPr bwMode="auto">
            <a:xfrm flipV="1">
              <a:off x="5677456" y="4547831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Oval 164"/>
            <p:cNvSpPr>
              <a:spLocks noChangeArrowheads="1"/>
            </p:cNvSpPr>
            <p:nvPr/>
          </p:nvSpPr>
          <p:spPr bwMode="auto">
            <a:xfrm flipV="1">
              <a:off x="5878262" y="527003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60" name="Oval 164"/>
            <p:cNvSpPr>
              <a:spLocks noChangeArrowheads="1"/>
            </p:cNvSpPr>
            <p:nvPr/>
          </p:nvSpPr>
          <p:spPr bwMode="auto">
            <a:xfrm flipV="1">
              <a:off x="6279874" y="506183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64" name="Oval 164"/>
            <p:cNvSpPr>
              <a:spLocks noChangeArrowheads="1"/>
            </p:cNvSpPr>
            <p:nvPr/>
          </p:nvSpPr>
          <p:spPr bwMode="auto">
            <a:xfrm flipV="1">
              <a:off x="6882292" y="470843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Oval 155"/>
            <p:cNvSpPr>
              <a:spLocks noChangeArrowheads="1"/>
            </p:cNvSpPr>
            <p:nvPr/>
          </p:nvSpPr>
          <p:spPr bwMode="auto">
            <a:xfrm flipV="1">
              <a:off x="8087128" y="491308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2" name="Oval 164"/>
            <p:cNvSpPr>
              <a:spLocks noChangeArrowheads="1"/>
            </p:cNvSpPr>
            <p:nvPr/>
          </p:nvSpPr>
          <p:spPr bwMode="auto">
            <a:xfrm flipV="1">
              <a:off x="7484710" y="4619875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4" name="Oval 164"/>
            <p:cNvSpPr>
              <a:spLocks noChangeArrowheads="1"/>
            </p:cNvSpPr>
            <p:nvPr/>
          </p:nvSpPr>
          <p:spPr bwMode="auto">
            <a:xfrm flipV="1">
              <a:off x="7685516" y="465772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0" name="Oval 164"/>
            <p:cNvSpPr>
              <a:spLocks noChangeArrowheads="1"/>
            </p:cNvSpPr>
            <p:nvPr/>
          </p:nvSpPr>
          <p:spPr bwMode="auto">
            <a:xfrm flipV="1">
              <a:off x="8488735" y="508797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Oval 164"/>
            <p:cNvSpPr>
              <a:spLocks noChangeArrowheads="1"/>
            </p:cNvSpPr>
            <p:nvPr/>
          </p:nvSpPr>
          <p:spPr bwMode="auto">
            <a:xfrm flipV="1">
              <a:off x="4071008" y="528267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Oval 164"/>
            <p:cNvSpPr>
              <a:spLocks noChangeArrowheads="1"/>
            </p:cNvSpPr>
            <p:nvPr/>
          </p:nvSpPr>
          <p:spPr bwMode="auto">
            <a:xfrm flipV="1">
              <a:off x="4472620" y="514240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Oval 164"/>
            <p:cNvSpPr>
              <a:spLocks noChangeArrowheads="1"/>
            </p:cNvSpPr>
            <p:nvPr/>
          </p:nvSpPr>
          <p:spPr bwMode="auto">
            <a:xfrm flipV="1">
              <a:off x="5075038" y="4729096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Oval 164"/>
            <p:cNvSpPr>
              <a:spLocks noChangeArrowheads="1"/>
            </p:cNvSpPr>
            <p:nvPr/>
          </p:nvSpPr>
          <p:spPr bwMode="auto">
            <a:xfrm flipV="1">
              <a:off x="5275844" y="465108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Oval 155"/>
            <p:cNvSpPr>
              <a:spLocks noChangeArrowheads="1"/>
            </p:cNvSpPr>
            <p:nvPr/>
          </p:nvSpPr>
          <p:spPr bwMode="auto">
            <a:xfrm flipV="1">
              <a:off x="6480680" y="4950502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Oval 164"/>
            <p:cNvSpPr>
              <a:spLocks noChangeArrowheads="1"/>
            </p:cNvSpPr>
            <p:nvPr/>
          </p:nvSpPr>
          <p:spPr bwMode="auto">
            <a:xfrm flipV="1">
              <a:off x="6079068" y="522351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Oval 164"/>
            <p:cNvSpPr>
              <a:spLocks noChangeArrowheads="1"/>
            </p:cNvSpPr>
            <p:nvPr/>
          </p:nvSpPr>
          <p:spPr bwMode="auto">
            <a:xfrm flipV="1">
              <a:off x="6681486" y="4828417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Oval 164"/>
            <p:cNvSpPr>
              <a:spLocks noChangeArrowheads="1"/>
            </p:cNvSpPr>
            <p:nvPr/>
          </p:nvSpPr>
          <p:spPr bwMode="auto">
            <a:xfrm>
              <a:off x="7083098" y="463735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Oval 164"/>
            <p:cNvSpPr>
              <a:spLocks noChangeArrowheads="1"/>
            </p:cNvSpPr>
            <p:nvPr/>
          </p:nvSpPr>
          <p:spPr bwMode="auto">
            <a:xfrm flipV="1">
              <a:off x="7283904" y="461439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6" name="Oval 164"/>
            <p:cNvSpPr>
              <a:spLocks noChangeArrowheads="1"/>
            </p:cNvSpPr>
            <p:nvPr/>
          </p:nvSpPr>
          <p:spPr bwMode="auto">
            <a:xfrm flipV="1">
              <a:off x="7886322" y="4794046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8" name="Oval 164"/>
            <p:cNvSpPr>
              <a:spLocks noChangeArrowheads="1"/>
            </p:cNvSpPr>
            <p:nvPr/>
          </p:nvSpPr>
          <p:spPr bwMode="auto">
            <a:xfrm flipV="1">
              <a:off x="8287934" y="4992151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743222" y="4188808"/>
              <a:ext cx="2207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Simple smoothing</a:t>
              </a:r>
              <a:endPara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97226" y="1061352"/>
            <a:ext cx="282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Noisy with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=25 (20.18dB)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-425038" y="3473051"/>
            <a:ext cx="350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Reconstruction: 32.39dB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8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55054" r="2660" b="2795"/>
          <a:stretch/>
        </p:blipFill>
        <p:spPr bwMode="auto">
          <a:xfrm>
            <a:off x="202878" y="3780828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3" t="5003" r="2660" b="52846"/>
          <a:stretch/>
        </p:blipFill>
        <p:spPr bwMode="auto">
          <a:xfrm>
            <a:off x="469899" y="1352713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872661" y="4376446"/>
            <a:ext cx="4710829" cy="1196656"/>
            <a:chOff x="3873211" y="4329017"/>
            <a:chExt cx="4710829" cy="1196656"/>
          </a:xfrm>
        </p:grpSpPr>
        <p:sp>
          <p:nvSpPr>
            <p:cNvPr id="12" name="Freeform 11"/>
            <p:cNvSpPr/>
            <p:nvPr/>
          </p:nvSpPr>
          <p:spPr bwMode="auto">
            <a:xfrm>
              <a:off x="3920150" y="4352738"/>
              <a:ext cx="4608214" cy="1172935"/>
            </a:xfrm>
            <a:custGeom>
              <a:avLst/>
              <a:gdLst>
                <a:gd name="connsiteX0" fmla="*/ 0 w 4608214"/>
                <a:gd name="connsiteY0" fmla="*/ 1083868 h 1172935"/>
                <a:gd name="connsiteX1" fmla="*/ 203703 w 4608214"/>
                <a:gd name="connsiteY1" fmla="*/ 825844 h 1172935"/>
                <a:gd name="connsiteX2" fmla="*/ 389300 w 4608214"/>
                <a:gd name="connsiteY2" fmla="*/ 1079341 h 1172935"/>
                <a:gd name="connsiteX3" fmla="*/ 593002 w 4608214"/>
                <a:gd name="connsiteY3" fmla="*/ 703622 h 1172935"/>
                <a:gd name="connsiteX4" fmla="*/ 796705 w 4608214"/>
                <a:gd name="connsiteY4" fmla="*/ 866585 h 1172935"/>
                <a:gd name="connsiteX5" fmla="*/ 1000408 w 4608214"/>
                <a:gd name="connsiteY5" fmla="*/ 341484 h 1172935"/>
                <a:gd name="connsiteX6" fmla="*/ 1195058 w 4608214"/>
                <a:gd name="connsiteY6" fmla="*/ 490866 h 1172935"/>
                <a:gd name="connsiteX7" fmla="*/ 1398761 w 4608214"/>
                <a:gd name="connsiteY7" fmla="*/ 169468 h 1172935"/>
                <a:gd name="connsiteX8" fmla="*/ 1602464 w 4608214"/>
                <a:gd name="connsiteY8" fmla="*/ 518026 h 1172935"/>
                <a:gd name="connsiteX9" fmla="*/ 1815220 w 4608214"/>
                <a:gd name="connsiteY9" fmla="*/ 11032 h 1172935"/>
                <a:gd name="connsiteX10" fmla="*/ 2000816 w 4608214"/>
                <a:gd name="connsiteY10" fmla="*/ 1101975 h 1172935"/>
                <a:gd name="connsiteX11" fmla="*/ 2204519 w 4608214"/>
                <a:gd name="connsiteY11" fmla="*/ 1006913 h 1172935"/>
                <a:gd name="connsiteX12" fmla="*/ 2403696 w 4608214"/>
                <a:gd name="connsiteY12" fmla="*/ 522553 h 1172935"/>
                <a:gd name="connsiteX13" fmla="*/ 2602872 w 4608214"/>
                <a:gd name="connsiteY13" fmla="*/ 798684 h 1172935"/>
                <a:gd name="connsiteX14" fmla="*/ 2806575 w 4608214"/>
                <a:gd name="connsiteY14" fmla="*/ 594981 h 1172935"/>
                <a:gd name="connsiteX15" fmla="*/ 3010278 w 4608214"/>
                <a:gd name="connsiteY15" fmla="*/ 142308 h 1172935"/>
                <a:gd name="connsiteX16" fmla="*/ 3209454 w 4608214"/>
                <a:gd name="connsiteY16" fmla="*/ 635721 h 1172935"/>
                <a:gd name="connsiteX17" fmla="*/ 3408630 w 4608214"/>
                <a:gd name="connsiteY17" fmla="*/ 173995 h 1172935"/>
                <a:gd name="connsiteX18" fmla="*/ 3612333 w 4608214"/>
                <a:gd name="connsiteY18" fmla="*/ 409385 h 1172935"/>
                <a:gd name="connsiteX19" fmla="*/ 3806983 w 4608214"/>
                <a:gd name="connsiteY19" fmla="*/ 173995 h 1172935"/>
                <a:gd name="connsiteX20" fmla="*/ 4010686 w 4608214"/>
                <a:gd name="connsiteY20" fmla="*/ 187575 h 1172935"/>
                <a:gd name="connsiteX21" fmla="*/ 4214389 w 4608214"/>
                <a:gd name="connsiteY21" fmla="*/ 753416 h 1172935"/>
                <a:gd name="connsiteX22" fmla="*/ 4418092 w 4608214"/>
                <a:gd name="connsiteY22" fmla="*/ 495393 h 1172935"/>
                <a:gd name="connsiteX23" fmla="*/ 4608214 w 4608214"/>
                <a:gd name="connsiteY23" fmla="*/ 948066 h 1172935"/>
                <a:gd name="connsiteX0" fmla="*/ 0 w 4608214"/>
                <a:gd name="connsiteY0" fmla="*/ 1083868 h 1172935"/>
                <a:gd name="connsiteX1" fmla="*/ 203703 w 4608214"/>
                <a:gd name="connsiteY1" fmla="*/ 825844 h 1172935"/>
                <a:gd name="connsiteX2" fmla="*/ 389300 w 4608214"/>
                <a:gd name="connsiteY2" fmla="*/ 1079341 h 1172935"/>
                <a:gd name="connsiteX3" fmla="*/ 593002 w 4608214"/>
                <a:gd name="connsiteY3" fmla="*/ 703622 h 1172935"/>
                <a:gd name="connsiteX4" fmla="*/ 796705 w 4608214"/>
                <a:gd name="connsiteY4" fmla="*/ 866585 h 1172935"/>
                <a:gd name="connsiteX5" fmla="*/ 1000408 w 4608214"/>
                <a:gd name="connsiteY5" fmla="*/ 341484 h 1172935"/>
                <a:gd name="connsiteX6" fmla="*/ 1195058 w 4608214"/>
                <a:gd name="connsiteY6" fmla="*/ 490866 h 1172935"/>
                <a:gd name="connsiteX7" fmla="*/ 1398761 w 4608214"/>
                <a:gd name="connsiteY7" fmla="*/ 169468 h 1172935"/>
                <a:gd name="connsiteX8" fmla="*/ 1602464 w 4608214"/>
                <a:gd name="connsiteY8" fmla="*/ 518026 h 1172935"/>
                <a:gd name="connsiteX9" fmla="*/ 1815220 w 4608214"/>
                <a:gd name="connsiteY9" fmla="*/ 11032 h 1172935"/>
                <a:gd name="connsiteX10" fmla="*/ 2000816 w 4608214"/>
                <a:gd name="connsiteY10" fmla="*/ 1101975 h 1172935"/>
                <a:gd name="connsiteX11" fmla="*/ 2204519 w 4608214"/>
                <a:gd name="connsiteY11" fmla="*/ 1006913 h 1172935"/>
                <a:gd name="connsiteX12" fmla="*/ 2403696 w 4608214"/>
                <a:gd name="connsiteY12" fmla="*/ 522553 h 1172935"/>
                <a:gd name="connsiteX13" fmla="*/ 2602872 w 4608214"/>
                <a:gd name="connsiteY13" fmla="*/ 798684 h 1172935"/>
                <a:gd name="connsiteX14" fmla="*/ 2806575 w 4608214"/>
                <a:gd name="connsiteY14" fmla="*/ 594981 h 1172935"/>
                <a:gd name="connsiteX15" fmla="*/ 3010278 w 4608214"/>
                <a:gd name="connsiteY15" fmla="*/ 142308 h 1172935"/>
                <a:gd name="connsiteX16" fmla="*/ 3209454 w 4608214"/>
                <a:gd name="connsiteY16" fmla="*/ 635721 h 1172935"/>
                <a:gd name="connsiteX17" fmla="*/ 3408630 w 4608214"/>
                <a:gd name="connsiteY17" fmla="*/ 173995 h 1172935"/>
                <a:gd name="connsiteX18" fmla="*/ 3612333 w 4608214"/>
                <a:gd name="connsiteY18" fmla="*/ 409385 h 1172935"/>
                <a:gd name="connsiteX19" fmla="*/ 3806983 w 4608214"/>
                <a:gd name="connsiteY19" fmla="*/ 173995 h 1172935"/>
                <a:gd name="connsiteX20" fmla="*/ 4024266 w 4608214"/>
                <a:gd name="connsiteY20" fmla="*/ 432018 h 1172935"/>
                <a:gd name="connsiteX21" fmla="*/ 4214389 w 4608214"/>
                <a:gd name="connsiteY21" fmla="*/ 753416 h 1172935"/>
                <a:gd name="connsiteX22" fmla="*/ 4418092 w 4608214"/>
                <a:gd name="connsiteY22" fmla="*/ 495393 h 1172935"/>
                <a:gd name="connsiteX23" fmla="*/ 4608214 w 4608214"/>
                <a:gd name="connsiteY23" fmla="*/ 948066 h 117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8214" h="1172935">
                  <a:moveTo>
                    <a:pt x="0" y="1083868"/>
                  </a:moveTo>
                  <a:cubicBezTo>
                    <a:pt x="69410" y="955233"/>
                    <a:pt x="138820" y="826598"/>
                    <a:pt x="203703" y="825844"/>
                  </a:cubicBezTo>
                  <a:cubicBezTo>
                    <a:pt x="268586" y="825089"/>
                    <a:pt x="324417" y="1099711"/>
                    <a:pt x="389300" y="1079341"/>
                  </a:cubicBezTo>
                  <a:cubicBezTo>
                    <a:pt x="454183" y="1058971"/>
                    <a:pt x="525101" y="739081"/>
                    <a:pt x="593002" y="703622"/>
                  </a:cubicBezTo>
                  <a:cubicBezTo>
                    <a:pt x="660903" y="668163"/>
                    <a:pt x="728804" y="926941"/>
                    <a:pt x="796705" y="866585"/>
                  </a:cubicBezTo>
                  <a:cubicBezTo>
                    <a:pt x="864606" y="806229"/>
                    <a:pt x="934016" y="404104"/>
                    <a:pt x="1000408" y="341484"/>
                  </a:cubicBezTo>
                  <a:cubicBezTo>
                    <a:pt x="1066800" y="278864"/>
                    <a:pt x="1128666" y="519535"/>
                    <a:pt x="1195058" y="490866"/>
                  </a:cubicBezTo>
                  <a:cubicBezTo>
                    <a:pt x="1261450" y="462197"/>
                    <a:pt x="1330860" y="164941"/>
                    <a:pt x="1398761" y="169468"/>
                  </a:cubicBezTo>
                  <a:cubicBezTo>
                    <a:pt x="1466662" y="173995"/>
                    <a:pt x="1533054" y="544432"/>
                    <a:pt x="1602464" y="518026"/>
                  </a:cubicBezTo>
                  <a:cubicBezTo>
                    <a:pt x="1671874" y="491620"/>
                    <a:pt x="1748828" y="-86293"/>
                    <a:pt x="1815220" y="11032"/>
                  </a:cubicBezTo>
                  <a:cubicBezTo>
                    <a:pt x="1881612" y="108357"/>
                    <a:pt x="1935933" y="935995"/>
                    <a:pt x="2000816" y="1101975"/>
                  </a:cubicBezTo>
                  <a:cubicBezTo>
                    <a:pt x="2065699" y="1267955"/>
                    <a:pt x="2137372" y="1103483"/>
                    <a:pt x="2204519" y="1006913"/>
                  </a:cubicBezTo>
                  <a:cubicBezTo>
                    <a:pt x="2271666" y="910343"/>
                    <a:pt x="2337304" y="557258"/>
                    <a:pt x="2403696" y="522553"/>
                  </a:cubicBezTo>
                  <a:cubicBezTo>
                    <a:pt x="2470088" y="487848"/>
                    <a:pt x="2535726" y="786613"/>
                    <a:pt x="2602872" y="798684"/>
                  </a:cubicBezTo>
                  <a:cubicBezTo>
                    <a:pt x="2670018" y="810755"/>
                    <a:pt x="2738674" y="704377"/>
                    <a:pt x="2806575" y="594981"/>
                  </a:cubicBezTo>
                  <a:cubicBezTo>
                    <a:pt x="2874476" y="485585"/>
                    <a:pt x="2943132" y="135518"/>
                    <a:pt x="3010278" y="142308"/>
                  </a:cubicBezTo>
                  <a:cubicBezTo>
                    <a:pt x="3077424" y="149098"/>
                    <a:pt x="3143062" y="630440"/>
                    <a:pt x="3209454" y="635721"/>
                  </a:cubicBezTo>
                  <a:cubicBezTo>
                    <a:pt x="3275846" y="641002"/>
                    <a:pt x="3341484" y="211718"/>
                    <a:pt x="3408630" y="173995"/>
                  </a:cubicBezTo>
                  <a:cubicBezTo>
                    <a:pt x="3475777" y="136272"/>
                    <a:pt x="3545941" y="409385"/>
                    <a:pt x="3612333" y="409385"/>
                  </a:cubicBezTo>
                  <a:cubicBezTo>
                    <a:pt x="3678725" y="409385"/>
                    <a:pt x="3738327" y="170223"/>
                    <a:pt x="3806983" y="173995"/>
                  </a:cubicBezTo>
                  <a:cubicBezTo>
                    <a:pt x="3875639" y="177767"/>
                    <a:pt x="3956365" y="335448"/>
                    <a:pt x="4024266" y="432018"/>
                  </a:cubicBezTo>
                  <a:cubicBezTo>
                    <a:pt x="4092167" y="528588"/>
                    <a:pt x="4148751" y="742854"/>
                    <a:pt x="4214389" y="753416"/>
                  </a:cubicBezTo>
                  <a:cubicBezTo>
                    <a:pt x="4280027" y="763978"/>
                    <a:pt x="4352455" y="462951"/>
                    <a:pt x="4418092" y="495393"/>
                  </a:cubicBezTo>
                  <a:cubicBezTo>
                    <a:pt x="4483729" y="527835"/>
                    <a:pt x="4545971" y="737950"/>
                    <a:pt x="4608214" y="948066"/>
                  </a:cubicBezTo>
                </a:path>
              </a:pathLst>
            </a:custGeom>
            <a:noFill/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73211" y="4329017"/>
              <a:ext cx="4710829" cy="1181192"/>
              <a:chOff x="3873211" y="4329017"/>
              <a:chExt cx="4710829" cy="1181192"/>
            </a:xfrm>
          </p:grpSpPr>
          <p:sp>
            <p:nvSpPr>
              <p:cNvPr id="190" name="Oval 155"/>
              <p:cNvSpPr>
                <a:spLocks noChangeArrowheads="1"/>
              </p:cNvSpPr>
              <p:nvPr/>
            </p:nvSpPr>
            <p:spPr bwMode="auto">
              <a:xfrm flipV="1">
                <a:off x="8090137" y="5060956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Oval 164"/>
              <p:cNvSpPr>
                <a:spLocks noChangeArrowheads="1"/>
              </p:cNvSpPr>
              <p:nvPr/>
            </p:nvSpPr>
            <p:spPr bwMode="auto">
              <a:xfrm flipV="1">
                <a:off x="8491744" y="5253959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873211" y="4329017"/>
                <a:ext cx="3907610" cy="1181192"/>
                <a:chOff x="3873211" y="4329017"/>
                <a:chExt cx="3907610" cy="1181192"/>
              </a:xfrm>
            </p:grpSpPr>
            <p:sp>
              <p:nvSpPr>
                <p:cNvPr id="199" name="Oval 164"/>
                <p:cNvSpPr>
                  <a:spLocks noChangeArrowheads="1"/>
                </p:cNvSpPr>
                <p:nvPr/>
              </p:nvSpPr>
              <p:spPr bwMode="auto">
                <a:xfrm flipV="1">
                  <a:off x="6082077" y="5317067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9" name="Oval 164"/>
                <p:cNvSpPr>
                  <a:spLocks noChangeArrowheads="1"/>
                </p:cNvSpPr>
                <p:nvPr/>
              </p:nvSpPr>
              <p:spPr bwMode="auto">
                <a:xfrm flipV="1">
                  <a:off x="6885301" y="4457936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" name="Oval 164"/>
                <p:cNvSpPr>
                  <a:spLocks noChangeArrowheads="1"/>
                </p:cNvSpPr>
                <p:nvPr/>
              </p:nvSpPr>
              <p:spPr bwMode="auto">
                <a:xfrm flipV="1">
                  <a:off x="7487719" y="4717951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Oval 164"/>
                <p:cNvSpPr>
                  <a:spLocks noChangeArrowheads="1"/>
                </p:cNvSpPr>
                <p:nvPr/>
              </p:nvSpPr>
              <p:spPr bwMode="auto">
                <a:xfrm flipV="1">
                  <a:off x="7688525" y="4488706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Oval 155"/>
                <p:cNvSpPr>
                  <a:spLocks noChangeArrowheads="1"/>
                </p:cNvSpPr>
                <p:nvPr/>
              </p:nvSpPr>
              <p:spPr bwMode="auto">
                <a:xfrm flipV="1">
                  <a:off x="6483689" y="5107429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3873211" y="4329017"/>
                  <a:ext cx="2903580" cy="1181192"/>
                  <a:chOff x="3873211" y="4329017"/>
                  <a:chExt cx="2903580" cy="1181192"/>
                </a:xfrm>
              </p:grpSpPr>
              <p:sp>
                <p:nvSpPr>
                  <p:cNvPr id="181" name="Oval 1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77241" y="4650054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873211" y="5395855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3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274823" y="5388525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4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676435" y="5172444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5479659" y="4827753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6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680465" y="4329017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7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881271" y="5417903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8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82883" y="4833965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4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074017" y="5140818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5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75629" y="5023188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078047" y="4790956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278853" y="4486594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0" name="Oval 16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684495" y="4912912"/>
                    <a:ext cx="92296" cy="923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1" name="Oval 164"/>
                <p:cNvSpPr>
                  <a:spLocks noChangeArrowheads="1"/>
                </p:cNvSpPr>
                <p:nvPr/>
              </p:nvSpPr>
              <p:spPr bwMode="auto">
                <a:xfrm>
                  <a:off x="7086107" y="4948199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Oval 164"/>
                <p:cNvSpPr>
                  <a:spLocks noChangeArrowheads="1"/>
                </p:cNvSpPr>
                <p:nvPr/>
              </p:nvSpPr>
              <p:spPr bwMode="auto">
                <a:xfrm flipV="1">
                  <a:off x="7286913" y="4481593"/>
                  <a:ext cx="92296" cy="92306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3" name="Oval 164"/>
              <p:cNvSpPr>
                <a:spLocks noChangeArrowheads="1"/>
              </p:cNvSpPr>
              <p:nvPr/>
            </p:nvSpPr>
            <p:spPr bwMode="auto">
              <a:xfrm flipV="1">
                <a:off x="7889331" y="4720096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Oval 164"/>
              <p:cNvSpPr>
                <a:spLocks noChangeArrowheads="1"/>
              </p:cNvSpPr>
              <p:nvPr/>
            </p:nvSpPr>
            <p:spPr bwMode="auto">
              <a:xfrm flipV="1">
                <a:off x="8290943" y="4809553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711698" y="1160890"/>
            <a:ext cx="5112006" cy="1934675"/>
            <a:chOff x="3711698" y="1160890"/>
            <a:chExt cx="5112006" cy="1934675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711698" y="1160890"/>
              <a:ext cx="5112006" cy="193467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31" name="Straight Arrow Connector 102"/>
            <p:cNvCxnSpPr>
              <a:cxnSpLocks noChangeShapeType="1"/>
            </p:cNvCxnSpPr>
            <p:nvPr/>
          </p:nvCxnSpPr>
          <p:spPr bwMode="auto">
            <a:xfrm flipV="1">
              <a:off x="3813553" y="2997708"/>
              <a:ext cx="4873983" cy="170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stealth" w="lg" len="lg"/>
            </a:ln>
          </p:spPr>
        </p:cxnSp>
        <p:sp>
          <p:nvSpPr>
            <p:cNvPr id="32" name="Oval 155"/>
            <p:cNvSpPr>
              <a:spLocks noChangeArrowheads="1"/>
            </p:cNvSpPr>
            <p:nvPr/>
          </p:nvSpPr>
          <p:spPr bwMode="auto">
            <a:xfrm flipV="1">
              <a:off x="4854024" y="231333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164"/>
            <p:cNvSpPr>
              <a:spLocks noChangeArrowheads="1"/>
            </p:cNvSpPr>
            <p:nvPr/>
          </p:nvSpPr>
          <p:spPr bwMode="auto">
            <a:xfrm>
              <a:off x="3849994" y="2210587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164"/>
            <p:cNvSpPr>
              <a:spLocks noChangeArrowheads="1"/>
            </p:cNvSpPr>
            <p:nvPr/>
          </p:nvSpPr>
          <p:spPr bwMode="auto">
            <a:xfrm flipV="1">
              <a:off x="4050800" y="275883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164"/>
            <p:cNvSpPr>
              <a:spLocks noChangeArrowheads="1"/>
            </p:cNvSpPr>
            <p:nvPr/>
          </p:nvSpPr>
          <p:spPr bwMode="auto">
            <a:xfrm flipV="1">
              <a:off x="4251606" y="203266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1" name="Oval 164"/>
            <p:cNvSpPr>
              <a:spLocks noChangeArrowheads="1"/>
            </p:cNvSpPr>
            <p:nvPr/>
          </p:nvSpPr>
          <p:spPr bwMode="auto">
            <a:xfrm flipV="1">
              <a:off x="4452412" y="239127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Oval 164"/>
            <p:cNvSpPr>
              <a:spLocks noChangeArrowheads="1"/>
            </p:cNvSpPr>
            <p:nvPr/>
          </p:nvSpPr>
          <p:spPr bwMode="auto">
            <a:xfrm flipV="1">
              <a:off x="4653218" y="215036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5" name="Oval 164"/>
            <p:cNvSpPr>
              <a:spLocks noChangeArrowheads="1"/>
            </p:cNvSpPr>
            <p:nvPr/>
          </p:nvSpPr>
          <p:spPr bwMode="auto">
            <a:xfrm flipV="1">
              <a:off x="5054830" y="2579532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164"/>
            <p:cNvSpPr>
              <a:spLocks noChangeArrowheads="1"/>
            </p:cNvSpPr>
            <p:nvPr/>
          </p:nvSpPr>
          <p:spPr bwMode="auto">
            <a:xfrm flipV="1">
              <a:off x="5255636" y="248988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8337753" y="1678276"/>
                  <a:ext cx="4443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𝐟</m:t>
                        </m:r>
                      </m:oMath>
                    </m:oMathPara>
                  </a14:m>
                  <a:endParaRPr lang="en-US" sz="2400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753" y="1678276"/>
                  <a:ext cx="444352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164"/>
            <p:cNvSpPr>
              <a:spLocks noChangeArrowheads="1"/>
            </p:cNvSpPr>
            <p:nvPr/>
          </p:nvSpPr>
          <p:spPr bwMode="auto">
            <a:xfrm>
              <a:off x="5456442" y="220521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Oval 164"/>
            <p:cNvSpPr>
              <a:spLocks noChangeArrowheads="1"/>
            </p:cNvSpPr>
            <p:nvPr/>
          </p:nvSpPr>
          <p:spPr bwMode="auto">
            <a:xfrm flipV="1">
              <a:off x="5657248" y="275345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Oval 164"/>
            <p:cNvSpPr>
              <a:spLocks noChangeArrowheads="1"/>
            </p:cNvSpPr>
            <p:nvPr/>
          </p:nvSpPr>
          <p:spPr bwMode="auto">
            <a:xfrm flipV="1">
              <a:off x="5858054" y="2281022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3" name="Oval 164"/>
            <p:cNvSpPr>
              <a:spLocks noChangeArrowheads="1"/>
            </p:cNvSpPr>
            <p:nvPr/>
          </p:nvSpPr>
          <p:spPr bwMode="auto">
            <a:xfrm flipV="1">
              <a:off x="6058860" y="2385896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Oval 164"/>
            <p:cNvSpPr>
              <a:spLocks noChangeArrowheads="1"/>
            </p:cNvSpPr>
            <p:nvPr/>
          </p:nvSpPr>
          <p:spPr bwMode="auto">
            <a:xfrm flipV="1">
              <a:off x="6259666" y="187011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7" name="Oval 164"/>
            <p:cNvSpPr>
              <a:spLocks noChangeArrowheads="1"/>
            </p:cNvSpPr>
            <p:nvPr/>
          </p:nvSpPr>
          <p:spPr bwMode="auto">
            <a:xfrm flipV="1">
              <a:off x="6661278" y="257415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Oval 164"/>
            <p:cNvSpPr>
              <a:spLocks noChangeArrowheads="1"/>
            </p:cNvSpPr>
            <p:nvPr/>
          </p:nvSpPr>
          <p:spPr bwMode="auto">
            <a:xfrm flipV="1">
              <a:off x="6862084" y="248451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55"/>
            <p:cNvSpPr>
              <a:spLocks noChangeArrowheads="1"/>
            </p:cNvSpPr>
            <p:nvPr/>
          </p:nvSpPr>
          <p:spPr bwMode="auto">
            <a:xfrm flipV="1">
              <a:off x="8066920" y="230642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Oval 164"/>
            <p:cNvSpPr>
              <a:spLocks noChangeArrowheads="1"/>
            </p:cNvSpPr>
            <p:nvPr/>
          </p:nvSpPr>
          <p:spPr bwMode="auto">
            <a:xfrm>
              <a:off x="7062890" y="2304111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Oval 164"/>
            <p:cNvSpPr>
              <a:spLocks noChangeArrowheads="1"/>
            </p:cNvSpPr>
            <p:nvPr/>
          </p:nvSpPr>
          <p:spPr bwMode="auto">
            <a:xfrm flipV="1">
              <a:off x="7263696" y="275192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164"/>
            <p:cNvSpPr>
              <a:spLocks noChangeArrowheads="1"/>
            </p:cNvSpPr>
            <p:nvPr/>
          </p:nvSpPr>
          <p:spPr bwMode="auto">
            <a:xfrm flipV="1">
              <a:off x="7464502" y="202575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7" name="Oval 164"/>
            <p:cNvSpPr>
              <a:spLocks noChangeArrowheads="1"/>
            </p:cNvSpPr>
            <p:nvPr/>
          </p:nvSpPr>
          <p:spPr bwMode="auto">
            <a:xfrm flipV="1">
              <a:off x="7665308" y="238436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Oval 164"/>
            <p:cNvSpPr>
              <a:spLocks noChangeArrowheads="1"/>
            </p:cNvSpPr>
            <p:nvPr/>
          </p:nvSpPr>
          <p:spPr bwMode="auto">
            <a:xfrm flipV="1">
              <a:off x="7866114" y="2106452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21" name="Oval 164"/>
            <p:cNvSpPr>
              <a:spLocks noChangeArrowheads="1"/>
            </p:cNvSpPr>
            <p:nvPr/>
          </p:nvSpPr>
          <p:spPr bwMode="auto">
            <a:xfrm flipV="1">
              <a:off x="8267726" y="2572622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4478374" y="2575752"/>
              <a:ext cx="85095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4" name="Straight Connector 157"/>
            <p:cNvCxnSpPr>
              <a:cxnSpLocks noChangeShapeType="1"/>
            </p:cNvCxnSpPr>
            <p:nvPr/>
          </p:nvCxnSpPr>
          <p:spPr bwMode="auto">
            <a:xfrm rot="16200000" flipV="1">
              <a:off x="3418045" y="2506121"/>
              <a:ext cx="972517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6" name="Straight Connector 157"/>
            <p:cNvCxnSpPr>
              <a:cxnSpLocks noChangeShapeType="1"/>
              <a:stCxn id="207" idx="0"/>
            </p:cNvCxnSpPr>
            <p:nvPr/>
          </p:nvCxnSpPr>
          <p:spPr bwMode="auto">
            <a:xfrm flipH="1">
              <a:off x="4091987" y="2605989"/>
              <a:ext cx="6292" cy="385801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3690128" y="2391086"/>
              <a:ext cx="1215646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0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135365" y="2624699"/>
              <a:ext cx="729388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152966" y="2437582"/>
              <a:ext cx="1094082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4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856690" y="2753419"/>
              <a:ext cx="48625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999534" y="2695019"/>
              <a:ext cx="60782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5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6084241" y="2568607"/>
              <a:ext cx="85095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6" name="Straight Connector 157"/>
            <p:cNvCxnSpPr>
              <a:cxnSpLocks noChangeShapeType="1"/>
            </p:cNvCxnSpPr>
            <p:nvPr/>
          </p:nvCxnSpPr>
          <p:spPr bwMode="auto">
            <a:xfrm rot="16200000" flipV="1">
              <a:off x="5018626" y="2498976"/>
              <a:ext cx="972517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5581574" y="2863081"/>
              <a:ext cx="24312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0" name="Straight Connector 157"/>
            <p:cNvCxnSpPr>
              <a:cxnSpLocks noChangeShapeType="1"/>
              <a:stCxn id="91" idx="0"/>
            </p:cNvCxnSpPr>
            <p:nvPr/>
          </p:nvCxnSpPr>
          <p:spPr bwMode="auto">
            <a:xfrm flipH="1">
              <a:off x="5903818" y="2166468"/>
              <a:ext cx="384" cy="825297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5741232" y="2617555"/>
              <a:ext cx="729388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4" name="Straight Connector 157"/>
            <p:cNvCxnSpPr>
              <a:cxnSpLocks noChangeShapeType="1"/>
              <a:stCxn id="95" idx="0"/>
            </p:cNvCxnSpPr>
            <p:nvPr/>
          </p:nvCxnSpPr>
          <p:spPr bwMode="auto">
            <a:xfrm>
              <a:off x="6305814" y="1620193"/>
              <a:ext cx="60" cy="1357286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467843" y="2746275"/>
              <a:ext cx="48625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605401" y="2687875"/>
              <a:ext cx="60782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9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7692479" y="2566565"/>
              <a:ext cx="85095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0" name="Straight Connector 157"/>
            <p:cNvCxnSpPr>
              <a:cxnSpLocks noChangeShapeType="1"/>
              <a:endCxn id="111" idx="4"/>
            </p:cNvCxnSpPr>
            <p:nvPr/>
          </p:nvCxnSpPr>
          <p:spPr bwMode="auto">
            <a:xfrm flipH="1" flipV="1">
              <a:off x="7109038" y="2197164"/>
              <a:ext cx="4085" cy="786029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189812" y="2861039"/>
              <a:ext cx="24312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4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904233" y="2381900"/>
              <a:ext cx="1215646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344184" y="2615513"/>
              <a:ext cx="729388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367071" y="2428396"/>
              <a:ext cx="1094082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0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8070795" y="2744233"/>
              <a:ext cx="48625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8208353" y="2685833"/>
              <a:ext cx="607823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23" name="Oval 164"/>
            <p:cNvSpPr>
              <a:spLocks noChangeArrowheads="1"/>
            </p:cNvSpPr>
            <p:nvPr/>
          </p:nvSpPr>
          <p:spPr bwMode="auto">
            <a:xfrm flipV="1">
              <a:off x="8468527" y="248297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Oval 155"/>
            <p:cNvSpPr>
              <a:spLocks noChangeArrowheads="1"/>
            </p:cNvSpPr>
            <p:nvPr/>
          </p:nvSpPr>
          <p:spPr bwMode="auto">
            <a:xfrm flipV="1">
              <a:off x="6460472" y="2307965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88544" y="1255234"/>
              <a:ext cx="2361847" cy="602094"/>
              <a:chOff x="5576558" y="322125"/>
              <a:chExt cx="2361847" cy="602094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5576558" y="322125"/>
                <a:ext cx="1682248" cy="60209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1" name="Oval 164"/>
              <p:cNvSpPr>
                <a:spLocks noChangeArrowheads="1"/>
              </p:cNvSpPr>
              <p:nvPr/>
            </p:nvSpPr>
            <p:spPr bwMode="auto">
              <a:xfrm flipV="1">
                <a:off x="5685129" y="453380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Oval 164"/>
              <p:cNvSpPr>
                <a:spLocks noChangeArrowheads="1"/>
              </p:cNvSpPr>
              <p:nvPr/>
            </p:nvSpPr>
            <p:spPr bwMode="auto">
              <a:xfrm flipV="1">
                <a:off x="5685129" y="687084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5731277" y="325461"/>
                <a:ext cx="2207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True samples</a:t>
                </a:r>
              </a:p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Noisy samples</a:t>
                </a:r>
                <a:endParaRPr lang="en-US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05" name="Oval 155"/>
            <p:cNvSpPr>
              <a:spLocks noChangeArrowheads="1"/>
            </p:cNvSpPr>
            <p:nvPr/>
          </p:nvSpPr>
          <p:spPr bwMode="auto">
            <a:xfrm flipV="1">
              <a:off x="4855355" y="2195405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" name="Oval 164"/>
            <p:cNvSpPr>
              <a:spLocks noChangeArrowheads="1"/>
            </p:cNvSpPr>
            <p:nvPr/>
          </p:nvSpPr>
          <p:spPr bwMode="auto">
            <a:xfrm>
              <a:off x="3851325" y="2362987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" name="Oval 164"/>
            <p:cNvSpPr>
              <a:spLocks noChangeArrowheads="1"/>
            </p:cNvSpPr>
            <p:nvPr/>
          </p:nvSpPr>
          <p:spPr bwMode="auto">
            <a:xfrm flipV="1">
              <a:off x="4052131" y="251368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" name="Oval 164"/>
            <p:cNvSpPr>
              <a:spLocks noChangeArrowheads="1"/>
            </p:cNvSpPr>
            <p:nvPr/>
          </p:nvSpPr>
          <p:spPr bwMode="auto">
            <a:xfrm flipV="1">
              <a:off x="4252937" y="1954489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09" name="Oval 164"/>
            <p:cNvSpPr>
              <a:spLocks noChangeArrowheads="1"/>
            </p:cNvSpPr>
            <p:nvPr/>
          </p:nvSpPr>
          <p:spPr bwMode="auto">
            <a:xfrm flipV="1">
              <a:off x="4453743" y="2686788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Oval 164"/>
            <p:cNvSpPr>
              <a:spLocks noChangeArrowheads="1"/>
            </p:cNvSpPr>
            <p:nvPr/>
          </p:nvSpPr>
          <p:spPr bwMode="auto">
            <a:xfrm flipV="1">
              <a:off x="4654549" y="189726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17" name="Oval 164"/>
            <p:cNvSpPr>
              <a:spLocks noChangeArrowheads="1"/>
            </p:cNvSpPr>
            <p:nvPr/>
          </p:nvSpPr>
          <p:spPr bwMode="auto">
            <a:xfrm flipV="1">
              <a:off x="5056161" y="266037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9" name="Oval 164"/>
            <p:cNvSpPr>
              <a:spLocks noChangeArrowheads="1"/>
            </p:cNvSpPr>
            <p:nvPr/>
          </p:nvSpPr>
          <p:spPr bwMode="auto">
            <a:xfrm flipV="1">
              <a:off x="5256967" y="2841059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" name="Oval 164"/>
            <p:cNvSpPr>
              <a:spLocks noChangeArrowheads="1"/>
            </p:cNvSpPr>
            <p:nvPr/>
          </p:nvSpPr>
          <p:spPr bwMode="auto">
            <a:xfrm>
              <a:off x="5457773" y="1936210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3" name="Oval 164"/>
            <p:cNvSpPr>
              <a:spLocks noChangeArrowheads="1"/>
            </p:cNvSpPr>
            <p:nvPr/>
          </p:nvSpPr>
          <p:spPr bwMode="auto">
            <a:xfrm flipV="1">
              <a:off x="5658579" y="2905859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4" name="Oval 164"/>
            <p:cNvSpPr>
              <a:spLocks noChangeArrowheads="1"/>
            </p:cNvSpPr>
            <p:nvPr/>
          </p:nvSpPr>
          <p:spPr bwMode="auto">
            <a:xfrm flipV="1">
              <a:off x="5859385" y="2019970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5" name="Oval 164"/>
            <p:cNvSpPr>
              <a:spLocks noChangeArrowheads="1"/>
            </p:cNvSpPr>
            <p:nvPr/>
          </p:nvSpPr>
          <p:spPr bwMode="auto">
            <a:xfrm flipV="1">
              <a:off x="6060191" y="2299766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6" name="Oval 164"/>
            <p:cNvSpPr>
              <a:spLocks noChangeArrowheads="1"/>
            </p:cNvSpPr>
            <p:nvPr/>
          </p:nvSpPr>
          <p:spPr bwMode="auto">
            <a:xfrm flipV="1">
              <a:off x="6260997" y="173628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7" name="Oval 164"/>
            <p:cNvSpPr>
              <a:spLocks noChangeArrowheads="1"/>
            </p:cNvSpPr>
            <p:nvPr/>
          </p:nvSpPr>
          <p:spPr bwMode="auto">
            <a:xfrm flipV="1">
              <a:off x="6662609" y="2750411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8" name="Oval 164"/>
            <p:cNvSpPr>
              <a:spLocks noChangeArrowheads="1"/>
            </p:cNvSpPr>
            <p:nvPr/>
          </p:nvSpPr>
          <p:spPr bwMode="auto">
            <a:xfrm flipV="1">
              <a:off x="6863415" y="234272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 flipV="1">
              <a:off x="8068251" y="2053328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0" name="Oval 164"/>
            <p:cNvSpPr>
              <a:spLocks noChangeArrowheads="1"/>
            </p:cNvSpPr>
            <p:nvPr/>
          </p:nvSpPr>
          <p:spPr bwMode="auto">
            <a:xfrm>
              <a:off x="7064221" y="2051010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1" name="Oval 164"/>
            <p:cNvSpPr>
              <a:spLocks noChangeArrowheads="1"/>
            </p:cNvSpPr>
            <p:nvPr/>
          </p:nvSpPr>
          <p:spPr bwMode="auto">
            <a:xfrm flipV="1">
              <a:off x="7265027" y="2689646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2" name="Oval 164"/>
            <p:cNvSpPr>
              <a:spLocks noChangeArrowheads="1"/>
            </p:cNvSpPr>
            <p:nvPr/>
          </p:nvSpPr>
          <p:spPr bwMode="auto">
            <a:xfrm flipV="1">
              <a:off x="7465833" y="2273570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33" name="Oval 164"/>
            <p:cNvSpPr>
              <a:spLocks noChangeArrowheads="1"/>
            </p:cNvSpPr>
            <p:nvPr/>
          </p:nvSpPr>
          <p:spPr bwMode="auto">
            <a:xfrm flipV="1">
              <a:off x="7666639" y="2703731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4" name="Oval 164"/>
            <p:cNvSpPr>
              <a:spLocks noChangeArrowheads="1"/>
            </p:cNvSpPr>
            <p:nvPr/>
          </p:nvSpPr>
          <p:spPr bwMode="auto">
            <a:xfrm flipV="1">
              <a:off x="7867445" y="2155489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35" name="Oval 164"/>
            <p:cNvSpPr>
              <a:spLocks noChangeArrowheads="1"/>
            </p:cNvSpPr>
            <p:nvPr/>
          </p:nvSpPr>
          <p:spPr bwMode="auto">
            <a:xfrm flipV="1">
              <a:off x="8269057" y="2383129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" name="Oval 164"/>
            <p:cNvSpPr>
              <a:spLocks noChangeArrowheads="1"/>
            </p:cNvSpPr>
            <p:nvPr/>
          </p:nvSpPr>
          <p:spPr bwMode="auto">
            <a:xfrm flipV="1">
              <a:off x="8469858" y="2635374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7" name="Oval 155"/>
            <p:cNvSpPr>
              <a:spLocks noChangeArrowheads="1"/>
            </p:cNvSpPr>
            <p:nvPr/>
          </p:nvSpPr>
          <p:spPr bwMode="auto">
            <a:xfrm flipV="1">
              <a:off x="6461803" y="235700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8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5" grpId="0" animBg="1"/>
      <p:bldP spid="83" grpId="0"/>
      <p:bldP spid="214" grpId="0" animBg="1"/>
      <p:bldP spid="215" grpId="0" animBg="1"/>
      <p:bldP spid="216" grpId="0" animBg="1"/>
      <p:bldP spid="1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77361" y="5232908"/>
            <a:ext cx="6337425" cy="6699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6875DF8-D11D-4037-A8D3-C071CAF4364D}" type="slidenum">
              <a:rPr lang="he-IL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36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“Simple Smoothing” We Do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0" name="Rectangle 3"/>
          <p:cNvSpPr txBox="1">
            <a:spLocks noChangeArrowheads="1"/>
          </p:cNvSpPr>
          <p:nvPr/>
        </p:nvSpPr>
        <p:spPr bwMode="auto">
          <a:xfrm>
            <a:off x="191417" y="1244813"/>
            <a:ext cx="8481801" cy="46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While simple smoothing works fine, one could do better by:</a:t>
            </a: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1. Training the smoothing filter to perform “optimally”:</a:t>
            </a:r>
          </a:p>
          <a:p>
            <a:pPr marL="800100" lvl="1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Take a clean image and create a noisy version of it.</a:t>
            </a:r>
          </a:p>
          <a:p>
            <a:pPr marL="800100" lvl="1" indent="-342900" algn="l" rtl="0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Apply the </a:t>
            </a:r>
            <a:r>
              <a:rPr lang="en-US" sz="20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denoising</a:t>
            </a:r>
            <a:r>
              <a:rPr lang="en-US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algorithm as described, but when getting to the stage where a filter is to be used, optimize its taps so that the reconstruction MSE (w.r.t. to the clean image) is minimized. </a:t>
            </a:r>
          </a:p>
          <a:p>
            <a:pPr lvl="1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105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Applying several filters and switching between them base don the local patch content.  </a:t>
            </a: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105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	Turning to non-linear edge-preserving filters (e.g. bilateral filter).</a:t>
            </a: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</a:t>
            </a: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r>
              <a:rPr lang="en-US" sz="24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 </a:t>
            </a: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results above correspond to ideas 1 and 2</a:t>
            </a:r>
          </a:p>
          <a:p>
            <a:pPr marL="271463" indent="-271463" algn="l" rtl="0">
              <a:spcBef>
                <a:spcPts val="0"/>
              </a:spcBef>
              <a:buClr>
                <a:schemeClr val="bg1"/>
              </a:buClr>
              <a:buSzPct val="100000"/>
              <a:defRPr/>
            </a:pPr>
            <a:endParaRPr lang="en-US" sz="2400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6875DF8-D11D-4037-A8D3-C071CAF4364D}" type="slidenum">
              <a:rPr lang="he-IL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37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What About </a:t>
            </a:r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Inpainting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761295" y="2109457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264" y="1883123"/>
            <a:ext cx="2136619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Extract all (with overlaps) patches  of size 9×9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801758" y="2109456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1833" y="1579005"/>
            <a:ext cx="2136619" cy="1631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Order these patches as before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distance uses EXISTING pixels only</a:t>
            </a:r>
            <a:endParaRPr lang="en-US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7539055" y="3353357"/>
            <a:ext cx="635653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7628" y="4009194"/>
            <a:ext cx="2136619" cy="1631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Take the center-row – it represents a permutation of the image pixels to a regular function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flipH="1">
            <a:off x="5875691" y="4557724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226" y="1061352"/>
            <a:ext cx="282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0.8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the pixels are missing 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0186" y="4316970"/>
            <a:ext cx="2562129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Interpolate missing values along this row in a simple way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2394628" y="4557724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425038" y="3473051"/>
            <a:ext cx="350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Reconstruction: 27.15dB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37" y="1351284"/>
            <a:ext cx="2160905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99" y="3799302"/>
            <a:ext cx="2160905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80041" y="5477347"/>
            <a:ext cx="390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 rtl="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	This result is obtained with (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cycle-spinning,       (ii) sub-image averaging, and (iii) two iterations.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4628" y="3473051"/>
            <a:ext cx="47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 rtl="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7" grpId="0"/>
      <p:bldP spid="2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3728917" y="4176294"/>
            <a:ext cx="5112006" cy="15044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8" name="Freeform 217"/>
          <p:cNvSpPr/>
          <p:nvPr/>
        </p:nvSpPr>
        <p:spPr bwMode="auto">
          <a:xfrm>
            <a:off x="3910818" y="4583038"/>
            <a:ext cx="4635305" cy="780759"/>
          </a:xfrm>
          <a:custGeom>
            <a:avLst/>
            <a:gdLst>
              <a:gd name="connsiteX0" fmla="*/ 0 w 4635305"/>
              <a:gd name="connsiteY0" fmla="*/ 834423 h 834423"/>
              <a:gd name="connsiteX1" fmla="*/ 407964 w 4635305"/>
              <a:gd name="connsiteY1" fmla="*/ 735949 h 834423"/>
              <a:gd name="connsiteX2" fmla="*/ 815927 w 4635305"/>
              <a:gd name="connsiteY2" fmla="*/ 539002 h 834423"/>
              <a:gd name="connsiteX3" fmla="*/ 1019908 w 4635305"/>
              <a:gd name="connsiteY3" fmla="*/ 342054 h 834423"/>
              <a:gd name="connsiteX4" fmla="*/ 1610751 w 4635305"/>
              <a:gd name="connsiteY4" fmla="*/ 88835 h 834423"/>
              <a:gd name="connsiteX5" fmla="*/ 1835834 w 4635305"/>
              <a:gd name="connsiteY5" fmla="*/ 53666 h 834423"/>
              <a:gd name="connsiteX6" fmla="*/ 2018714 w 4635305"/>
              <a:gd name="connsiteY6" fmla="*/ 792220 h 834423"/>
              <a:gd name="connsiteX7" fmla="*/ 2419644 w 4635305"/>
              <a:gd name="connsiteY7" fmla="*/ 581205 h 834423"/>
              <a:gd name="connsiteX8" fmla="*/ 3038622 w 4635305"/>
              <a:gd name="connsiteY8" fmla="*/ 215445 h 834423"/>
              <a:gd name="connsiteX9" fmla="*/ 3629465 w 4635305"/>
              <a:gd name="connsiteY9" fmla="*/ 138072 h 834423"/>
              <a:gd name="connsiteX10" fmla="*/ 3833447 w 4635305"/>
              <a:gd name="connsiteY10" fmla="*/ 180275 h 834423"/>
              <a:gd name="connsiteX11" fmla="*/ 4283613 w 4635305"/>
              <a:gd name="connsiteY11" fmla="*/ 447562 h 834423"/>
              <a:gd name="connsiteX12" fmla="*/ 4635305 w 4635305"/>
              <a:gd name="connsiteY12" fmla="*/ 609340 h 834423"/>
              <a:gd name="connsiteX0" fmla="*/ 0 w 4635305"/>
              <a:gd name="connsiteY0" fmla="*/ 834423 h 834423"/>
              <a:gd name="connsiteX1" fmla="*/ 407964 w 4635305"/>
              <a:gd name="connsiteY1" fmla="*/ 735949 h 834423"/>
              <a:gd name="connsiteX2" fmla="*/ 815927 w 4635305"/>
              <a:gd name="connsiteY2" fmla="*/ 539002 h 834423"/>
              <a:gd name="connsiteX3" fmla="*/ 1019908 w 4635305"/>
              <a:gd name="connsiteY3" fmla="*/ 342054 h 834423"/>
              <a:gd name="connsiteX4" fmla="*/ 1610751 w 4635305"/>
              <a:gd name="connsiteY4" fmla="*/ 88835 h 834423"/>
              <a:gd name="connsiteX5" fmla="*/ 1827180 w 4635305"/>
              <a:gd name="connsiteY5" fmla="*/ 53666 h 834423"/>
              <a:gd name="connsiteX6" fmla="*/ 2018714 w 4635305"/>
              <a:gd name="connsiteY6" fmla="*/ 792220 h 834423"/>
              <a:gd name="connsiteX7" fmla="*/ 2419644 w 4635305"/>
              <a:gd name="connsiteY7" fmla="*/ 581205 h 834423"/>
              <a:gd name="connsiteX8" fmla="*/ 3038622 w 4635305"/>
              <a:gd name="connsiteY8" fmla="*/ 215445 h 834423"/>
              <a:gd name="connsiteX9" fmla="*/ 3629465 w 4635305"/>
              <a:gd name="connsiteY9" fmla="*/ 138072 h 834423"/>
              <a:gd name="connsiteX10" fmla="*/ 3833447 w 4635305"/>
              <a:gd name="connsiteY10" fmla="*/ 180275 h 834423"/>
              <a:gd name="connsiteX11" fmla="*/ 4283613 w 4635305"/>
              <a:gd name="connsiteY11" fmla="*/ 447562 h 834423"/>
              <a:gd name="connsiteX12" fmla="*/ 4635305 w 4635305"/>
              <a:gd name="connsiteY12" fmla="*/ 609340 h 834423"/>
              <a:gd name="connsiteX0" fmla="*/ 0 w 4635305"/>
              <a:gd name="connsiteY0" fmla="*/ 802375 h 802375"/>
              <a:gd name="connsiteX1" fmla="*/ 407964 w 4635305"/>
              <a:gd name="connsiteY1" fmla="*/ 703901 h 802375"/>
              <a:gd name="connsiteX2" fmla="*/ 815927 w 4635305"/>
              <a:gd name="connsiteY2" fmla="*/ 506954 h 802375"/>
              <a:gd name="connsiteX3" fmla="*/ 1019908 w 4635305"/>
              <a:gd name="connsiteY3" fmla="*/ 310006 h 802375"/>
              <a:gd name="connsiteX4" fmla="*/ 1610751 w 4635305"/>
              <a:gd name="connsiteY4" fmla="*/ 56787 h 802375"/>
              <a:gd name="connsiteX5" fmla="*/ 1827180 w 4635305"/>
              <a:gd name="connsiteY5" fmla="*/ 21618 h 802375"/>
              <a:gd name="connsiteX6" fmla="*/ 2018714 w 4635305"/>
              <a:gd name="connsiteY6" fmla="*/ 760172 h 802375"/>
              <a:gd name="connsiteX7" fmla="*/ 2419644 w 4635305"/>
              <a:gd name="connsiteY7" fmla="*/ 549157 h 802375"/>
              <a:gd name="connsiteX8" fmla="*/ 3038622 w 4635305"/>
              <a:gd name="connsiteY8" fmla="*/ 183397 h 802375"/>
              <a:gd name="connsiteX9" fmla="*/ 3629465 w 4635305"/>
              <a:gd name="connsiteY9" fmla="*/ 106024 h 802375"/>
              <a:gd name="connsiteX10" fmla="*/ 3833447 w 4635305"/>
              <a:gd name="connsiteY10" fmla="*/ 148227 h 802375"/>
              <a:gd name="connsiteX11" fmla="*/ 4283613 w 4635305"/>
              <a:gd name="connsiteY11" fmla="*/ 415514 h 802375"/>
              <a:gd name="connsiteX12" fmla="*/ 4635305 w 4635305"/>
              <a:gd name="connsiteY12" fmla="*/ 577292 h 802375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27180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83613 w 4635305"/>
              <a:gd name="connsiteY11" fmla="*/ 403977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15927 w 4635305"/>
              <a:gd name="connsiteY2" fmla="*/ 495417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34576 w 4635305"/>
              <a:gd name="connsiteY11" fmla="*/ 392438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04389 w 4635305"/>
              <a:gd name="connsiteY2" fmla="*/ 478110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34576 w 4635305"/>
              <a:gd name="connsiteY11" fmla="*/ 392438 h 790838"/>
              <a:gd name="connsiteX12" fmla="*/ 4635305 w 4635305"/>
              <a:gd name="connsiteY12" fmla="*/ 565755 h 790838"/>
              <a:gd name="connsiteX0" fmla="*/ 0 w 4635305"/>
              <a:gd name="connsiteY0" fmla="*/ 790838 h 790838"/>
              <a:gd name="connsiteX1" fmla="*/ 407964 w 4635305"/>
              <a:gd name="connsiteY1" fmla="*/ 692364 h 790838"/>
              <a:gd name="connsiteX2" fmla="*/ 804389 w 4635305"/>
              <a:gd name="connsiteY2" fmla="*/ 478110 h 790838"/>
              <a:gd name="connsiteX3" fmla="*/ 1019908 w 4635305"/>
              <a:gd name="connsiteY3" fmla="*/ 298469 h 790838"/>
              <a:gd name="connsiteX4" fmla="*/ 1610751 w 4635305"/>
              <a:gd name="connsiteY4" fmla="*/ 45250 h 790838"/>
              <a:gd name="connsiteX5" fmla="*/ 1812757 w 4635305"/>
              <a:gd name="connsiteY5" fmla="*/ 10081 h 790838"/>
              <a:gd name="connsiteX6" fmla="*/ 2018714 w 4635305"/>
              <a:gd name="connsiteY6" fmla="*/ 748635 h 790838"/>
              <a:gd name="connsiteX7" fmla="*/ 2419644 w 4635305"/>
              <a:gd name="connsiteY7" fmla="*/ 537620 h 790838"/>
              <a:gd name="connsiteX8" fmla="*/ 3038622 w 4635305"/>
              <a:gd name="connsiteY8" fmla="*/ 171860 h 790838"/>
              <a:gd name="connsiteX9" fmla="*/ 3629465 w 4635305"/>
              <a:gd name="connsiteY9" fmla="*/ 94487 h 790838"/>
              <a:gd name="connsiteX10" fmla="*/ 3833447 w 4635305"/>
              <a:gd name="connsiteY10" fmla="*/ 136690 h 790838"/>
              <a:gd name="connsiteX11" fmla="*/ 4234576 w 4635305"/>
              <a:gd name="connsiteY11" fmla="*/ 392438 h 790838"/>
              <a:gd name="connsiteX12" fmla="*/ 4635305 w 4635305"/>
              <a:gd name="connsiteY12" fmla="*/ 565755 h 790838"/>
              <a:gd name="connsiteX0" fmla="*/ 0 w 4635305"/>
              <a:gd name="connsiteY0" fmla="*/ 788094 h 788094"/>
              <a:gd name="connsiteX1" fmla="*/ 407964 w 4635305"/>
              <a:gd name="connsiteY1" fmla="*/ 689620 h 788094"/>
              <a:gd name="connsiteX2" fmla="*/ 804389 w 4635305"/>
              <a:gd name="connsiteY2" fmla="*/ 475366 h 788094"/>
              <a:gd name="connsiteX3" fmla="*/ 1019908 w 4635305"/>
              <a:gd name="connsiteY3" fmla="*/ 295725 h 788094"/>
              <a:gd name="connsiteX4" fmla="*/ 1610751 w 4635305"/>
              <a:gd name="connsiteY4" fmla="*/ 42506 h 788094"/>
              <a:gd name="connsiteX5" fmla="*/ 1812757 w 4635305"/>
              <a:gd name="connsiteY5" fmla="*/ 7337 h 788094"/>
              <a:gd name="connsiteX6" fmla="*/ 2018714 w 4635305"/>
              <a:gd name="connsiteY6" fmla="*/ 745891 h 788094"/>
              <a:gd name="connsiteX7" fmla="*/ 2419644 w 4635305"/>
              <a:gd name="connsiteY7" fmla="*/ 534876 h 788094"/>
              <a:gd name="connsiteX8" fmla="*/ 3038622 w 4635305"/>
              <a:gd name="connsiteY8" fmla="*/ 169116 h 788094"/>
              <a:gd name="connsiteX9" fmla="*/ 3629465 w 4635305"/>
              <a:gd name="connsiteY9" fmla="*/ 91743 h 788094"/>
              <a:gd name="connsiteX10" fmla="*/ 3833447 w 4635305"/>
              <a:gd name="connsiteY10" fmla="*/ 133946 h 788094"/>
              <a:gd name="connsiteX11" fmla="*/ 4234576 w 4635305"/>
              <a:gd name="connsiteY11" fmla="*/ 389694 h 788094"/>
              <a:gd name="connsiteX12" fmla="*/ 4635305 w 4635305"/>
              <a:gd name="connsiteY12" fmla="*/ 563011 h 788094"/>
              <a:gd name="connsiteX0" fmla="*/ 0 w 4635305"/>
              <a:gd name="connsiteY0" fmla="*/ 780759 h 780759"/>
              <a:gd name="connsiteX1" fmla="*/ 407964 w 4635305"/>
              <a:gd name="connsiteY1" fmla="*/ 682285 h 780759"/>
              <a:gd name="connsiteX2" fmla="*/ 804389 w 4635305"/>
              <a:gd name="connsiteY2" fmla="*/ 468031 h 780759"/>
              <a:gd name="connsiteX3" fmla="*/ 1019908 w 4635305"/>
              <a:gd name="connsiteY3" fmla="*/ 288390 h 780759"/>
              <a:gd name="connsiteX4" fmla="*/ 1610751 w 4635305"/>
              <a:gd name="connsiteY4" fmla="*/ 35171 h 780759"/>
              <a:gd name="connsiteX5" fmla="*/ 1812757 w 4635305"/>
              <a:gd name="connsiteY5" fmla="*/ 2 h 780759"/>
              <a:gd name="connsiteX6" fmla="*/ 2018714 w 4635305"/>
              <a:gd name="connsiteY6" fmla="*/ 738556 h 780759"/>
              <a:gd name="connsiteX7" fmla="*/ 2419644 w 4635305"/>
              <a:gd name="connsiteY7" fmla="*/ 527541 h 780759"/>
              <a:gd name="connsiteX8" fmla="*/ 3038622 w 4635305"/>
              <a:gd name="connsiteY8" fmla="*/ 161781 h 780759"/>
              <a:gd name="connsiteX9" fmla="*/ 3629465 w 4635305"/>
              <a:gd name="connsiteY9" fmla="*/ 84408 h 780759"/>
              <a:gd name="connsiteX10" fmla="*/ 3833447 w 4635305"/>
              <a:gd name="connsiteY10" fmla="*/ 126611 h 780759"/>
              <a:gd name="connsiteX11" fmla="*/ 4234576 w 4635305"/>
              <a:gd name="connsiteY11" fmla="*/ 382359 h 780759"/>
              <a:gd name="connsiteX12" fmla="*/ 4635305 w 4635305"/>
              <a:gd name="connsiteY12" fmla="*/ 555676 h 78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5305" h="780759">
                <a:moveTo>
                  <a:pt x="0" y="780759"/>
                </a:moveTo>
                <a:cubicBezTo>
                  <a:pt x="135988" y="756140"/>
                  <a:pt x="273899" y="734406"/>
                  <a:pt x="407964" y="682285"/>
                </a:cubicBezTo>
                <a:cubicBezTo>
                  <a:pt x="542029" y="630164"/>
                  <a:pt x="702398" y="533680"/>
                  <a:pt x="804389" y="468031"/>
                </a:cubicBezTo>
                <a:cubicBezTo>
                  <a:pt x="906380" y="402382"/>
                  <a:pt x="902821" y="380725"/>
                  <a:pt x="1019908" y="288390"/>
                </a:cubicBezTo>
                <a:cubicBezTo>
                  <a:pt x="1136995" y="196055"/>
                  <a:pt x="1478609" y="68813"/>
                  <a:pt x="1610751" y="35171"/>
                </a:cubicBezTo>
                <a:cubicBezTo>
                  <a:pt x="1742893" y="1529"/>
                  <a:pt x="1698610" y="1038"/>
                  <a:pt x="1812757" y="2"/>
                </a:cubicBezTo>
                <a:cubicBezTo>
                  <a:pt x="1926904" y="-1034"/>
                  <a:pt x="1868528" y="699671"/>
                  <a:pt x="2018714" y="738556"/>
                </a:cubicBezTo>
                <a:cubicBezTo>
                  <a:pt x="2168900" y="777441"/>
                  <a:pt x="2266966" y="643862"/>
                  <a:pt x="2419644" y="527541"/>
                </a:cubicBezTo>
                <a:cubicBezTo>
                  <a:pt x="2572322" y="411220"/>
                  <a:pt x="2836985" y="235636"/>
                  <a:pt x="3038622" y="161781"/>
                </a:cubicBezTo>
                <a:cubicBezTo>
                  <a:pt x="3240259" y="87926"/>
                  <a:pt x="3505647" y="67193"/>
                  <a:pt x="3629465" y="84408"/>
                </a:cubicBezTo>
                <a:cubicBezTo>
                  <a:pt x="3753283" y="101623"/>
                  <a:pt x="3732595" y="76953"/>
                  <a:pt x="3833447" y="126611"/>
                </a:cubicBezTo>
                <a:cubicBezTo>
                  <a:pt x="3934299" y="176269"/>
                  <a:pt x="4100933" y="310848"/>
                  <a:pt x="4234576" y="382359"/>
                </a:cubicBezTo>
                <a:cubicBezTo>
                  <a:pt x="4368219" y="453870"/>
                  <a:pt x="4526280" y="510542"/>
                  <a:pt x="4635305" y="55567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6875DF8-D11D-4037-A8D3-C071CAF4364D}" type="slidenum">
              <a:rPr lang="he-IL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38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Rationale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761295" y="2109457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226" y="1061352"/>
            <a:ext cx="282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0.8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the pixels are missing 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flipH="1">
            <a:off x="2788328" y="4557724"/>
            <a:ext cx="787652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31338" y="3418733"/>
            <a:ext cx="350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Reconstruction: 27.15dB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209596" y="4180150"/>
                <a:ext cx="631327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𝐟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latin typeface="Cambria Math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596" y="4180150"/>
                <a:ext cx="631327" cy="6288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02"/>
          <p:cNvCxnSpPr>
            <a:cxnSpLocks noChangeShapeType="1"/>
          </p:cNvCxnSpPr>
          <p:nvPr/>
        </p:nvCxnSpPr>
        <p:spPr bwMode="auto">
          <a:xfrm flipV="1">
            <a:off x="3833761" y="5521548"/>
            <a:ext cx="4873983" cy="1704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stealth" w="lg" len="lg"/>
          </a:ln>
        </p:spPr>
      </p:cxnSp>
      <p:sp>
        <p:nvSpPr>
          <p:cNvPr id="133" name="Oval 155"/>
          <p:cNvSpPr>
            <a:spLocks noChangeArrowheads="1"/>
          </p:cNvSpPr>
          <p:nvPr/>
        </p:nvSpPr>
        <p:spPr bwMode="auto">
          <a:xfrm flipV="1">
            <a:off x="4874232" y="4837179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4" name="Straight Connector 156"/>
          <p:cNvCxnSpPr>
            <a:cxnSpLocks noChangeShapeType="1"/>
          </p:cNvCxnSpPr>
          <p:nvPr/>
        </p:nvCxnSpPr>
        <p:spPr bwMode="auto">
          <a:xfrm rot="16200000" flipV="1">
            <a:off x="4604018" y="5205028"/>
            <a:ext cx="64008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35" name="Straight Connector 157"/>
          <p:cNvCxnSpPr>
            <a:cxnSpLocks noChangeShapeType="1"/>
          </p:cNvCxnSpPr>
          <p:nvPr/>
        </p:nvCxnSpPr>
        <p:spPr bwMode="auto">
          <a:xfrm flipV="1">
            <a:off x="3919748" y="5426529"/>
            <a:ext cx="0" cy="91884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36" name="Oval 164"/>
          <p:cNvSpPr>
            <a:spLocks noChangeArrowheads="1"/>
          </p:cNvSpPr>
          <p:nvPr/>
        </p:nvSpPr>
        <p:spPr bwMode="auto">
          <a:xfrm>
            <a:off x="3870202" y="5315887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9" name="Straight Connector 157"/>
          <p:cNvCxnSpPr>
            <a:cxnSpLocks noChangeShapeType="1"/>
            <a:stCxn id="140" idx="0"/>
          </p:cNvCxnSpPr>
          <p:nvPr/>
        </p:nvCxnSpPr>
        <p:spPr bwMode="auto">
          <a:xfrm>
            <a:off x="4317962" y="5314850"/>
            <a:ext cx="197" cy="208474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40" name="Oval 164"/>
          <p:cNvSpPr>
            <a:spLocks noChangeArrowheads="1"/>
          </p:cNvSpPr>
          <p:nvPr/>
        </p:nvSpPr>
        <p:spPr bwMode="auto">
          <a:xfrm flipV="1">
            <a:off x="4271814" y="5222544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43" name="Straight Connector 157"/>
          <p:cNvCxnSpPr>
            <a:cxnSpLocks noChangeShapeType="1"/>
            <a:stCxn id="144" idx="0"/>
          </p:cNvCxnSpPr>
          <p:nvPr/>
        </p:nvCxnSpPr>
        <p:spPr bwMode="auto">
          <a:xfrm>
            <a:off x="4719574" y="5094242"/>
            <a:ext cx="641" cy="418336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44" name="Oval 164"/>
          <p:cNvSpPr>
            <a:spLocks noChangeArrowheads="1"/>
          </p:cNvSpPr>
          <p:nvPr/>
        </p:nvSpPr>
        <p:spPr bwMode="auto">
          <a:xfrm flipV="1">
            <a:off x="4673426" y="5001936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51" name="Straight Connector 157"/>
          <p:cNvCxnSpPr>
            <a:cxnSpLocks noChangeShapeType="1"/>
          </p:cNvCxnSpPr>
          <p:nvPr/>
        </p:nvCxnSpPr>
        <p:spPr bwMode="auto">
          <a:xfrm flipH="1" flipV="1">
            <a:off x="5522798" y="4670134"/>
            <a:ext cx="2295" cy="842905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52" name="Oval 164"/>
          <p:cNvSpPr>
            <a:spLocks noChangeArrowheads="1"/>
          </p:cNvSpPr>
          <p:nvPr/>
        </p:nvSpPr>
        <p:spPr bwMode="auto">
          <a:xfrm>
            <a:off x="5476650" y="4575759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3" name="Straight Connector 157"/>
          <p:cNvCxnSpPr>
            <a:cxnSpLocks noChangeShapeType="1"/>
            <a:stCxn id="154" idx="0"/>
          </p:cNvCxnSpPr>
          <p:nvPr/>
        </p:nvCxnSpPr>
        <p:spPr bwMode="auto">
          <a:xfrm flipH="1">
            <a:off x="5723347" y="4640137"/>
            <a:ext cx="257" cy="872458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54" name="Oval 164"/>
          <p:cNvSpPr>
            <a:spLocks noChangeArrowheads="1"/>
          </p:cNvSpPr>
          <p:nvPr/>
        </p:nvSpPr>
        <p:spPr bwMode="auto">
          <a:xfrm flipV="1">
            <a:off x="5677456" y="4547831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5" name="Straight Connector 157"/>
          <p:cNvCxnSpPr>
            <a:cxnSpLocks noChangeShapeType="1"/>
            <a:stCxn id="156" idx="0"/>
          </p:cNvCxnSpPr>
          <p:nvPr/>
        </p:nvCxnSpPr>
        <p:spPr bwMode="auto">
          <a:xfrm flipH="1">
            <a:off x="5924026" y="5362336"/>
            <a:ext cx="384" cy="153838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56" name="Oval 164"/>
          <p:cNvSpPr>
            <a:spLocks noChangeArrowheads="1"/>
          </p:cNvSpPr>
          <p:nvPr/>
        </p:nvSpPr>
        <p:spPr bwMode="auto">
          <a:xfrm flipV="1">
            <a:off x="5878262" y="5270030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0" name="Oval 164"/>
          <p:cNvSpPr>
            <a:spLocks noChangeArrowheads="1"/>
          </p:cNvSpPr>
          <p:nvPr/>
        </p:nvSpPr>
        <p:spPr bwMode="auto">
          <a:xfrm flipV="1">
            <a:off x="6279874" y="5061833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4" name="Oval 164"/>
          <p:cNvSpPr>
            <a:spLocks noChangeArrowheads="1"/>
          </p:cNvSpPr>
          <p:nvPr/>
        </p:nvSpPr>
        <p:spPr bwMode="auto">
          <a:xfrm flipV="1">
            <a:off x="6882292" y="4708439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5" name="Oval 155"/>
          <p:cNvSpPr>
            <a:spLocks noChangeArrowheads="1"/>
          </p:cNvSpPr>
          <p:nvPr/>
        </p:nvSpPr>
        <p:spPr bwMode="auto">
          <a:xfrm flipV="1">
            <a:off x="8087128" y="4913083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Oval 164"/>
          <p:cNvSpPr>
            <a:spLocks noChangeArrowheads="1"/>
          </p:cNvSpPr>
          <p:nvPr/>
        </p:nvSpPr>
        <p:spPr bwMode="auto">
          <a:xfrm flipV="1">
            <a:off x="7484710" y="4619875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4" name="Oval 164"/>
          <p:cNvSpPr>
            <a:spLocks noChangeArrowheads="1"/>
          </p:cNvSpPr>
          <p:nvPr/>
        </p:nvSpPr>
        <p:spPr bwMode="auto">
          <a:xfrm flipV="1">
            <a:off x="7685516" y="4657723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6" name="Straight Connector 156"/>
          <p:cNvCxnSpPr>
            <a:cxnSpLocks noChangeShapeType="1"/>
          </p:cNvCxnSpPr>
          <p:nvPr/>
        </p:nvCxnSpPr>
        <p:spPr bwMode="auto">
          <a:xfrm flipH="1" flipV="1">
            <a:off x="8133276" y="4941610"/>
            <a:ext cx="4887" cy="574756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59" name="Straight Connector 157"/>
          <p:cNvCxnSpPr>
            <a:cxnSpLocks noChangeShapeType="1"/>
          </p:cNvCxnSpPr>
          <p:nvPr/>
        </p:nvCxnSpPr>
        <p:spPr bwMode="auto">
          <a:xfrm>
            <a:off x="6326022" y="5066158"/>
            <a:ext cx="0" cy="427258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63" name="Straight Connector 157"/>
          <p:cNvCxnSpPr>
            <a:cxnSpLocks noChangeShapeType="1"/>
          </p:cNvCxnSpPr>
          <p:nvPr/>
        </p:nvCxnSpPr>
        <p:spPr bwMode="auto">
          <a:xfrm rot="5400000">
            <a:off x="6579929" y="5166480"/>
            <a:ext cx="699184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71" name="Straight Connector 157"/>
          <p:cNvCxnSpPr>
            <a:cxnSpLocks noChangeShapeType="1"/>
          </p:cNvCxnSpPr>
          <p:nvPr/>
        </p:nvCxnSpPr>
        <p:spPr bwMode="auto">
          <a:xfrm>
            <a:off x="7530858" y="4640139"/>
            <a:ext cx="1406" cy="87356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73" name="Straight Connector 157"/>
          <p:cNvCxnSpPr>
            <a:cxnSpLocks noChangeShapeType="1"/>
          </p:cNvCxnSpPr>
          <p:nvPr/>
        </p:nvCxnSpPr>
        <p:spPr bwMode="auto">
          <a:xfrm rot="5400000">
            <a:off x="7309576" y="5083242"/>
            <a:ext cx="839021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179" name="Straight Connector 157"/>
          <p:cNvCxnSpPr>
            <a:cxnSpLocks noChangeShapeType="1"/>
          </p:cNvCxnSpPr>
          <p:nvPr/>
        </p:nvCxnSpPr>
        <p:spPr bwMode="auto">
          <a:xfrm flipH="1">
            <a:off x="8532473" y="5103281"/>
            <a:ext cx="3304" cy="410442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180" name="Oval 164"/>
          <p:cNvSpPr>
            <a:spLocks noChangeArrowheads="1"/>
          </p:cNvSpPr>
          <p:nvPr/>
        </p:nvSpPr>
        <p:spPr bwMode="auto">
          <a:xfrm flipV="1">
            <a:off x="8488735" y="5087978"/>
            <a:ext cx="92296" cy="9230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5610386" y="3433657"/>
            <a:ext cx="132349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Ordering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" name="Right Arrow 214"/>
          <p:cNvSpPr/>
          <p:nvPr/>
        </p:nvSpPr>
        <p:spPr bwMode="auto">
          <a:xfrm rot="5400000">
            <a:off x="6119324" y="3012294"/>
            <a:ext cx="305614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6" name="Right Arrow 215"/>
          <p:cNvSpPr/>
          <p:nvPr/>
        </p:nvSpPr>
        <p:spPr bwMode="auto">
          <a:xfrm rot="5400000">
            <a:off x="6119174" y="3723216"/>
            <a:ext cx="305614" cy="53415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4071008" y="4614394"/>
            <a:ext cx="4309222" cy="922625"/>
            <a:chOff x="4071008" y="4455644"/>
            <a:chExt cx="4309222" cy="922625"/>
          </a:xfrm>
        </p:grpSpPr>
        <p:cxnSp>
          <p:nvCxnSpPr>
            <p:cNvPr id="137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020754" y="5267779"/>
              <a:ext cx="1828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38" name="Oval 164"/>
            <p:cNvSpPr>
              <a:spLocks noChangeArrowheads="1"/>
            </p:cNvSpPr>
            <p:nvPr/>
          </p:nvSpPr>
          <p:spPr bwMode="auto">
            <a:xfrm flipV="1">
              <a:off x="4071008" y="512392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1" name="Straight Connector 157"/>
            <p:cNvCxnSpPr>
              <a:cxnSpLocks noChangeShapeType="1"/>
              <a:stCxn id="142" idx="0"/>
            </p:cNvCxnSpPr>
            <p:nvPr/>
          </p:nvCxnSpPr>
          <p:spPr bwMode="auto">
            <a:xfrm>
              <a:off x="4518768" y="5075964"/>
              <a:ext cx="1499" cy="28145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42" name="Oval 164"/>
            <p:cNvSpPr>
              <a:spLocks noChangeArrowheads="1"/>
            </p:cNvSpPr>
            <p:nvPr/>
          </p:nvSpPr>
          <p:spPr bwMode="auto">
            <a:xfrm flipV="1">
              <a:off x="4472620" y="4983658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5" name="Straight Connector 157"/>
            <p:cNvCxnSpPr>
              <a:cxnSpLocks noChangeShapeType="1"/>
            </p:cNvCxnSpPr>
            <p:nvPr/>
          </p:nvCxnSpPr>
          <p:spPr bwMode="auto">
            <a:xfrm>
              <a:off x="5120027" y="4694133"/>
              <a:ext cx="0" cy="668665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46" name="Oval 164"/>
            <p:cNvSpPr>
              <a:spLocks noChangeArrowheads="1"/>
            </p:cNvSpPr>
            <p:nvPr/>
          </p:nvSpPr>
          <p:spPr bwMode="auto">
            <a:xfrm flipV="1">
              <a:off x="5075038" y="4570346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7" name="Straight Connector 157"/>
            <p:cNvCxnSpPr>
              <a:cxnSpLocks noChangeShapeType="1"/>
              <a:stCxn id="148" idx="0"/>
            </p:cNvCxnSpPr>
            <p:nvPr/>
          </p:nvCxnSpPr>
          <p:spPr bwMode="auto">
            <a:xfrm>
              <a:off x="5321992" y="4584640"/>
              <a:ext cx="1662" cy="76090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48" name="Oval 164"/>
            <p:cNvSpPr>
              <a:spLocks noChangeArrowheads="1"/>
            </p:cNvSpPr>
            <p:nvPr/>
          </p:nvSpPr>
          <p:spPr bwMode="auto">
            <a:xfrm flipV="1">
              <a:off x="5275844" y="4492334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Oval 155"/>
            <p:cNvSpPr>
              <a:spLocks noChangeArrowheads="1"/>
            </p:cNvSpPr>
            <p:nvPr/>
          </p:nvSpPr>
          <p:spPr bwMode="auto">
            <a:xfrm flipV="1">
              <a:off x="6480680" y="479175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Oval 164"/>
            <p:cNvSpPr>
              <a:spLocks noChangeArrowheads="1"/>
            </p:cNvSpPr>
            <p:nvPr/>
          </p:nvSpPr>
          <p:spPr bwMode="auto">
            <a:xfrm flipV="1">
              <a:off x="6079068" y="5064768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Oval 164"/>
            <p:cNvSpPr>
              <a:spLocks noChangeArrowheads="1"/>
            </p:cNvSpPr>
            <p:nvPr/>
          </p:nvSpPr>
          <p:spPr bwMode="auto">
            <a:xfrm flipV="1">
              <a:off x="6681486" y="466514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Oval 164"/>
            <p:cNvSpPr>
              <a:spLocks noChangeArrowheads="1"/>
            </p:cNvSpPr>
            <p:nvPr/>
          </p:nvSpPr>
          <p:spPr bwMode="auto">
            <a:xfrm>
              <a:off x="7083098" y="4478604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Oval 164"/>
            <p:cNvSpPr>
              <a:spLocks noChangeArrowheads="1"/>
            </p:cNvSpPr>
            <p:nvPr/>
          </p:nvSpPr>
          <p:spPr bwMode="auto">
            <a:xfrm flipV="1">
              <a:off x="7283904" y="4455644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6" name="Oval 164"/>
            <p:cNvSpPr>
              <a:spLocks noChangeArrowheads="1"/>
            </p:cNvSpPr>
            <p:nvPr/>
          </p:nvSpPr>
          <p:spPr bwMode="auto">
            <a:xfrm flipV="1">
              <a:off x="7886322" y="4635296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8" name="Oval 164"/>
            <p:cNvSpPr>
              <a:spLocks noChangeArrowheads="1"/>
            </p:cNvSpPr>
            <p:nvPr/>
          </p:nvSpPr>
          <p:spPr bwMode="auto">
            <a:xfrm flipV="1">
              <a:off x="8287934" y="4833401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0" name="Straight Connector 156"/>
            <p:cNvCxnSpPr>
              <a:cxnSpLocks noChangeShapeType="1"/>
              <a:endCxn id="149" idx="0"/>
            </p:cNvCxnSpPr>
            <p:nvPr/>
          </p:nvCxnSpPr>
          <p:spPr bwMode="auto">
            <a:xfrm flipV="1">
              <a:off x="6526828" y="4884058"/>
              <a:ext cx="0" cy="437061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7" name="Straight Connector 157"/>
            <p:cNvCxnSpPr>
              <a:cxnSpLocks noChangeShapeType="1"/>
            </p:cNvCxnSpPr>
            <p:nvPr/>
          </p:nvCxnSpPr>
          <p:spPr bwMode="auto">
            <a:xfrm>
              <a:off x="6125216" y="5118778"/>
              <a:ext cx="918" cy="227573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61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451506" y="5074908"/>
              <a:ext cx="559347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67" name="Straight Connector 157"/>
            <p:cNvCxnSpPr>
              <a:cxnSpLocks noChangeShapeType="1"/>
            </p:cNvCxnSpPr>
            <p:nvPr/>
          </p:nvCxnSpPr>
          <p:spPr bwMode="auto">
            <a:xfrm flipH="1" flipV="1">
              <a:off x="7130140" y="4565984"/>
              <a:ext cx="3191" cy="781453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69" name="Straight Connector 157"/>
            <p:cNvCxnSpPr>
              <a:cxnSpLocks noChangeShapeType="1"/>
              <a:stCxn id="170" idx="0"/>
            </p:cNvCxnSpPr>
            <p:nvPr/>
          </p:nvCxnSpPr>
          <p:spPr bwMode="auto">
            <a:xfrm>
              <a:off x="7330052" y="4547950"/>
              <a:ext cx="2427" cy="830319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75" name="Straight Connector 157"/>
            <p:cNvCxnSpPr>
              <a:cxnSpLocks noChangeShapeType="1"/>
            </p:cNvCxnSpPr>
            <p:nvPr/>
          </p:nvCxnSpPr>
          <p:spPr bwMode="auto">
            <a:xfrm>
              <a:off x="7932470" y="4712727"/>
              <a:ext cx="1850" cy="625788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77" name="Straight Connector 157"/>
            <p:cNvCxnSpPr>
              <a:cxnSpLocks noChangeShapeType="1"/>
              <a:stCxn id="178" idx="0"/>
            </p:cNvCxnSpPr>
            <p:nvPr/>
          </p:nvCxnSpPr>
          <p:spPr bwMode="auto">
            <a:xfrm>
              <a:off x="8334082" y="4925707"/>
              <a:ext cx="50" cy="445576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21" name="TextBox 220"/>
          <p:cNvSpPr txBox="1"/>
          <p:nvPr/>
        </p:nvSpPr>
        <p:spPr>
          <a:xfrm>
            <a:off x="3743222" y="4215970"/>
            <a:ext cx="220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Simple interpolation</a:t>
            </a:r>
            <a:endParaRPr 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37" y="1351284"/>
            <a:ext cx="2160905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37" y="3747264"/>
            <a:ext cx="2160905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711698" y="1363361"/>
            <a:ext cx="5112006" cy="1732203"/>
            <a:chOff x="3711698" y="1363361"/>
            <a:chExt cx="5112006" cy="1732203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711698" y="1363361"/>
              <a:ext cx="5112006" cy="173220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31" name="Straight Arrow Connector 102"/>
            <p:cNvCxnSpPr>
              <a:cxnSpLocks noChangeShapeType="1"/>
            </p:cNvCxnSpPr>
            <p:nvPr/>
          </p:nvCxnSpPr>
          <p:spPr bwMode="auto">
            <a:xfrm flipV="1">
              <a:off x="3813553" y="2997708"/>
              <a:ext cx="4873983" cy="170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stealth" w="lg" len="lg"/>
            </a:ln>
          </p:spPr>
        </p:cxnSp>
        <p:sp>
          <p:nvSpPr>
            <p:cNvPr id="32" name="Oval 155"/>
            <p:cNvSpPr>
              <a:spLocks noChangeArrowheads="1"/>
            </p:cNvSpPr>
            <p:nvPr/>
          </p:nvSpPr>
          <p:spPr bwMode="auto">
            <a:xfrm flipV="1">
              <a:off x="4854024" y="231333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4583810" y="2681188"/>
              <a:ext cx="6400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4" name="Straight Connector 157"/>
            <p:cNvCxnSpPr>
              <a:cxnSpLocks noChangeShapeType="1"/>
            </p:cNvCxnSpPr>
            <p:nvPr/>
          </p:nvCxnSpPr>
          <p:spPr bwMode="auto">
            <a:xfrm rot="16200000" flipV="1">
              <a:off x="3538544" y="2628812"/>
              <a:ext cx="73152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5" name="Oval 164"/>
            <p:cNvSpPr>
              <a:spLocks noChangeArrowheads="1"/>
            </p:cNvSpPr>
            <p:nvPr/>
          </p:nvSpPr>
          <p:spPr bwMode="auto">
            <a:xfrm>
              <a:off x="3849994" y="2210587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000546" y="2902689"/>
              <a:ext cx="1828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7" name="Oval 164"/>
            <p:cNvSpPr>
              <a:spLocks noChangeArrowheads="1"/>
            </p:cNvSpPr>
            <p:nvPr/>
          </p:nvSpPr>
          <p:spPr bwMode="auto">
            <a:xfrm flipV="1">
              <a:off x="4050800" y="275883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3840751" y="2542284"/>
              <a:ext cx="91440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9" name="Oval 164"/>
            <p:cNvSpPr>
              <a:spLocks noChangeArrowheads="1"/>
            </p:cNvSpPr>
            <p:nvPr/>
          </p:nvSpPr>
          <p:spPr bwMode="auto">
            <a:xfrm flipV="1">
              <a:off x="4251606" y="203266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225739" y="2718006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41" name="Oval 164"/>
            <p:cNvSpPr>
              <a:spLocks noChangeArrowheads="1"/>
            </p:cNvSpPr>
            <p:nvPr/>
          </p:nvSpPr>
          <p:spPr bwMode="auto">
            <a:xfrm flipV="1">
              <a:off x="4452412" y="239127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288527" y="2577258"/>
              <a:ext cx="82296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43" name="Oval 164"/>
            <p:cNvSpPr>
              <a:spLocks noChangeArrowheads="1"/>
            </p:cNvSpPr>
            <p:nvPr/>
          </p:nvSpPr>
          <p:spPr bwMode="auto">
            <a:xfrm flipV="1">
              <a:off x="4653218" y="2150364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4916939" y="2814828"/>
              <a:ext cx="36576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45" name="Oval 164"/>
            <p:cNvSpPr>
              <a:spLocks noChangeArrowheads="1"/>
            </p:cNvSpPr>
            <p:nvPr/>
          </p:nvSpPr>
          <p:spPr bwMode="auto">
            <a:xfrm flipV="1">
              <a:off x="5054830" y="257953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5074846" y="2770900"/>
              <a:ext cx="45720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47" name="Oval 164"/>
            <p:cNvSpPr>
              <a:spLocks noChangeArrowheads="1"/>
            </p:cNvSpPr>
            <p:nvPr/>
          </p:nvSpPr>
          <p:spPr bwMode="auto">
            <a:xfrm flipV="1">
              <a:off x="5255636" y="248988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8337753" y="1678276"/>
                  <a:ext cx="4443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𝐟</m:t>
                        </m:r>
                      </m:oMath>
                    </m:oMathPara>
                  </a14:m>
                  <a:endParaRPr lang="en-US" sz="2400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753" y="1678276"/>
                  <a:ext cx="444352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6189677" y="2675814"/>
              <a:ext cx="6400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6" name="Straight Connector 157"/>
            <p:cNvCxnSpPr>
              <a:cxnSpLocks noChangeShapeType="1"/>
            </p:cNvCxnSpPr>
            <p:nvPr/>
          </p:nvCxnSpPr>
          <p:spPr bwMode="auto">
            <a:xfrm rot="16200000" flipV="1">
              <a:off x="5139125" y="2623438"/>
              <a:ext cx="73152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87" name="Oval 164"/>
            <p:cNvSpPr>
              <a:spLocks noChangeArrowheads="1"/>
            </p:cNvSpPr>
            <p:nvPr/>
          </p:nvSpPr>
          <p:spPr bwMode="auto">
            <a:xfrm>
              <a:off x="5456442" y="2205213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5611699" y="2897315"/>
              <a:ext cx="1828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89" name="Oval 164"/>
            <p:cNvSpPr>
              <a:spLocks noChangeArrowheads="1"/>
            </p:cNvSpPr>
            <p:nvPr/>
          </p:nvSpPr>
          <p:spPr bwMode="auto">
            <a:xfrm flipV="1">
              <a:off x="5657248" y="275345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0" name="Straight Connector 157"/>
            <p:cNvCxnSpPr>
              <a:cxnSpLocks noChangeShapeType="1"/>
              <a:stCxn id="91" idx="0"/>
            </p:cNvCxnSpPr>
            <p:nvPr/>
          </p:nvCxnSpPr>
          <p:spPr bwMode="auto">
            <a:xfrm flipH="1">
              <a:off x="5903818" y="2373328"/>
              <a:ext cx="384" cy="62078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91" name="Oval 164"/>
            <p:cNvSpPr>
              <a:spLocks noChangeArrowheads="1"/>
            </p:cNvSpPr>
            <p:nvPr/>
          </p:nvSpPr>
          <p:spPr bwMode="auto">
            <a:xfrm flipV="1">
              <a:off x="5858054" y="228102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9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5831606" y="2712632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93" name="Oval 164"/>
            <p:cNvSpPr>
              <a:spLocks noChangeArrowheads="1"/>
            </p:cNvSpPr>
            <p:nvPr/>
          </p:nvSpPr>
          <p:spPr bwMode="auto">
            <a:xfrm flipV="1">
              <a:off x="6058860" y="2385896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4" name="Straight Connector 157"/>
            <p:cNvCxnSpPr>
              <a:cxnSpLocks noChangeShapeType="1"/>
              <a:stCxn id="95" idx="0"/>
            </p:cNvCxnSpPr>
            <p:nvPr/>
          </p:nvCxnSpPr>
          <p:spPr bwMode="auto">
            <a:xfrm>
              <a:off x="6305814" y="1962424"/>
              <a:ext cx="60" cy="102094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95" name="Oval 164"/>
            <p:cNvSpPr>
              <a:spLocks noChangeArrowheads="1"/>
            </p:cNvSpPr>
            <p:nvPr/>
          </p:nvSpPr>
          <p:spPr bwMode="auto">
            <a:xfrm flipV="1">
              <a:off x="6259666" y="187011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9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528092" y="2809454"/>
              <a:ext cx="36576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97" name="Oval 164"/>
            <p:cNvSpPr>
              <a:spLocks noChangeArrowheads="1"/>
            </p:cNvSpPr>
            <p:nvPr/>
          </p:nvSpPr>
          <p:spPr bwMode="auto">
            <a:xfrm flipV="1">
              <a:off x="6661278" y="2574158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6680713" y="2765526"/>
              <a:ext cx="45720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99" name="Oval 164"/>
            <p:cNvSpPr>
              <a:spLocks noChangeArrowheads="1"/>
            </p:cNvSpPr>
            <p:nvPr/>
          </p:nvSpPr>
          <p:spPr bwMode="auto">
            <a:xfrm flipV="1">
              <a:off x="6862084" y="248451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55"/>
            <p:cNvSpPr>
              <a:spLocks noChangeArrowheads="1"/>
            </p:cNvSpPr>
            <p:nvPr/>
          </p:nvSpPr>
          <p:spPr bwMode="auto">
            <a:xfrm flipV="1">
              <a:off x="8066920" y="2306429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9" name="Straight Connector 156"/>
            <p:cNvCxnSpPr>
              <a:cxnSpLocks noChangeShapeType="1"/>
            </p:cNvCxnSpPr>
            <p:nvPr/>
          </p:nvCxnSpPr>
          <p:spPr bwMode="auto">
            <a:xfrm rot="16200000" flipV="1">
              <a:off x="7797915" y="2674278"/>
              <a:ext cx="6400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0" name="Straight Connector 157"/>
            <p:cNvCxnSpPr>
              <a:cxnSpLocks noChangeShapeType="1"/>
            </p:cNvCxnSpPr>
            <p:nvPr/>
          </p:nvCxnSpPr>
          <p:spPr bwMode="auto">
            <a:xfrm rot="16200000" flipV="1">
              <a:off x="6747363" y="2621902"/>
              <a:ext cx="73152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11" name="Oval 164"/>
            <p:cNvSpPr>
              <a:spLocks noChangeArrowheads="1"/>
            </p:cNvSpPr>
            <p:nvPr/>
          </p:nvSpPr>
          <p:spPr bwMode="auto">
            <a:xfrm>
              <a:off x="7062890" y="2304111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219937" y="2895779"/>
              <a:ext cx="18288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13" name="Oval 164"/>
            <p:cNvSpPr>
              <a:spLocks noChangeArrowheads="1"/>
            </p:cNvSpPr>
            <p:nvPr/>
          </p:nvSpPr>
          <p:spPr bwMode="auto">
            <a:xfrm flipV="1">
              <a:off x="7263696" y="2751923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4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054856" y="2535374"/>
              <a:ext cx="91440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15" name="Oval 164"/>
            <p:cNvSpPr>
              <a:spLocks noChangeArrowheads="1"/>
            </p:cNvSpPr>
            <p:nvPr/>
          </p:nvSpPr>
          <p:spPr bwMode="auto">
            <a:xfrm flipV="1">
              <a:off x="7464502" y="2025758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116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434558" y="2711096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17" name="Oval 164"/>
            <p:cNvSpPr>
              <a:spLocks noChangeArrowheads="1"/>
            </p:cNvSpPr>
            <p:nvPr/>
          </p:nvSpPr>
          <p:spPr bwMode="auto">
            <a:xfrm flipV="1">
              <a:off x="7665308" y="2384360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8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7502632" y="2570348"/>
              <a:ext cx="82296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19" name="Oval 164"/>
            <p:cNvSpPr>
              <a:spLocks noChangeArrowheads="1"/>
            </p:cNvSpPr>
            <p:nvPr/>
          </p:nvSpPr>
          <p:spPr bwMode="auto">
            <a:xfrm flipV="1">
              <a:off x="7866114" y="210645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120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8131044" y="2807918"/>
              <a:ext cx="36576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21" name="Oval 164"/>
            <p:cNvSpPr>
              <a:spLocks noChangeArrowheads="1"/>
            </p:cNvSpPr>
            <p:nvPr/>
          </p:nvSpPr>
          <p:spPr bwMode="auto">
            <a:xfrm flipV="1">
              <a:off x="8267726" y="2572622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22" name="Straight Connector 157"/>
            <p:cNvCxnSpPr>
              <a:cxnSpLocks noChangeShapeType="1"/>
            </p:cNvCxnSpPr>
            <p:nvPr/>
          </p:nvCxnSpPr>
          <p:spPr bwMode="auto">
            <a:xfrm rot="5400000">
              <a:off x="8283665" y="2763990"/>
              <a:ext cx="457200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123" name="Oval 164"/>
            <p:cNvSpPr>
              <a:spLocks noChangeArrowheads="1"/>
            </p:cNvSpPr>
            <p:nvPr/>
          </p:nvSpPr>
          <p:spPr bwMode="auto">
            <a:xfrm flipV="1">
              <a:off x="8468527" y="2482974"/>
              <a:ext cx="92296" cy="9230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Oval 155"/>
            <p:cNvSpPr>
              <a:spLocks noChangeArrowheads="1"/>
            </p:cNvSpPr>
            <p:nvPr/>
          </p:nvSpPr>
          <p:spPr bwMode="auto">
            <a:xfrm flipV="1">
              <a:off x="6460472" y="2307965"/>
              <a:ext cx="92296" cy="9230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88544" y="1406303"/>
              <a:ext cx="2361847" cy="602094"/>
              <a:chOff x="5576558" y="322125"/>
              <a:chExt cx="2361847" cy="602094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5576558" y="322125"/>
                <a:ext cx="1682248" cy="60209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1" name="Oval 164"/>
              <p:cNvSpPr>
                <a:spLocks noChangeArrowheads="1"/>
              </p:cNvSpPr>
              <p:nvPr/>
            </p:nvSpPr>
            <p:spPr bwMode="auto">
              <a:xfrm flipV="1">
                <a:off x="5685129" y="453380"/>
                <a:ext cx="92296" cy="9230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Oval 164"/>
              <p:cNvSpPr>
                <a:spLocks noChangeArrowheads="1"/>
              </p:cNvSpPr>
              <p:nvPr/>
            </p:nvSpPr>
            <p:spPr bwMode="auto">
              <a:xfrm flipV="1">
                <a:off x="5685129" y="687084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5731277" y="325461"/>
                <a:ext cx="2207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Missing sample</a:t>
                </a:r>
              </a:p>
              <a:p>
                <a:pPr algn="l" rtl="0"/>
                <a:r>
                  <a:rPr lang="en-US" sz="16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Existing sample</a:t>
                </a:r>
                <a:endParaRPr lang="en-US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8" grpId="0" animBg="1"/>
      <p:bldP spid="4" grpId="0" animBg="1"/>
      <p:bldP spid="25" grpId="0" animBg="1"/>
      <p:bldP spid="27" grpId="0"/>
      <p:bldP spid="83" grpId="0"/>
      <p:bldP spid="133" grpId="0" animBg="1"/>
      <p:bldP spid="136" grpId="0" animBg="1"/>
      <p:bldP spid="140" grpId="0" animBg="1"/>
      <p:bldP spid="144" grpId="0" animBg="1"/>
      <p:bldP spid="152" grpId="0" animBg="1"/>
      <p:bldP spid="154" grpId="0" animBg="1"/>
      <p:bldP spid="156" grpId="0" animBg="1"/>
      <p:bldP spid="160" grpId="0" animBg="1"/>
      <p:bldP spid="164" grpId="0" animBg="1"/>
      <p:bldP spid="165" grpId="0" animBg="1"/>
      <p:bldP spid="172" grpId="0" animBg="1"/>
      <p:bldP spid="174" grpId="0" animBg="1"/>
      <p:bldP spid="180" grpId="0" animBg="1"/>
      <p:bldP spid="214" grpId="0" animBg="1"/>
      <p:bldP spid="215" grpId="0" animBg="1"/>
      <p:bldP spid="216" grpId="0" animBg="1"/>
      <p:bldP spid="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6749" y="941560"/>
            <a:ext cx="9388444" cy="2534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7775" y="1976009"/>
            <a:ext cx="69253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 </a:t>
            </a: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– GTBWT               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Generalized Tree-Based Wavelet Transform – The Basics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4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810" y="4923566"/>
            <a:ext cx="7571368" cy="10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lnSpc>
                <a:spcPct val="110000"/>
              </a:lnSpc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</a:rPr>
              <a:t>I. Ram, M. </a:t>
            </a:r>
            <a:r>
              <a:rPr lang="en-US" sz="1400" dirty="0" err="1" smtClean="0">
                <a:solidFill>
                  <a:srgbClr val="00B0F0"/>
                </a:solidFill>
                <a:latin typeface="Tahoma" pitchFamily="34" charset="0"/>
              </a:rPr>
              <a:t>Elad</a:t>
            </a: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</a:rPr>
              <a:t>, and I. Cohen, “Generalized Tree-Based Wavelet Transform”, IEEE Trans. Signal Processing, vol. 59, no. 9, pp. 4199–4209, 2011.</a:t>
            </a:r>
            <a:r>
              <a:rPr lang="en-US" sz="1200" dirty="0" smtClean="0">
                <a:solidFill>
                  <a:srgbClr val="00B0F0"/>
                </a:solidFill>
                <a:latin typeface="Tahoma" pitchFamily="34" charset="0"/>
              </a:rPr>
              <a:t> </a:t>
            </a:r>
            <a:endParaRPr lang="en-US" sz="1400" dirty="0" smtClean="0">
              <a:solidFill>
                <a:srgbClr val="00B0F0"/>
              </a:solidFill>
              <a:latin typeface="Tahoma" pitchFamily="34" charset="0"/>
            </a:endParaRPr>
          </a:p>
          <a:p>
            <a:pPr algn="l" rtl="0" eaLnBrk="1" hangingPunct="1">
              <a:lnSpc>
                <a:spcPct val="110000"/>
              </a:lnSpc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</a:rPr>
              <a:t>I. Ram, M. </a:t>
            </a:r>
            <a:r>
              <a:rPr lang="en-US" sz="1400" dirty="0" err="1" smtClean="0">
                <a:solidFill>
                  <a:srgbClr val="00B0F0"/>
                </a:solidFill>
                <a:latin typeface="Tahoma" pitchFamily="34" charset="0"/>
              </a:rPr>
              <a:t>Elad</a:t>
            </a:r>
            <a:r>
              <a:rPr lang="en-US" sz="1400" dirty="0" smtClean="0">
                <a:solidFill>
                  <a:srgbClr val="00B0F0"/>
                </a:solidFill>
                <a:latin typeface="Tahoma" pitchFamily="34" charset="0"/>
              </a:rPr>
              <a:t>, and I. Cohen, “Redundant Wavelets on Graphs and High Dimensional Data Clouds”, IEEE Signal Processing Letters, Vol. 19, No. 5, pp. 291–294 , May 2012.</a:t>
            </a:r>
            <a:r>
              <a:rPr lang="en-US" sz="1200" dirty="0" smtClean="0">
                <a:solidFill>
                  <a:srgbClr val="00B0F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2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69388" y="5267781"/>
            <a:ext cx="7589060" cy="61563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589" y="1151891"/>
                <a:ext cx="8534048" cy="4399519"/>
              </a:xfrm>
            </p:spPr>
            <p:txBody>
              <a:bodyPr/>
              <a:lstStyle/>
              <a:p>
                <a:pPr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We start with a set of points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𝐗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0" kern="400" spc="-3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IR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These could be</a:t>
                </a:r>
              </a:p>
              <a:p>
                <a:pPr lvl="1"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Feature points associated with the nodes                                                          of a graph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   </a:t>
                </a:r>
              </a:p>
              <a:p>
                <a:pPr lvl="1"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Set of coordinates for a point-cloud in                                                                              high-dimensional space.</a:t>
                </a:r>
              </a:p>
              <a:p>
                <a:pPr lvl="1"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§"/>
                  <a:defRPr/>
                </a:pPr>
                <a:endParaRPr lang="en-US" sz="7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 scalar function is defined on these coordinates,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X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sz="2000" kern="400" spc="-300" dirty="0">
                    <a:solidFill>
                      <a:schemeClr val="bg1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kern="400" spc="-3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IR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, our signal to process is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𝐟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00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 …,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endParaRPr lang="en-US" sz="7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We may regard this dataset as a set of samples                                                                 taken from a high-dimensional function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kern="400" spc="-3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IR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𝑑</m:t>
                        </m:r>
                      </m:sup>
                    </m:sSup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m:rPr>
                        <m:nor/>
                      </m:rPr>
                      <a:rPr lang="en-US" sz="2000" kern="400" spc="-3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IR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.</a:t>
                </a:r>
              </a:p>
              <a:p>
                <a:pPr algn="l" rtl="0" eaLnBrk="1" hangingPunct="1">
                  <a:spcBef>
                    <a:spcPts val="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Char char="q"/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Key assumption – A distance-measure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between points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kern="400" spc="-3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IR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is available to us. The function behind the scene is “regular”: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589" y="1151891"/>
                <a:ext cx="8534048" cy="4399519"/>
              </a:xfrm>
              <a:blipFill rotWithShape="1">
                <a:blip r:embed="rId3"/>
                <a:stretch>
                  <a:fillRect l="-571" t="-554" r="-9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Problem Formulation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388" y="5313083"/>
                <a:ext cx="7699287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implies 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for almost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88" y="5313083"/>
                <a:ext cx="7699287" cy="446917"/>
              </a:xfrm>
              <a:prstGeom prst="rect">
                <a:avLst/>
              </a:prstGeom>
              <a:blipFill rotWithShape="1">
                <a:blip r:embed="rId4"/>
                <a:stretch>
                  <a:fillRect l="-792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5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4168" y="1599183"/>
            <a:ext cx="2753255" cy="1757809"/>
            <a:chOff x="6084168" y="1599183"/>
            <a:chExt cx="2753255" cy="175780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084168" y="1628800"/>
              <a:ext cx="2736304" cy="17281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048814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048814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048814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7048814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7048814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048814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7048814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048814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7197587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7197587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7197587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7197587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7197587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197587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7197587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7197587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7346360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346360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7346360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7346360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7346360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7346360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7346360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7346360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7495133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7495133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7495133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7495133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7495133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7495133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7495133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7495133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7643906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7643906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7643906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7643906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643906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7643906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643906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643906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7792680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7792680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7792680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7792680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7792680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7792680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 bwMode="auto">
            <a:xfrm>
              <a:off x="7792680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7792680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 bwMode="auto">
            <a:xfrm>
              <a:off x="6156176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6156176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6156176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6156176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6156176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6156176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6156176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6156176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6304949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6304949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304949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6304949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6304949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6304949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304949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6304949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6453722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6453722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6453722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6453722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6453722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6453722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6453722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6453722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6602495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 bwMode="auto">
            <a:xfrm>
              <a:off x="6602495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6602495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 bwMode="auto">
            <a:xfrm>
              <a:off x="6602495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6602495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6602495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6602495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6602495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6751268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6751268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6751268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ounded Rectangle 132"/>
            <p:cNvSpPr/>
            <p:nvPr/>
          </p:nvSpPr>
          <p:spPr bwMode="auto">
            <a:xfrm>
              <a:off x="6751268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 bwMode="auto">
            <a:xfrm>
              <a:off x="6751268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6751268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6751268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6751268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6900041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6900041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 bwMode="auto">
            <a:xfrm>
              <a:off x="6900041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 bwMode="auto">
            <a:xfrm>
              <a:off x="6900041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 bwMode="auto">
            <a:xfrm>
              <a:off x="6900041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 bwMode="auto">
            <a:xfrm>
              <a:off x="6900041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6900041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6900041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 bwMode="auto">
            <a:xfrm>
              <a:off x="8604448" y="2041225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 bwMode="auto">
            <a:xfrm>
              <a:off x="8604448" y="2197074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 bwMode="auto">
            <a:xfrm>
              <a:off x="8604448" y="2352923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8604448" y="2508771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 bwMode="auto">
            <a:xfrm>
              <a:off x="8604448" y="2664620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ounded Rectangle 152"/>
            <p:cNvSpPr/>
            <p:nvPr/>
          </p:nvSpPr>
          <p:spPr bwMode="auto">
            <a:xfrm>
              <a:off x="8604448" y="28204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ounded Rectangle 153"/>
            <p:cNvSpPr/>
            <p:nvPr/>
          </p:nvSpPr>
          <p:spPr bwMode="auto">
            <a:xfrm>
              <a:off x="8604448" y="2976318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ounded Rectangle 154"/>
            <p:cNvSpPr/>
            <p:nvPr/>
          </p:nvSpPr>
          <p:spPr bwMode="auto">
            <a:xfrm>
              <a:off x="8604448" y="3132169"/>
              <a:ext cx="144016" cy="147695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28384" y="2060848"/>
              <a:ext cx="528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…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156176" y="1599183"/>
                  <a:ext cx="268124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𝐗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1599183"/>
                  <a:ext cx="268124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012160" y="3030051"/>
            <a:ext cx="2863541" cy="1191037"/>
            <a:chOff x="6012160" y="3030051"/>
            <a:chExt cx="2863541" cy="1191037"/>
          </a:xfrm>
        </p:grpSpPr>
        <p:grpSp>
          <p:nvGrpSpPr>
            <p:cNvPr id="7" name="Group 6"/>
            <p:cNvGrpSpPr/>
            <p:nvPr/>
          </p:nvGrpSpPr>
          <p:grpSpPr>
            <a:xfrm>
              <a:off x="6012160" y="3501008"/>
              <a:ext cx="2863541" cy="720080"/>
              <a:chOff x="6012160" y="3501008"/>
              <a:chExt cx="2863541" cy="72008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6084168" y="3501008"/>
                <a:ext cx="2736304" cy="7200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 bwMode="auto">
              <a:xfrm>
                <a:off x="7048814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 bwMode="auto">
              <a:xfrm>
                <a:off x="7197587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 bwMode="auto">
              <a:xfrm>
                <a:off x="7346360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 bwMode="auto">
              <a:xfrm>
                <a:off x="7495133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 bwMode="auto">
              <a:xfrm>
                <a:off x="7643906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 bwMode="auto">
              <a:xfrm>
                <a:off x="7792680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 bwMode="auto">
              <a:xfrm>
                <a:off x="6156176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 bwMode="auto">
              <a:xfrm>
                <a:off x="6304949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 bwMode="auto">
              <a:xfrm>
                <a:off x="6453722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7" name="Rounded Rectangle 166"/>
              <p:cNvSpPr/>
              <p:nvPr/>
            </p:nvSpPr>
            <p:spPr bwMode="auto">
              <a:xfrm>
                <a:off x="6602495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 bwMode="auto">
              <a:xfrm>
                <a:off x="6751268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 bwMode="auto">
              <a:xfrm>
                <a:off x="6900041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 bwMode="auto">
              <a:xfrm>
                <a:off x="8604448" y="3569337"/>
                <a:ext cx="144016" cy="147695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012160" y="3697868"/>
                    <a:ext cx="286354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𝐟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160" y="3697868"/>
                    <a:ext cx="2863541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1" name="TextBox 170"/>
            <p:cNvSpPr txBox="1"/>
            <p:nvPr/>
          </p:nvSpPr>
          <p:spPr>
            <a:xfrm>
              <a:off x="8028384" y="3030051"/>
              <a:ext cx="528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…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84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6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Our Goal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55213" y="1195785"/>
                <a:ext cx="2681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rgbClr val="FFFFFF"/>
                          </a:solidFill>
                          <a:latin typeface="Cambria Math"/>
                          <a:cs typeface="Calibri" pitchFamily="34" charset="0"/>
                        </a:rPr>
                        <m:t>𝐗</m:t>
                      </m:r>
                      <m:r>
                        <a:rPr lang="en-US" sz="2400">
                          <a:solidFill>
                            <a:srgbClr val="FFFFFF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/>
                              <a:cs typeface="Calibri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13" y="1195785"/>
                <a:ext cx="268124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6341" y="2825016"/>
                <a:ext cx="19513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𝐟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  <a:latin typeface="Cambria Math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41" y="2825016"/>
                <a:ext cx="1951368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3116914" y="2182218"/>
            <a:ext cx="2357851" cy="172015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2849" y="2559884"/>
            <a:ext cx="1805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Wavelet Transform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03749" y="2852175"/>
            <a:ext cx="1213165" cy="43654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743576" y="1747652"/>
            <a:ext cx="1104523" cy="41645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474765" y="2779228"/>
            <a:ext cx="1213165" cy="43654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2250" y="2397335"/>
            <a:ext cx="224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Sparse    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(compact)    Representation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58" y="4155540"/>
            <a:ext cx="7972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 both an orthogonal wavelet transform and a redundant alternative, both efficiently representing the input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signal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Our problem: The regular wavelet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transform produces a small number of large coefficients when it is applied to piecewise regular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signals. But, the signal (vector)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is not necessarily smooth in general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7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Main Idea (1) - Permutation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0625" y="1126167"/>
            <a:ext cx="4678212" cy="1544610"/>
            <a:chOff x="470625" y="1126167"/>
            <a:chExt cx="4678212" cy="154461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918860" y="1204116"/>
              <a:ext cx="4229977" cy="146666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90398" y="1607881"/>
              <a:ext cx="4061030" cy="968560"/>
              <a:chOff x="2007983" y="4859664"/>
              <a:chExt cx="4061030" cy="968560"/>
            </a:xfrm>
          </p:grpSpPr>
          <p:cxnSp>
            <p:nvCxnSpPr>
              <p:cNvPr id="5" name="Straight Arrow Connector 102"/>
              <p:cNvCxnSpPr>
                <a:cxnSpLocks noChangeShapeType="1"/>
              </p:cNvCxnSpPr>
              <p:nvPr/>
            </p:nvCxnSpPr>
            <p:spPr bwMode="auto">
              <a:xfrm>
                <a:off x="2007983" y="5826408"/>
                <a:ext cx="4061030" cy="1603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6" name="Oval 155"/>
              <p:cNvSpPr>
                <a:spLocks noChangeArrowheads="1"/>
              </p:cNvSpPr>
              <p:nvPr/>
            </p:nvSpPr>
            <p:spPr bwMode="auto">
              <a:xfrm flipV="1">
                <a:off x="4632088" y="5140335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" name="Straight Connector 156"/>
              <p:cNvCxnSpPr>
                <a:cxnSpLocks noChangeShapeType="1"/>
              </p:cNvCxnSpPr>
              <p:nvPr/>
            </p:nvCxnSpPr>
            <p:spPr bwMode="auto">
              <a:xfrm rot="16200000" flipV="1">
                <a:off x="4357290" y="5508184"/>
                <a:ext cx="64008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" name="Straight Connector 157"/>
              <p:cNvCxnSpPr>
                <a:cxnSpLocks noChangeShapeType="1"/>
              </p:cNvCxnSpPr>
              <p:nvPr/>
            </p:nvCxnSpPr>
            <p:spPr bwMode="auto">
              <a:xfrm rot="16200000" flipV="1">
                <a:off x="1994782" y="5455808"/>
                <a:ext cx="73152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0" name="Oval 164"/>
              <p:cNvSpPr>
                <a:spLocks noChangeArrowheads="1"/>
              </p:cNvSpPr>
              <p:nvPr/>
            </p:nvSpPr>
            <p:spPr bwMode="auto">
              <a:xfrm>
                <a:off x="2306232" y="5037583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744232" y="5729685"/>
                <a:ext cx="18288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2" name="Oval 164"/>
              <p:cNvSpPr>
                <a:spLocks noChangeArrowheads="1"/>
              </p:cNvSpPr>
              <p:nvPr/>
            </p:nvSpPr>
            <p:spPr bwMode="auto">
              <a:xfrm flipV="1">
                <a:off x="2781362" y="5585829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835673" y="5369280"/>
                <a:ext cx="91440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" name="Oval 164"/>
              <p:cNvSpPr>
                <a:spLocks noChangeArrowheads="1"/>
              </p:cNvSpPr>
              <p:nvPr/>
            </p:nvSpPr>
            <p:spPr bwMode="auto">
              <a:xfrm flipV="1">
                <a:off x="3238563" y="4859664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484717" y="5545002"/>
                <a:ext cx="54864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6" name="Oval 164"/>
              <p:cNvSpPr>
                <a:spLocks noChangeArrowheads="1"/>
              </p:cNvSpPr>
              <p:nvPr/>
            </p:nvSpPr>
            <p:spPr bwMode="auto">
              <a:xfrm flipV="1">
                <a:off x="3704727" y="5218266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804756" y="5404254"/>
                <a:ext cx="82296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8" name="Oval 164"/>
              <p:cNvSpPr>
                <a:spLocks noChangeArrowheads="1"/>
              </p:cNvSpPr>
              <p:nvPr/>
            </p:nvSpPr>
            <p:spPr bwMode="auto">
              <a:xfrm flipV="1">
                <a:off x="4161926" y="4940358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4956723" y="5641824"/>
                <a:ext cx="36576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0" name="Oval 164"/>
              <p:cNvSpPr>
                <a:spLocks noChangeArrowheads="1"/>
              </p:cNvSpPr>
              <p:nvPr/>
            </p:nvSpPr>
            <p:spPr bwMode="auto">
              <a:xfrm flipV="1">
                <a:off x="5085293" y="5406528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5377167" y="5597896"/>
                <a:ext cx="45720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2" name="Oval 164"/>
              <p:cNvSpPr>
                <a:spLocks noChangeArrowheads="1"/>
              </p:cNvSpPr>
              <p:nvPr/>
            </p:nvSpPr>
            <p:spPr bwMode="auto">
              <a:xfrm flipV="1">
                <a:off x="5551457" y="5316880"/>
                <a:ext cx="92296" cy="9230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07986" y="1126167"/>
                  <a:ext cx="4794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986" y="1126167"/>
                  <a:ext cx="47949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1577152" y="1126167"/>
                  <a:ext cx="48545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152" y="1126167"/>
                  <a:ext cx="48545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021418" y="1126167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418" y="1126167"/>
                  <a:ext cx="48545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516664" y="1126167"/>
                  <a:ext cx="4754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664" y="1126167"/>
                  <a:ext cx="47545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990929" y="1126167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929" y="1126167"/>
                  <a:ext cx="48545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414943" y="1126167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943" y="1126167"/>
                  <a:ext cx="485453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914296" y="1126167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296" y="1126167"/>
                  <a:ext cx="485453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4342474" y="1126167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474" y="1126167"/>
                  <a:ext cx="485453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470625" y="1545877"/>
                  <a:ext cx="44435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𝐟</m:t>
                        </m:r>
                      </m:oMath>
                    </m:oMathPara>
                  </a14:m>
                  <a:endParaRPr lang="en-US" sz="2400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25" y="1545877"/>
                  <a:ext cx="444352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93484" y="2689318"/>
            <a:ext cx="4851470" cy="1574881"/>
            <a:chOff x="293484" y="2689318"/>
            <a:chExt cx="4851470" cy="1574881"/>
          </a:xfrm>
        </p:grpSpPr>
        <p:sp>
          <p:nvSpPr>
            <p:cNvPr id="65" name="Rectangle 64"/>
            <p:cNvSpPr/>
            <p:nvPr/>
          </p:nvSpPr>
          <p:spPr bwMode="auto">
            <a:xfrm>
              <a:off x="914977" y="2759713"/>
              <a:ext cx="4229977" cy="1504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03334" y="3206320"/>
              <a:ext cx="4061030" cy="973997"/>
              <a:chOff x="2007983" y="4859673"/>
              <a:chExt cx="4061030" cy="973997"/>
            </a:xfrm>
            <a:solidFill>
              <a:schemeClr val="bg1"/>
            </a:solidFill>
          </p:grpSpPr>
          <p:cxnSp>
            <p:nvCxnSpPr>
              <p:cNvPr id="24" name="Straight Arrow Connector 102"/>
              <p:cNvCxnSpPr>
                <a:cxnSpLocks noChangeShapeType="1"/>
              </p:cNvCxnSpPr>
              <p:nvPr/>
            </p:nvCxnSpPr>
            <p:spPr bwMode="auto">
              <a:xfrm>
                <a:off x="2007983" y="5826408"/>
                <a:ext cx="4061030" cy="1603"/>
              </a:xfrm>
              <a:prstGeom prst="straightConnector1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25" name="Oval 155"/>
              <p:cNvSpPr>
                <a:spLocks noChangeArrowheads="1"/>
              </p:cNvSpPr>
              <p:nvPr/>
            </p:nvSpPr>
            <p:spPr bwMode="auto">
              <a:xfrm flipV="1">
                <a:off x="4632088" y="4952070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Connector 156"/>
              <p:cNvCxnSpPr>
                <a:cxnSpLocks noChangeShapeType="1"/>
              </p:cNvCxnSpPr>
              <p:nvPr/>
            </p:nvCxnSpPr>
            <p:spPr bwMode="auto">
              <a:xfrm rot="16200000" flipV="1">
                <a:off x="4265850" y="5416744"/>
                <a:ext cx="82296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8" name="Straight Connector 157"/>
              <p:cNvCxnSpPr>
                <a:cxnSpLocks noChangeShapeType="1"/>
              </p:cNvCxnSpPr>
              <p:nvPr/>
            </p:nvCxnSpPr>
            <p:spPr bwMode="auto">
              <a:xfrm rot="16200000" flipV="1">
                <a:off x="2268236" y="5729262"/>
                <a:ext cx="184612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9" name="Oval 164"/>
              <p:cNvSpPr>
                <a:spLocks noChangeArrowheads="1"/>
              </p:cNvSpPr>
              <p:nvPr/>
            </p:nvSpPr>
            <p:spPr bwMode="auto">
              <a:xfrm>
                <a:off x="2306232" y="5584448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2652792" y="5650790"/>
                <a:ext cx="36576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2" name="Oval 164"/>
              <p:cNvSpPr>
                <a:spLocks noChangeArrowheads="1"/>
              </p:cNvSpPr>
              <p:nvPr/>
            </p:nvSpPr>
            <p:spPr bwMode="auto">
              <a:xfrm flipV="1">
                <a:off x="2781362" y="5415494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018553" y="5553965"/>
                <a:ext cx="54864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4" name="Oval 164"/>
              <p:cNvSpPr>
                <a:spLocks noChangeArrowheads="1"/>
              </p:cNvSpPr>
              <p:nvPr/>
            </p:nvSpPr>
            <p:spPr bwMode="auto">
              <a:xfrm flipV="1">
                <a:off x="3238563" y="5227229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5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393277" y="5466107"/>
                <a:ext cx="73152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6" name="Oval 164"/>
              <p:cNvSpPr>
                <a:spLocks noChangeArrowheads="1"/>
              </p:cNvSpPr>
              <p:nvPr/>
            </p:nvSpPr>
            <p:spPr bwMode="auto">
              <a:xfrm flipV="1">
                <a:off x="3704727" y="5047931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7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3759036" y="5369289"/>
                <a:ext cx="91440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8" name="Oval 164"/>
              <p:cNvSpPr>
                <a:spLocks noChangeArrowheads="1"/>
              </p:cNvSpPr>
              <p:nvPr/>
            </p:nvSpPr>
            <p:spPr bwMode="auto">
              <a:xfrm flipV="1">
                <a:off x="4161926" y="4859673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4819563" y="5510034"/>
                <a:ext cx="64008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0" name="Oval 164"/>
              <p:cNvSpPr>
                <a:spLocks noChangeArrowheads="1"/>
              </p:cNvSpPr>
              <p:nvPr/>
            </p:nvSpPr>
            <p:spPr bwMode="auto">
              <a:xfrm flipV="1">
                <a:off x="5085293" y="5137578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Straight Connector 157"/>
              <p:cNvCxnSpPr>
                <a:cxnSpLocks noChangeShapeType="1"/>
              </p:cNvCxnSpPr>
              <p:nvPr/>
            </p:nvCxnSpPr>
            <p:spPr bwMode="auto">
              <a:xfrm rot="5400000">
                <a:off x="5377167" y="5597896"/>
                <a:ext cx="457200" cy="0"/>
              </a:xfrm>
              <a:prstGeom prst="line">
                <a:avLst/>
              </a:prstGeom>
              <a:grp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42" name="Oval 164"/>
              <p:cNvSpPr>
                <a:spLocks noChangeArrowheads="1"/>
              </p:cNvSpPr>
              <p:nvPr/>
            </p:nvSpPr>
            <p:spPr bwMode="auto">
              <a:xfrm flipV="1">
                <a:off x="5551457" y="5316880"/>
                <a:ext cx="92296" cy="92306"/>
              </a:xfrm>
              <a:prstGeom prst="ellipse">
                <a:avLst/>
              </a:prstGeom>
              <a:grp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501707" y="2689318"/>
                  <a:ext cx="4794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707" y="2689318"/>
                  <a:ext cx="479490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091698" y="2689318"/>
                  <a:ext cx="48545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698" y="2689318"/>
                  <a:ext cx="48545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2960698" y="2689318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698" y="2689318"/>
                  <a:ext cx="485453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2026419" y="2689318"/>
                  <a:ext cx="4754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419" y="2689318"/>
                  <a:ext cx="475450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3430860" y="2689318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860" y="2689318"/>
                  <a:ext cx="485453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884065" y="2689318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065" y="2689318"/>
                  <a:ext cx="485453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1577152" y="2689318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152" y="2689318"/>
                  <a:ext cx="485453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4358391" y="2689318"/>
                  <a:ext cx="485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391" y="2689318"/>
                  <a:ext cx="485453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93484" y="3113592"/>
                  <a:ext cx="631327" cy="628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chemeClr val="bg1"/>
                    </a:solidFill>
                    <a:latin typeface="Cambria Math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484" y="3113592"/>
                  <a:ext cx="631327" cy="62882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U-Turn Arrow 62"/>
          <p:cNvSpPr/>
          <p:nvPr/>
        </p:nvSpPr>
        <p:spPr bwMode="auto">
          <a:xfrm rot="5400000">
            <a:off x="4668482" y="2395370"/>
            <a:ext cx="2028153" cy="826885"/>
          </a:xfrm>
          <a:prstGeom prst="uturnArrow">
            <a:avLst>
              <a:gd name="adj1" fmla="val 30043"/>
              <a:gd name="adj2" fmla="val 25000"/>
              <a:gd name="adj3" fmla="val 23097"/>
              <a:gd name="adj4" fmla="val 54949"/>
              <a:gd name="adj5" fmla="val 100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35146" y="2339327"/>
                <a:ext cx="27748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Permutation using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FFFF"/>
                        </a:solidFill>
                        <a:latin typeface="Cambria Math"/>
                        <a:cs typeface="Calibri" pitchFamily="34" charset="0"/>
                      </a:rPr>
                      <m:t>𝐗</m:t>
                    </m:r>
                    <m:r>
                      <a:rPr lang="en-US" sz="2400">
                        <a:solidFill>
                          <a:srgbClr val="FFFFFF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  <a:cs typeface="Calibri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46" y="2339327"/>
                <a:ext cx="2774801" cy="830997"/>
              </a:xfrm>
              <a:prstGeom prst="rect">
                <a:avLst/>
              </a:prstGeom>
              <a:blipFill rotWithShape="1">
                <a:blip r:embed="rId21"/>
                <a:stretch>
                  <a:fillRect l="-328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ounded Rectangle 66"/>
          <p:cNvSpPr/>
          <p:nvPr/>
        </p:nvSpPr>
        <p:spPr bwMode="auto">
          <a:xfrm>
            <a:off x="692801" y="4855958"/>
            <a:ext cx="3026934" cy="111027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200560" y="5057327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2524369" y="5057327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57025" y="5116648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70510" y="5118708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939183" y="4855958"/>
                <a:ext cx="387027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83" y="4855958"/>
                <a:ext cx="387027" cy="494751"/>
              </a:xfrm>
              <a:prstGeom prst="rect">
                <a:avLst/>
              </a:prstGeom>
              <a:blipFill rotWithShape="1">
                <a:blip r:embed="rId22"/>
                <a:stretch>
                  <a:fillRect l="-3125" r="-1093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45165" y="5165470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/>
                          <a:cs typeface="Calibri" pitchFamily="34" charset="0"/>
                        </a:rPr>
                        <m:t>𝐟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5" y="5165470"/>
                <a:ext cx="389850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ounded Rectangle 74"/>
          <p:cNvSpPr/>
          <p:nvPr/>
        </p:nvSpPr>
        <p:spPr bwMode="auto">
          <a:xfrm>
            <a:off x="5326178" y="4875711"/>
            <a:ext cx="3026934" cy="111027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5833937" y="5077080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7157746" y="5077080"/>
            <a:ext cx="753184" cy="7075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90402" y="5136401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03887" y="5138461"/>
            <a:ext cx="66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US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595708" y="4835202"/>
                <a:ext cx="387027" cy="520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latin typeface="Cambria Math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08" y="4835202"/>
                <a:ext cx="387027" cy="52059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8564718" y="5152964"/>
                <a:ext cx="447558" cy="4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𝐟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  <a:latin typeface="Cambria Math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718" y="5152964"/>
                <a:ext cx="447558" cy="481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ight Arrow 83"/>
          <p:cNvSpPr/>
          <p:nvPr/>
        </p:nvSpPr>
        <p:spPr bwMode="auto">
          <a:xfrm>
            <a:off x="462730" y="5313002"/>
            <a:ext cx="729935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ight Arrow 84"/>
          <p:cNvSpPr/>
          <p:nvPr/>
        </p:nvSpPr>
        <p:spPr bwMode="auto">
          <a:xfrm>
            <a:off x="1951636" y="5313002"/>
            <a:ext cx="570625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3275445" y="5313002"/>
            <a:ext cx="640868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Right Arrow 86"/>
          <p:cNvSpPr/>
          <p:nvPr/>
        </p:nvSpPr>
        <p:spPr bwMode="auto">
          <a:xfrm>
            <a:off x="5173703" y="5313002"/>
            <a:ext cx="650491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Right Arrow 87"/>
          <p:cNvSpPr/>
          <p:nvPr/>
        </p:nvSpPr>
        <p:spPr bwMode="auto">
          <a:xfrm>
            <a:off x="6583165" y="5313002"/>
            <a:ext cx="570625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Right Arrow 88"/>
          <p:cNvSpPr/>
          <p:nvPr/>
        </p:nvSpPr>
        <p:spPr bwMode="auto">
          <a:xfrm>
            <a:off x="7906974" y="5313002"/>
            <a:ext cx="754202" cy="247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Cloud 89"/>
          <p:cNvSpPr/>
          <p:nvPr/>
        </p:nvSpPr>
        <p:spPr bwMode="auto">
          <a:xfrm>
            <a:off x="3916313" y="4930815"/>
            <a:ext cx="1228641" cy="1055172"/>
          </a:xfrm>
          <a:prstGeom prst="clou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35394" y="5241730"/>
            <a:ext cx="11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Processing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81190" y="4465870"/>
            <a:ext cx="134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Permutation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92994" y="4465870"/>
            <a:ext cx="134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1D Wavelet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7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8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2836" y="2320721"/>
            <a:ext cx="3896033" cy="1281384"/>
            <a:chOff x="952836" y="2320721"/>
            <a:chExt cx="3896033" cy="1281384"/>
          </a:xfrm>
        </p:grpSpPr>
        <p:sp>
          <p:nvSpPr>
            <p:cNvPr id="5" name="Rectangle 4"/>
            <p:cNvSpPr/>
            <p:nvPr/>
          </p:nvSpPr>
          <p:spPr bwMode="auto">
            <a:xfrm>
              <a:off x="2718969" y="2340043"/>
              <a:ext cx="4318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718969" y="3170305"/>
              <a:ext cx="4318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458744" y="2340043"/>
              <a:ext cx="430213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58744" y="3170305"/>
              <a:ext cx="430213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350544" y="2555943"/>
              <a:ext cx="136842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410994" y="3386205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410994" y="2544629"/>
              <a:ext cx="0" cy="8630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888957" y="2555943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888957" y="3386205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3150769" y="2555943"/>
              <a:ext cx="3079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3"/>
              <a:endCxn id="10" idx="1"/>
            </p:cNvCxnSpPr>
            <p:nvPr/>
          </p:nvCxnSpPr>
          <p:spPr bwMode="auto">
            <a:xfrm flipV="1">
              <a:off x="3150769" y="3386205"/>
              <a:ext cx="3079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52836" y="2358290"/>
                  <a:ext cx="4902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836" y="2358290"/>
                  <a:ext cx="49026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098087" y="2320721"/>
                  <a:ext cx="7355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087" y="2320721"/>
                  <a:ext cx="73552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106936" y="3170305"/>
                  <a:ext cx="7419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936" y="3170305"/>
                  <a:ext cx="74193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728947" y="2334911"/>
                  <a:ext cx="411843" cy="406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947" y="2334911"/>
                  <a:ext cx="411843" cy="40697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734684" y="3142473"/>
                  <a:ext cx="4262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684" y="3142473"/>
                  <a:ext cx="42627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8571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347218" y="2353627"/>
                  <a:ext cx="598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218" y="2353627"/>
                  <a:ext cx="59894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365324" y="3192942"/>
                  <a:ext cx="598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5324" y="3192942"/>
                  <a:ext cx="598946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712650" y="2333609"/>
            <a:ext cx="3507780" cy="1268496"/>
            <a:chOff x="4712650" y="2333609"/>
            <a:chExt cx="3507780" cy="1268496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4712650" y="2555943"/>
              <a:ext cx="136842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6094075" y="2340043"/>
              <a:ext cx="4318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94075" y="3170305"/>
              <a:ext cx="430213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32263" y="2340043"/>
              <a:ext cx="4318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832263" y="3170305"/>
              <a:ext cx="431800" cy="43180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5786100" y="3386205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5786100" y="2565469"/>
              <a:ext cx="0" cy="8422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7264063" y="2555943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7264063" y="3386205"/>
              <a:ext cx="30797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6524288" y="2555943"/>
              <a:ext cx="3079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3"/>
              <a:endCxn id="28" idx="1"/>
            </p:cNvCxnSpPr>
            <p:nvPr/>
          </p:nvCxnSpPr>
          <p:spPr bwMode="auto">
            <a:xfrm flipV="1">
              <a:off x="6524288" y="3386205"/>
              <a:ext cx="3079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481704" y="2333609"/>
                  <a:ext cx="7355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704" y="2333609"/>
                  <a:ext cx="73552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478497" y="3161138"/>
                  <a:ext cx="7419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497" y="3161138"/>
                  <a:ext cx="74193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21531" y="2353627"/>
                  <a:ext cx="598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531" y="2353627"/>
                  <a:ext cx="5989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739637" y="3192942"/>
                  <a:ext cx="598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37" y="3192942"/>
                  <a:ext cx="5989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101005" y="2351429"/>
                  <a:ext cx="411843" cy="406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005" y="2351429"/>
                  <a:ext cx="411843" cy="40697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106742" y="3158991"/>
                  <a:ext cx="4262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6742" y="3158991"/>
                  <a:ext cx="426271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28571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590178" y="2282067"/>
            <a:ext cx="3978732" cy="552640"/>
            <a:chOff x="1590178" y="2282067"/>
            <a:chExt cx="3978732" cy="552640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1590178" y="2282067"/>
              <a:ext cx="572582" cy="54477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614123" y="2297887"/>
                  <a:ext cx="582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123" y="2297887"/>
                  <a:ext cx="582108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ounded Rectangle 56"/>
            <p:cNvSpPr/>
            <p:nvPr/>
          </p:nvSpPr>
          <p:spPr bwMode="auto">
            <a:xfrm>
              <a:off x="4962857" y="2289936"/>
              <a:ext cx="572582" cy="54477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986802" y="2305756"/>
                  <a:ext cx="5821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802" y="2305756"/>
                  <a:ext cx="58210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875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The Main Idea (2) - Permutation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6442" y="1305180"/>
            <a:ext cx="8170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fact, we propose to perform a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different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permutation in each resolution level of the multi-scale pyramid:</a:t>
            </a: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Naturally, these permutations will be applied reversely in the inverse transform. </a:t>
            </a:r>
          </a:p>
          <a:p>
            <a:pPr marL="361950" indent="-361950"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Thus, the difference between this and the plain 1D wavelet transform applied on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are the additional permutations, thus preserving the transform’s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linearity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unitarity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while also adapting to the input signal.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 txBox="1">
            <a:spLocks/>
          </p:cNvSpPr>
          <p:nvPr/>
        </p:nvSpPr>
        <p:spPr>
          <a:xfrm>
            <a:off x="7113588" y="623887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ahoma" pitchFamily="34" charset="0"/>
              </a:defRPr>
            </a:lvl9pPr>
          </a:lstStyle>
          <a:p>
            <a:pPr eaLnBrk="1" hangingPunct="1"/>
            <a:fld id="{E3D05393-61E0-48FB-8544-AE22D8C7AA87}" type="slidenum">
              <a:rPr lang="he-IL" sz="1600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9</a:t>
            </a:fld>
            <a:endParaRPr lang="en-US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69913" indent="-569913" algn="l" rtl="0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Building the Permutations (1)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813" y="1330860"/>
            <a:ext cx="8542337" cy="450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Lets start with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the permutation applied on the incoming signal.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Recall: the wavelet transform is most effective for piecewise regular signals.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thus,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should be chosen such that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is most “regular”.</a:t>
            </a: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endParaRPr lang="en-US" sz="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So, … for example, we can simply permute by sorting the signal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2136" y="2786063"/>
            <a:ext cx="9019489" cy="3200400"/>
            <a:chOff x="172136" y="2786063"/>
            <a:chExt cx="9019489" cy="3200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136" y="2786063"/>
              <a:ext cx="4267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537261" y="2968627"/>
              <a:ext cx="3498850" cy="2814638"/>
              <a:chOff x="270" y="1870"/>
              <a:chExt cx="2204" cy="1773"/>
            </a:xfrm>
          </p:grpSpPr>
          <p:sp>
            <p:nvSpPr>
              <p:cNvPr id="372" name="Rectangle 5"/>
              <p:cNvSpPr>
                <a:spLocks noChangeArrowheads="1"/>
              </p:cNvSpPr>
              <p:nvPr/>
            </p:nvSpPr>
            <p:spPr bwMode="auto">
              <a:xfrm>
                <a:off x="390" y="1909"/>
                <a:ext cx="2084" cy="16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3" name="Rectangle 6"/>
              <p:cNvSpPr>
                <a:spLocks noChangeArrowheads="1"/>
              </p:cNvSpPr>
              <p:nvPr/>
            </p:nvSpPr>
            <p:spPr bwMode="auto">
              <a:xfrm>
                <a:off x="390" y="1909"/>
                <a:ext cx="2084" cy="164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4" name="Line 7"/>
              <p:cNvSpPr>
                <a:spLocks noChangeShapeType="1"/>
              </p:cNvSpPr>
              <p:nvPr/>
            </p:nvSpPr>
            <p:spPr bwMode="auto">
              <a:xfrm>
                <a:off x="390" y="1909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5" name="Line 8"/>
              <p:cNvSpPr>
                <a:spLocks noChangeShapeType="1"/>
              </p:cNvSpPr>
              <p:nvPr/>
            </p:nvSpPr>
            <p:spPr bwMode="auto">
              <a:xfrm>
                <a:off x="390" y="3550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6" name="Line 9"/>
              <p:cNvSpPr>
                <a:spLocks noChangeShapeType="1"/>
              </p:cNvSpPr>
              <p:nvPr/>
            </p:nvSpPr>
            <p:spPr bwMode="auto">
              <a:xfrm flipV="1">
                <a:off x="2474" y="1909"/>
                <a:ext cx="0" cy="1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7" name="Line 10"/>
              <p:cNvSpPr>
                <a:spLocks noChangeShapeType="1"/>
              </p:cNvSpPr>
              <p:nvPr/>
            </p:nvSpPr>
            <p:spPr bwMode="auto">
              <a:xfrm flipV="1">
                <a:off x="390" y="1909"/>
                <a:ext cx="0" cy="1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8" name="Line 11"/>
              <p:cNvSpPr>
                <a:spLocks noChangeShapeType="1"/>
              </p:cNvSpPr>
              <p:nvPr/>
            </p:nvSpPr>
            <p:spPr bwMode="auto">
              <a:xfrm>
                <a:off x="390" y="3550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9" name="Line 12"/>
              <p:cNvSpPr>
                <a:spLocks noChangeShapeType="1"/>
              </p:cNvSpPr>
              <p:nvPr/>
            </p:nvSpPr>
            <p:spPr bwMode="auto">
              <a:xfrm flipV="1">
                <a:off x="390" y="1909"/>
                <a:ext cx="0" cy="1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0" name="Line 13"/>
              <p:cNvSpPr>
                <a:spLocks noChangeShapeType="1"/>
              </p:cNvSpPr>
              <p:nvPr/>
            </p:nvSpPr>
            <p:spPr bwMode="auto">
              <a:xfrm flipV="1">
                <a:off x="390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1" name="Line 14"/>
              <p:cNvSpPr>
                <a:spLocks noChangeShapeType="1"/>
              </p:cNvSpPr>
              <p:nvPr/>
            </p:nvSpPr>
            <p:spPr bwMode="auto">
              <a:xfrm>
                <a:off x="390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2" name="Rectangle 15"/>
              <p:cNvSpPr>
                <a:spLocks noChangeArrowheads="1"/>
              </p:cNvSpPr>
              <p:nvPr/>
            </p:nvSpPr>
            <p:spPr bwMode="auto">
              <a:xfrm>
                <a:off x="376" y="3565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Helvetica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Line 16"/>
              <p:cNvSpPr>
                <a:spLocks noChangeShapeType="1"/>
              </p:cNvSpPr>
              <p:nvPr/>
            </p:nvSpPr>
            <p:spPr bwMode="auto">
              <a:xfrm flipV="1">
                <a:off x="789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4" name="Line 17"/>
              <p:cNvSpPr>
                <a:spLocks noChangeShapeType="1"/>
              </p:cNvSpPr>
              <p:nvPr/>
            </p:nvSpPr>
            <p:spPr bwMode="auto">
              <a:xfrm>
                <a:off x="789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5" name="Rectangle 18"/>
              <p:cNvSpPr>
                <a:spLocks noChangeArrowheads="1"/>
              </p:cNvSpPr>
              <p:nvPr/>
            </p:nvSpPr>
            <p:spPr bwMode="auto">
              <a:xfrm>
                <a:off x="755" y="356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Line 19"/>
              <p:cNvSpPr>
                <a:spLocks noChangeShapeType="1"/>
              </p:cNvSpPr>
              <p:nvPr/>
            </p:nvSpPr>
            <p:spPr bwMode="auto">
              <a:xfrm flipV="1">
                <a:off x="1187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7" name="Line 20"/>
              <p:cNvSpPr>
                <a:spLocks noChangeShapeType="1"/>
              </p:cNvSpPr>
              <p:nvPr/>
            </p:nvSpPr>
            <p:spPr bwMode="auto">
              <a:xfrm>
                <a:off x="1187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8" name="Rectangle 21"/>
              <p:cNvSpPr>
                <a:spLocks noChangeArrowheads="1"/>
              </p:cNvSpPr>
              <p:nvPr/>
            </p:nvSpPr>
            <p:spPr bwMode="auto">
              <a:xfrm>
                <a:off x="1139" y="3565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Line 22"/>
              <p:cNvSpPr>
                <a:spLocks noChangeShapeType="1"/>
              </p:cNvSpPr>
              <p:nvPr/>
            </p:nvSpPr>
            <p:spPr bwMode="auto">
              <a:xfrm flipV="1">
                <a:off x="1590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0" name="Line 23"/>
              <p:cNvSpPr>
                <a:spLocks noChangeShapeType="1"/>
              </p:cNvSpPr>
              <p:nvPr/>
            </p:nvSpPr>
            <p:spPr bwMode="auto">
              <a:xfrm>
                <a:off x="1590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1" name="Rectangle 24"/>
              <p:cNvSpPr>
                <a:spLocks noChangeArrowheads="1"/>
              </p:cNvSpPr>
              <p:nvPr/>
            </p:nvSpPr>
            <p:spPr bwMode="auto">
              <a:xfrm>
                <a:off x="1542" y="3565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Line 25"/>
              <p:cNvSpPr>
                <a:spLocks noChangeShapeType="1"/>
              </p:cNvSpPr>
              <p:nvPr/>
            </p:nvSpPr>
            <p:spPr bwMode="auto">
              <a:xfrm flipV="1">
                <a:off x="1989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3" name="Line 26"/>
              <p:cNvSpPr>
                <a:spLocks noChangeShapeType="1"/>
              </p:cNvSpPr>
              <p:nvPr/>
            </p:nvSpPr>
            <p:spPr bwMode="auto">
              <a:xfrm>
                <a:off x="1989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4" name="Rectangle 27"/>
              <p:cNvSpPr>
                <a:spLocks noChangeArrowheads="1"/>
              </p:cNvSpPr>
              <p:nvPr/>
            </p:nvSpPr>
            <p:spPr bwMode="auto">
              <a:xfrm>
                <a:off x="1941" y="3565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Line 28"/>
              <p:cNvSpPr>
                <a:spLocks noChangeShapeType="1"/>
              </p:cNvSpPr>
              <p:nvPr/>
            </p:nvSpPr>
            <p:spPr bwMode="auto">
              <a:xfrm flipV="1">
                <a:off x="2392" y="352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6" name="Line 29"/>
              <p:cNvSpPr>
                <a:spLocks noChangeShapeType="1"/>
              </p:cNvSpPr>
              <p:nvPr/>
            </p:nvSpPr>
            <p:spPr bwMode="auto">
              <a:xfrm>
                <a:off x="2392" y="190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7" name="Rectangle 30"/>
              <p:cNvSpPr>
                <a:spLocks noChangeArrowheads="1"/>
              </p:cNvSpPr>
              <p:nvPr/>
            </p:nvSpPr>
            <p:spPr bwMode="auto">
              <a:xfrm>
                <a:off x="2344" y="3565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Line 31"/>
              <p:cNvSpPr>
                <a:spLocks noChangeShapeType="1"/>
              </p:cNvSpPr>
              <p:nvPr/>
            </p:nvSpPr>
            <p:spPr bwMode="auto">
              <a:xfrm>
                <a:off x="390" y="355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9" name="Line 32"/>
              <p:cNvSpPr>
                <a:spLocks noChangeShapeType="1"/>
              </p:cNvSpPr>
              <p:nvPr/>
            </p:nvSpPr>
            <p:spPr bwMode="auto">
              <a:xfrm flipH="1">
                <a:off x="2450" y="355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0" name="Rectangle 33"/>
              <p:cNvSpPr>
                <a:spLocks noChangeArrowheads="1"/>
              </p:cNvSpPr>
              <p:nvPr/>
            </p:nvSpPr>
            <p:spPr bwMode="auto">
              <a:xfrm>
                <a:off x="338" y="3512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Line 34"/>
              <p:cNvSpPr>
                <a:spLocks noChangeShapeType="1"/>
              </p:cNvSpPr>
              <p:nvPr/>
            </p:nvSpPr>
            <p:spPr bwMode="auto">
              <a:xfrm>
                <a:off x="390" y="321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2" name="Line 35"/>
              <p:cNvSpPr>
                <a:spLocks noChangeShapeType="1"/>
              </p:cNvSpPr>
              <p:nvPr/>
            </p:nvSpPr>
            <p:spPr bwMode="auto">
              <a:xfrm flipH="1">
                <a:off x="2450" y="321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3" name="Rectangle 36"/>
              <p:cNvSpPr>
                <a:spLocks noChangeArrowheads="1"/>
              </p:cNvSpPr>
              <p:nvPr/>
            </p:nvSpPr>
            <p:spPr bwMode="auto">
              <a:xfrm>
                <a:off x="304" y="3181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Line 37"/>
              <p:cNvSpPr>
                <a:spLocks noChangeShapeType="1"/>
              </p:cNvSpPr>
              <p:nvPr/>
            </p:nvSpPr>
            <p:spPr bwMode="auto">
              <a:xfrm>
                <a:off x="390" y="289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5" name="Line 38"/>
              <p:cNvSpPr>
                <a:spLocks noChangeShapeType="1"/>
              </p:cNvSpPr>
              <p:nvPr/>
            </p:nvSpPr>
            <p:spPr bwMode="auto">
              <a:xfrm flipH="1">
                <a:off x="2450" y="2893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6" name="Rectangle 39"/>
              <p:cNvSpPr>
                <a:spLocks noChangeArrowheads="1"/>
              </p:cNvSpPr>
              <p:nvPr/>
            </p:nvSpPr>
            <p:spPr bwMode="auto">
              <a:xfrm>
                <a:off x="270" y="2854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Line 40"/>
              <p:cNvSpPr>
                <a:spLocks noChangeShapeType="1"/>
              </p:cNvSpPr>
              <p:nvPr/>
            </p:nvSpPr>
            <p:spPr bwMode="auto">
              <a:xfrm>
                <a:off x="390" y="256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8" name="Line 41"/>
              <p:cNvSpPr>
                <a:spLocks noChangeShapeType="1"/>
              </p:cNvSpPr>
              <p:nvPr/>
            </p:nvSpPr>
            <p:spPr bwMode="auto">
              <a:xfrm flipH="1">
                <a:off x="2450" y="256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9" name="Rectangle 42"/>
              <p:cNvSpPr>
                <a:spLocks noChangeArrowheads="1"/>
              </p:cNvSpPr>
              <p:nvPr/>
            </p:nvSpPr>
            <p:spPr bwMode="auto">
              <a:xfrm>
                <a:off x="270" y="2523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Line 43"/>
              <p:cNvSpPr>
                <a:spLocks noChangeShapeType="1"/>
              </p:cNvSpPr>
              <p:nvPr/>
            </p:nvSpPr>
            <p:spPr bwMode="auto">
              <a:xfrm>
                <a:off x="390" y="223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1" name="Line 44"/>
              <p:cNvSpPr>
                <a:spLocks noChangeShapeType="1"/>
              </p:cNvSpPr>
              <p:nvPr/>
            </p:nvSpPr>
            <p:spPr bwMode="auto">
              <a:xfrm flipH="1">
                <a:off x="2450" y="2235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2" name="Rectangle 45"/>
              <p:cNvSpPr>
                <a:spLocks noChangeArrowheads="1"/>
              </p:cNvSpPr>
              <p:nvPr/>
            </p:nvSpPr>
            <p:spPr bwMode="auto">
              <a:xfrm>
                <a:off x="270" y="2197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Line 46"/>
              <p:cNvSpPr>
                <a:spLocks noChangeShapeType="1"/>
              </p:cNvSpPr>
              <p:nvPr/>
            </p:nvSpPr>
            <p:spPr bwMode="auto">
              <a:xfrm>
                <a:off x="390" y="19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4" name="Line 47"/>
              <p:cNvSpPr>
                <a:spLocks noChangeShapeType="1"/>
              </p:cNvSpPr>
              <p:nvPr/>
            </p:nvSpPr>
            <p:spPr bwMode="auto">
              <a:xfrm flipH="1">
                <a:off x="2450" y="1909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5" name="Rectangle 48"/>
              <p:cNvSpPr>
                <a:spLocks noChangeArrowheads="1"/>
              </p:cNvSpPr>
              <p:nvPr/>
            </p:nvSpPr>
            <p:spPr bwMode="auto">
              <a:xfrm>
                <a:off x="270" y="1870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elvetica" charset="0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Line 49"/>
              <p:cNvSpPr>
                <a:spLocks noChangeShapeType="1"/>
              </p:cNvSpPr>
              <p:nvPr/>
            </p:nvSpPr>
            <p:spPr bwMode="auto">
              <a:xfrm>
                <a:off x="390" y="1909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7" name="Line 50"/>
              <p:cNvSpPr>
                <a:spLocks noChangeShapeType="1"/>
              </p:cNvSpPr>
              <p:nvPr/>
            </p:nvSpPr>
            <p:spPr bwMode="auto">
              <a:xfrm>
                <a:off x="390" y="3550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8" name="Line 51"/>
              <p:cNvSpPr>
                <a:spLocks noChangeShapeType="1"/>
              </p:cNvSpPr>
              <p:nvPr/>
            </p:nvSpPr>
            <p:spPr bwMode="auto">
              <a:xfrm flipV="1">
                <a:off x="2474" y="1909"/>
                <a:ext cx="0" cy="1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9" name="Line 52"/>
              <p:cNvSpPr>
                <a:spLocks noChangeShapeType="1"/>
              </p:cNvSpPr>
              <p:nvPr/>
            </p:nvSpPr>
            <p:spPr bwMode="auto">
              <a:xfrm flipV="1">
                <a:off x="390" y="1909"/>
                <a:ext cx="0" cy="1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0" name="Oval 53"/>
              <p:cNvSpPr>
                <a:spLocks noChangeArrowheads="1"/>
              </p:cNvSpPr>
              <p:nvPr/>
            </p:nvSpPr>
            <p:spPr bwMode="auto">
              <a:xfrm>
                <a:off x="376" y="3070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1" name="Oval 54"/>
              <p:cNvSpPr>
                <a:spLocks noChangeArrowheads="1"/>
              </p:cNvSpPr>
              <p:nvPr/>
            </p:nvSpPr>
            <p:spPr bwMode="auto">
              <a:xfrm>
                <a:off x="386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2" name="Oval 55"/>
              <p:cNvSpPr>
                <a:spLocks noChangeArrowheads="1"/>
              </p:cNvSpPr>
              <p:nvPr/>
            </p:nvSpPr>
            <p:spPr bwMode="auto">
              <a:xfrm>
                <a:off x="395" y="3200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3" name="Oval 56"/>
              <p:cNvSpPr>
                <a:spLocks noChangeArrowheads="1"/>
              </p:cNvSpPr>
              <p:nvPr/>
            </p:nvSpPr>
            <p:spPr bwMode="auto">
              <a:xfrm>
                <a:off x="400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4" name="Oval 57"/>
              <p:cNvSpPr>
                <a:spLocks noChangeArrowheads="1"/>
              </p:cNvSpPr>
              <p:nvPr/>
            </p:nvSpPr>
            <p:spPr bwMode="auto">
              <a:xfrm>
                <a:off x="410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5" name="Oval 58"/>
              <p:cNvSpPr>
                <a:spLocks noChangeArrowheads="1"/>
              </p:cNvSpPr>
              <p:nvPr/>
            </p:nvSpPr>
            <p:spPr bwMode="auto">
              <a:xfrm>
                <a:off x="419" y="321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6" name="Oval 59"/>
              <p:cNvSpPr>
                <a:spLocks noChangeArrowheads="1"/>
              </p:cNvSpPr>
              <p:nvPr/>
            </p:nvSpPr>
            <p:spPr bwMode="auto">
              <a:xfrm>
                <a:off x="424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7" name="Oval 60"/>
              <p:cNvSpPr>
                <a:spLocks noChangeArrowheads="1"/>
              </p:cNvSpPr>
              <p:nvPr/>
            </p:nvSpPr>
            <p:spPr bwMode="auto">
              <a:xfrm>
                <a:off x="434" y="3032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8" name="Oval 61"/>
              <p:cNvSpPr>
                <a:spLocks noChangeArrowheads="1"/>
              </p:cNvSpPr>
              <p:nvPr/>
            </p:nvSpPr>
            <p:spPr bwMode="auto">
              <a:xfrm>
                <a:off x="443" y="294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9" name="Oval 62"/>
              <p:cNvSpPr>
                <a:spLocks noChangeArrowheads="1"/>
              </p:cNvSpPr>
              <p:nvPr/>
            </p:nvSpPr>
            <p:spPr bwMode="auto">
              <a:xfrm>
                <a:off x="448" y="285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" name="Oval 63"/>
              <p:cNvSpPr>
                <a:spLocks noChangeArrowheads="1"/>
              </p:cNvSpPr>
              <p:nvPr/>
            </p:nvSpPr>
            <p:spPr bwMode="auto">
              <a:xfrm>
                <a:off x="458" y="278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1" name="Oval 64"/>
              <p:cNvSpPr>
                <a:spLocks noChangeArrowheads="1"/>
              </p:cNvSpPr>
              <p:nvPr/>
            </p:nvSpPr>
            <p:spPr bwMode="auto">
              <a:xfrm>
                <a:off x="467" y="2768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2" name="Oval 65"/>
              <p:cNvSpPr>
                <a:spLocks noChangeArrowheads="1"/>
              </p:cNvSpPr>
              <p:nvPr/>
            </p:nvSpPr>
            <p:spPr bwMode="auto">
              <a:xfrm>
                <a:off x="472" y="282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3" name="Oval 66"/>
              <p:cNvSpPr>
                <a:spLocks noChangeArrowheads="1"/>
              </p:cNvSpPr>
              <p:nvPr/>
            </p:nvSpPr>
            <p:spPr bwMode="auto">
              <a:xfrm>
                <a:off x="482" y="284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4" name="Oval 67"/>
              <p:cNvSpPr>
                <a:spLocks noChangeArrowheads="1"/>
              </p:cNvSpPr>
              <p:nvPr/>
            </p:nvSpPr>
            <p:spPr bwMode="auto">
              <a:xfrm>
                <a:off x="491" y="2787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5" name="Oval 68"/>
              <p:cNvSpPr>
                <a:spLocks noChangeArrowheads="1"/>
              </p:cNvSpPr>
              <p:nvPr/>
            </p:nvSpPr>
            <p:spPr bwMode="auto">
              <a:xfrm>
                <a:off x="496" y="278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6" name="Oval 69"/>
              <p:cNvSpPr>
                <a:spLocks noChangeArrowheads="1"/>
              </p:cNvSpPr>
              <p:nvPr/>
            </p:nvSpPr>
            <p:spPr bwMode="auto">
              <a:xfrm>
                <a:off x="506" y="295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7" name="Oval 70"/>
              <p:cNvSpPr>
                <a:spLocks noChangeArrowheads="1"/>
              </p:cNvSpPr>
              <p:nvPr/>
            </p:nvSpPr>
            <p:spPr bwMode="auto">
              <a:xfrm>
                <a:off x="515" y="3142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8" name="Oval 71"/>
              <p:cNvSpPr>
                <a:spLocks noChangeArrowheads="1"/>
              </p:cNvSpPr>
              <p:nvPr/>
            </p:nvSpPr>
            <p:spPr bwMode="auto">
              <a:xfrm>
                <a:off x="520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9" name="Oval 72"/>
              <p:cNvSpPr>
                <a:spLocks noChangeArrowheads="1"/>
              </p:cNvSpPr>
              <p:nvPr/>
            </p:nvSpPr>
            <p:spPr bwMode="auto">
              <a:xfrm>
                <a:off x="530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0" name="Oval 73"/>
              <p:cNvSpPr>
                <a:spLocks noChangeArrowheads="1"/>
              </p:cNvSpPr>
              <p:nvPr/>
            </p:nvSpPr>
            <p:spPr bwMode="auto">
              <a:xfrm>
                <a:off x="539" y="3200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1" name="Oval 74"/>
              <p:cNvSpPr>
                <a:spLocks noChangeArrowheads="1"/>
              </p:cNvSpPr>
              <p:nvPr/>
            </p:nvSpPr>
            <p:spPr bwMode="auto">
              <a:xfrm>
                <a:off x="544" y="321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2" name="Oval 75"/>
              <p:cNvSpPr>
                <a:spLocks noChangeArrowheads="1"/>
              </p:cNvSpPr>
              <p:nvPr/>
            </p:nvSpPr>
            <p:spPr bwMode="auto">
              <a:xfrm>
                <a:off x="554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3" name="Oval 76"/>
              <p:cNvSpPr>
                <a:spLocks noChangeArrowheads="1"/>
              </p:cNvSpPr>
              <p:nvPr/>
            </p:nvSpPr>
            <p:spPr bwMode="auto">
              <a:xfrm>
                <a:off x="563" y="3094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4" name="Oval 77"/>
              <p:cNvSpPr>
                <a:spLocks noChangeArrowheads="1"/>
              </p:cNvSpPr>
              <p:nvPr/>
            </p:nvSpPr>
            <p:spPr bwMode="auto">
              <a:xfrm>
                <a:off x="568" y="300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5" name="Oval 78"/>
              <p:cNvSpPr>
                <a:spLocks noChangeArrowheads="1"/>
              </p:cNvSpPr>
              <p:nvPr/>
            </p:nvSpPr>
            <p:spPr bwMode="auto">
              <a:xfrm>
                <a:off x="578" y="294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6" name="Oval 79"/>
              <p:cNvSpPr>
                <a:spLocks noChangeArrowheads="1"/>
              </p:cNvSpPr>
              <p:nvPr/>
            </p:nvSpPr>
            <p:spPr bwMode="auto">
              <a:xfrm>
                <a:off x="587" y="2830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7" name="Oval 80"/>
              <p:cNvSpPr>
                <a:spLocks noChangeArrowheads="1"/>
              </p:cNvSpPr>
              <p:nvPr/>
            </p:nvSpPr>
            <p:spPr bwMode="auto">
              <a:xfrm>
                <a:off x="592" y="273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8" name="Oval 81"/>
              <p:cNvSpPr>
                <a:spLocks noChangeArrowheads="1"/>
              </p:cNvSpPr>
              <p:nvPr/>
            </p:nvSpPr>
            <p:spPr bwMode="auto">
              <a:xfrm>
                <a:off x="602" y="2696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9" name="Oval 82"/>
              <p:cNvSpPr>
                <a:spLocks noChangeArrowheads="1"/>
              </p:cNvSpPr>
              <p:nvPr/>
            </p:nvSpPr>
            <p:spPr bwMode="auto">
              <a:xfrm>
                <a:off x="611" y="2782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0" name="Oval 83"/>
              <p:cNvSpPr>
                <a:spLocks noChangeArrowheads="1"/>
              </p:cNvSpPr>
              <p:nvPr/>
            </p:nvSpPr>
            <p:spPr bwMode="auto">
              <a:xfrm>
                <a:off x="616" y="2801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1" name="Oval 84"/>
              <p:cNvSpPr>
                <a:spLocks noChangeArrowheads="1"/>
              </p:cNvSpPr>
              <p:nvPr/>
            </p:nvSpPr>
            <p:spPr bwMode="auto">
              <a:xfrm>
                <a:off x="626" y="274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2" name="Oval 85"/>
              <p:cNvSpPr>
                <a:spLocks noChangeArrowheads="1"/>
              </p:cNvSpPr>
              <p:nvPr/>
            </p:nvSpPr>
            <p:spPr bwMode="auto">
              <a:xfrm>
                <a:off x="635" y="297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3" name="Oval 86"/>
              <p:cNvSpPr>
                <a:spLocks noChangeArrowheads="1"/>
              </p:cNvSpPr>
              <p:nvPr/>
            </p:nvSpPr>
            <p:spPr bwMode="auto">
              <a:xfrm>
                <a:off x="640" y="310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4" name="Oval 87"/>
              <p:cNvSpPr>
                <a:spLocks noChangeArrowheads="1"/>
              </p:cNvSpPr>
              <p:nvPr/>
            </p:nvSpPr>
            <p:spPr bwMode="auto">
              <a:xfrm>
                <a:off x="650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5" name="Oval 88"/>
              <p:cNvSpPr>
                <a:spLocks noChangeArrowheads="1"/>
              </p:cNvSpPr>
              <p:nvPr/>
            </p:nvSpPr>
            <p:spPr bwMode="auto">
              <a:xfrm>
                <a:off x="659" y="319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6" name="Oval 89"/>
              <p:cNvSpPr>
                <a:spLocks noChangeArrowheads="1"/>
              </p:cNvSpPr>
              <p:nvPr/>
            </p:nvSpPr>
            <p:spPr bwMode="auto">
              <a:xfrm>
                <a:off x="664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7" name="Oval 90"/>
              <p:cNvSpPr>
                <a:spLocks noChangeArrowheads="1"/>
              </p:cNvSpPr>
              <p:nvPr/>
            </p:nvSpPr>
            <p:spPr bwMode="auto">
              <a:xfrm>
                <a:off x="674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8" name="Oval 91"/>
              <p:cNvSpPr>
                <a:spLocks noChangeArrowheads="1"/>
              </p:cNvSpPr>
              <p:nvPr/>
            </p:nvSpPr>
            <p:spPr bwMode="auto">
              <a:xfrm>
                <a:off x="683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9" name="Oval 92"/>
              <p:cNvSpPr>
                <a:spLocks noChangeArrowheads="1"/>
              </p:cNvSpPr>
              <p:nvPr/>
            </p:nvSpPr>
            <p:spPr bwMode="auto">
              <a:xfrm>
                <a:off x="688" y="325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0" name="Oval 93"/>
              <p:cNvSpPr>
                <a:spLocks noChangeArrowheads="1"/>
              </p:cNvSpPr>
              <p:nvPr/>
            </p:nvSpPr>
            <p:spPr bwMode="auto">
              <a:xfrm>
                <a:off x="698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" name="Oval 94"/>
              <p:cNvSpPr>
                <a:spLocks noChangeArrowheads="1"/>
              </p:cNvSpPr>
              <p:nvPr/>
            </p:nvSpPr>
            <p:spPr bwMode="auto">
              <a:xfrm>
                <a:off x="707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2" name="Oval 95"/>
              <p:cNvSpPr>
                <a:spLocks noChangeArrowheads="1"/>
              </p:cNvSpPr>
              <p:nvPr/>
            </p:nvSpPr>
            <p:spPr bwMode="auto">
              <a:xfrm>
                <a:off x="712" y="3070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3" name="Oval 96"/>
              <p:cNvSpPr>
                <a:spLocks noChangeArrowheads="1"/>
              </p:cNvSpPr>
              <p:nvPr/>
            </p:nvSpPr>
            <p:spPr bwMode="auto">
              <a:xfrm>
                <a:off x="722" y="288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4" name="Oval 97"/>
              <p:cNvSpPr>
                <a:spLocks noChangeArrowheads="1"/>
              </p:cNvSpPr>
              <p:nvPr/>
            </p:nvSpPr>
            <p:spPr bwMode="auto">
              <a:xfrm>
                <a:off x="731" y="2782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5" name="Oval 98"/>
              <p:cNvSpPr>
                <a:spLocks noChangeArrowheads="1"/>
              </p:cNvSpPr>
              <p:nvPr/>
            </p:nvSpPr>
            <p:spPr bwMode="auto">
              <a:xfrm>
                <a:off x="736" y="2710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6" name="Oval 99"/>
              <p:cNvSpPr>
                <a:spLocks noChangeArrowheads="1"/>
              </p:cNvSpPr>
              <p:nvPr/>
            </p:nvSpPr>
            <p:spPr bwMode="auto">
              <a:xfrm>
                <a:off x="746" y="276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7" name="Oval 100"/>
              <p:cNvSpPr>
                <a:spLocks noChangeArrowheads="1"/>
              </p:cNvSpPr>
              <p:nvPr/>
            </p:nvSpPr>
            <p:spPr bwMode="auto">
              <a:xfrm>
                <a:off x="755" y="2753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8" name="Oval 101"/>
              <p:cNvSpPr>
                <a:spLocks noChangeArrowheads="1"/>
              </p:cNvSpPr>
              <p:nvPr/>
            </p:nvSpPr>
            <p:spPr bwMode="auto">
              <a:xfrm>
                <a:off x="760" y="310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9" name="Oval 102"/>
              <p:cNvSpPr>
                <a:spLocks noChangeArrowheads="1"/>
              </p:cNvSpPr>
              <p:nvPr/>
            </p:nvSpPr>
            <p:spPr bwMode="auto">
              <a:xfrm>
                <a:off x="770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0" name="Oval 103"/>
              <p:cNvSpPr>
                <a:spLocks noChangeArrowheads="1"/>
              </p:cNvSpPr>
              <p:nvPr/>
            </p:nvSpPr>
            <p:spPr bwMode="auto">
              <a:xfrm>
                <a:off x="779" y="3200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1" name="Oval 104"/>
              <p:cNvSpPr>
                <a:spLocks noChangeArrowheads="1"/>
              </p:cNvSpPr>
              <p:nvPr/>
            </p:nvSpPr>
            <p:spPr bwMode="auto">
              <a:xfrm>
                <a:off x="784" y="315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2" name="Oval 105"/>
              <p:cNvSpPr>
                <a:spLocks noChangeArrowheads="1"/>
              </p:cNvSpPr>
              <p:nvPr/>
            </p:nvSpPr>
            <p:spPr bwMode="auto">
              <a:xfrm>
                <a:off x="794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3" name="Oval 106"/>
              <p:cNvSpPr>
                <a:spLocks noChangeArrowheads="1"/>
              </p:cNvSpPr>
              <p:nvPr/>
            </p:nvSpPr>
            <p:spPr bwMode="auto">
              <a:xfrm>
                <a:off x="803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4" name="Oval 107"/>
              <p:cNvSpPr>
                <a:spLocks noChangeArrowheads="1"/>
              </p:cNvSpPr>
              <p:nvPr/>
            </p:nvSpPr>
            <p:spPr bwMode="auto">
              <a:xfrm>
                <a:off x="808" y="325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5" name="Oval 108"/>
              <p:cNvSpPr>
                <a:spLocks noChangeArrowheads="1"/>
              </p:cNvSpPr>
              <p:nvPr/>
            </p:nvSpPr>
            <p:spPr bwMode="auto">
              <a:xfrm>
                <a:off x="818" y="322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6" name="Oval 109"/>
              <p:cNvSpPr>
                <a:spLocks noChangeArrowheads="1"/>
              </p:cNvSpPr>
              <p:nvPr/>
            </p:nvSpPr>
            <p:spPr bwMode="auto">
              <a:xfrm>
                <a:off x="827" y="3133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7" name="Oval 110"/>
              <p:cNvSpPr>
                <a:spLocks noChangeArrowheads="1"/>
              </p:cNvSpPr>
              <p:nvPr/>
            </p:nvSpPr>
            <p:spPr bwMode="auto">
              <a:xfrm>
                <a:off x="832" y="315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8" name="Oval 111"/>
              <p:cNvSpPr>
                <a:spLocks noChangeArrowheads="1"/>
              </p:cNvSpPr>
              <p:nvPr/>
            </p:nvSpPr>
            <p:spPr bwMode="auto">
              <a:xfrm>
                <a:off x="842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9" name="Oval 112"/>
              <p:cNvSpPr>
                <a:spLocks noChangeArrowheads="1"/>
              </p:cNvSpPr>
              <p:nvPr/>
            </p:nvSpPr>
            <p:spPr bwMode="auto">
              <a:xfrm>
                <a:off x="851" y="3089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0" name="Oval 113"/>
              <p:cNvSpPr>
                <a:spLocks noChangeArrowheads="1"/>
              </p:cNvSpPr>
              <p:nvPr/>
            </p:nvSpPr>
            <p:spPr bwMode="auto">
              <a:xfrm>
                <a:off x="856" y="295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1" name="Oval 114"/>
              <p:cNvSpPr>
                <a:spLocks noChangeArrowheads="1"/>
              </p:cNvSpPr>
              <p:nvPr/>
            </p:nvSpPr>
            <p:spPr bwMode="auto">
              <a:xfrm>
                <a:off x="866" y="2792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2" name="Oval 115"/>
              <p:cNvSpPr>
                <a:spLocks noChangeArrowheads="1"/>
              </p:cNvSpPr>
              <p:nvPr/>
            </p:nvSpPr>
            <p:spPr bwMode="auto">
              <a:xfrm>
                <a:off x="875" y="273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3" name="Oval 116"/>
              <p:cNvSpPr>
                <a:spLocks noChangeArrowheads="1"/>
              </p:cNvSpPr>
              <p:nvPr/>
            </p:nvSpPr>
            <p:spPr bwMode="auto">
              <a:xfrm>
                <a:off x="880" y="271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4" name="Oval 117"/>
              <p:cNvSpPr>
                <a:spLocks noChangeArrowheads="1"/>
              </p:cNvSpPr>
              <p:nvPr/>
            </p:nvSpPr>
            <p:spPr bwMode="auto">
              <a:xfrm>
                <a:off x="890" y="311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5" name="Oval 118"/>
              <p:cNvSpPr>
                <a:spLocks noChangeArrowheads="1"/>
              </p:cNvSpPr>
              <p:nvPr/>
            </p:nvSpPr>
            <p:spPr bwMode="auto">
              <a:xfrm>
                <a:off x="899" y="317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6" name="Oval 119"/>
              <p:cNvSpPr>
                <a:spLocks noChangeArrowheads="1"/>
              </p:cNvSpPr>
              <p:nvPr/>
            </p:nvSpPr>
            <p:spPr bwMode="auto">
              <a:xfrm>
                <a:off x="904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7" name="Oval 120"/>
              <p:cNvSpPr>
                <a:spLocks noChangeArrowheads="1"/>
              </p:cNvSpPr>
              <p:nvPr/>
            </p:nvSpPr>
            <p:spPr bwMode="auto">
              <a:xfrm>
                <a:off x="914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8" name="Oval 121"/>
              <p:cNvSpPr>
                <a:spLocks noChangeArrowheads="1"/>
              </p:cNvSpPr>
              <p:nvPr/>
            </p:nvSpPr>
            <p:spPr bwMode="auto">
              <a:xfrm>
                <a:off x="923" y="319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9" name="Oval 122"/>
              <p:cNvSpPr>
                <a:spLocks noChangeArrowheads="1"/>
              </p:cNvSpPr>
              <p:nvPr/>
            </p:nvSpPr>
            <p:spPr bwMode="auto">
              <a:xfrm>
                <a:off x="928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0" name="Oval 123"/>
              <p:cNvSpPr>
                <a:spLocks noChangeArrowheads="1"/>
              </p:cNvSpPr>
              <p:nvPr/>
            </p:nvSpPr>
            <p:spPr bwMode="auto">
              <a:xfrm>
                <a:off x="938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1" name="Oval 124"/>
              <p:cNvSpPr>
                <a:spLocks noChangeArrowheads="1"/>
              </p:cNvSpPr>
              <p:nvPr/>
            </p:nvSpPr>
            <p:spPr bwMode="auto">
              <a:xfrm>
                <a:off x="947" y="3128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2" name="Oval 125"/>
              <p:cNvSpPr>
                <a:spLocks noChangeArrowheads="1"/>
              </p:cNvSpPr>
              <p:nvPr/>
            </p:nvSpPr>
            <p:spPr bwMode="auto">
              <a:xfrm>
                <a:off x="952" y="300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3" name="Oval 126"/>
              <p:cNvSpPr>
                <a:spLocks noChangeArrowheads="1"/>
              </p:cNvSpPr>
              <p:nvPr/>
            </p:nvSpPr>
            <p:spPr bwMode="auto">
              <a:xfrm>
                <a:off x="962" y="291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4" name="Oval 127"/>
              <p:cNvSpPr>
                <a:spLocks noChangeArrowheads="1"/>
              </p:cNvSpPr>
              <p:nvPr/>
            </p:nvSpPr>
            <p:spPr bwMode="auto">
              <a:xfrm>
                <a:off x="971" y="2931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5" name="Oval 128"/>
              <p:cNvSpPr>
                <a:spLocks noChangeArrowheads="1"/>
              </p:cNvSpPr>
              <p:nvPr/>
            </p:nvSpPr>
            <p:spPr bwMode="auto">
              <a:xfrm>
                <a:off x="976" y="315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6" name="Oval 129"/>
              <p:cNvSpPr>
                <a:spLocks noChangeArrowheads="1"/>
              </p:cNvSpPr>
              <p:nvPr/>
            </p:nvSpPr>
            <p:spPr bwMode="auto">
              <a:xfrm>
                <a:off x="986" y="314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7" name="Oval 130"/>
              <p:cNvSpPr>
                <a:spLocks noChangeArrowheads="1"/>
              </p:cNvSpPr>
              <p:nvPr/>
            </p:nvSpPr>
            <p:spPr bwMode="auto">
              <a:xfrm>
                <a:off x="995" y="2950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8" name="Oval 131"/>
              <p:cNvSpPr>
                <a:spLocks noChangeArrowheads="1"/>
              </p:cNvSpPr>
              <p:nvPr/>
            </p:nvSpPr>
            <p:spPr bwMode="auto">
              <a:xfrm>
                <a:off x="1000" y="278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9" name="Oval 132"/>
              <p:cNvSpPr>
                <a:spLocks noChangeArrowheads="1"/>
              </p:cNvSpPr>
              <p:nvPr/>
            </p:nvSpPr>
            <p:spPr bwMode="auto">
              <a:xfrm>
                <a:off x="1010" y="266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0" name="Oval 133"/>
              <p:cNvSpPr>
                <a:spLocks noChangeArrowheads="1"/>
              </p:cNvSpPr>
              <p:nvPr/>
            </p:nvSpPr>
            <p:spPr bwMode="auto">
              <a:xfrm>
                <a:off x="1019" y="3094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1" name="Oval 134"/>
              <p:cNvSpPr>
                <a:spLocks noChangeArrowheads="1"/>
              </p:cNvSpPr>
              <p:nvPr/>
            </p:nvSpPr>
            <p:spPr bwMode="auto">
              <a:xfrm>
                <a:off x="1024" y="3161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Oval 135"/>
              <p:cNvSpPr>
                <a:spLocks noChangeArrowheads="1"/>
              </p:cNvSpPr>
              <p:nvPr/>
            </p:nvSpPr>
            <p:spPr bwMode="auto">
              <a:xfrm>
                <a:off x="1034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3" name="Oval 136"/>
              <p:cNvSpPr>
                <a:spLocks noChangeArrowheads="1"/>
              </p:cNvSpPr>
              <p:nvPr/>
            </p:nvSpPr>
            <p:spPr bwMode="auto">
              <a:xfrm>
                <a:off x="1043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4" name="Oval 137"/>
              <p:cNvSpPr>
                <a:spLocks noChangeArrowheads="1"/>
              </p:cNvSpPr>
              <p:nvPr/>
            </p:nvSpPr>
            <p:spPr bwMode="auto">
              <a:xfrm>
                <a:off x="1048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5" name="Oval 138"/>
              <p:cNvSpPr>
                <a:spLocks noChangeArrowheads="1"/>
              </p:cNvSpPr>
              <p:nvPr/>
            </p:nvSpPr>
            <p:spPr bwMode="auto">
              <a:xfrm>
                <a:off x="1058" y="321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6" name="Oval 139"/>
              <p:cNvSpPr>
                <a:spLocks noChangeArrowheads="1"/>
              </p:cNvSpPr>
              <p:nvPr/>
            </p:nvSpPr>
            <p:spPr bwMode="auto">
              <a:xfrm>
                <a:off x="1067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7" name="Oval 140"/>
              <p:cNvSpPr>
                <a:spLocks noChangeArrowheads="1"/>
              </p:cNvSpPr>
              <p:nvPr/>
            </p:nvSpPr>
            <p:spPr bwMode="auto">
              <a:xfrm>
                <a:off x="1072" y="314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8" name="Oval 141"/>
              <p:cNvSpPr>
                <a:spLocks noChangeArrowheads="1"/>
              </p:cNvSpPr>
              <p:nvPr/>
            </p:nvSpPr>
            <p:spPr bwMode="auto">
              <a:xfrm>
                <a:off x="1082" y="3017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9" name="Oval 142"/>
              <p:cNvSpPr>
                <a:spLocks noChangeArrowheads="1"/>
              </p:cNvSpPr>
              <p:nvPr/>
            </p:nvSpPr>
            <p:spPr bwMode="auto">
              <a:xfrm>
                <a:off x="1091" y="2926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0" name="Oval 143"/>
              <p:cNvSpPr>
                <a:spLocks noChangeArrowheads="1"/>
              </p:cNvSpPr>
              <p:nvPr/>
            </p:nvSpPr>
            <p:spPr bwMode="auto">
              <a:xfrm>
                <a:off x="1096" y="288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1" name="Oval 144"/>
              <p:cNvSpPr>
                <a:spLocks noChangeArrowheads="1"/>
              </p:cNvSpPr>
              <p:nvPr/>
            </p:nvSpPr>
            <p:spPr bwMode="auto">
              <a:xfrm>
                <a:off x="1106" y="2984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2" name="Oval 145"/>
              <p:cNvSpPr>
                <a:spLocks noChangeArrowheads="1"/>
              </p:cNvSpPr>
              <p:nvPr/>
            </p:nvSpPr>
            <p:spPr bwMode="auto">
              <a:xfrm>
                <a:off x="1115" y="3133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3" name="Oval 146"/>
              <p:cNvSpPr>
                <a:spLocks noChangeArrowheads="1"/>
              </p:cNvSpPr>
              <p:nvPr/>
            </p:nvSpPr>
            <p:spPr bwMode="auto">
              <a:xfrm>
                <a:off x="1120" y="312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4" name="Oval 147"/>
              <p:cNvSpPr>
                <a:spLocks noChangeArrowheads="1"/>
              </p:cNvSpPr>
              <p:nvPr/>
            </p:nvSpPr>
            <p:spPr bwMode="auto">
              <a:xfrm>
                <a:off x="1130" y="290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5" name="Oval 148"/>
              <p:cNvSpPr>
                <a:spLocks noChangeArrowheads="1"/>
              </p:cNvSpPr>
              <p:nvPr/>
            </p:nvSpPr>
            <p:spPr bwMode="auto">
              <a:xfrm>
                <a:off x="1139" y="273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6" name="Oval 149"/>
              <p:cNvSpPr>
                <a:spLocks noChangeArrowheads="1"/>
              </p:cNvSpPr>
              <p:nvPr/>
            </p:nvSpPr>
            <p:spPr bwMode="auto">
              <a:xfrm>
                <a:off x="1144" y="312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7" name="Oval 150"/>
              <p:cNvSpPr>
                <a:spLocks noChangeArrowheads="1"/>
              </p:cNvSpPr>
              <p:nvPr/>
            </p:nvSpPr>
            <p:spPr bwMode="auto">
              <a:xfrm>
                <a:off x="1154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8" name="Oval 151"/>
              <p:cNvSpPr>
                <a:spLocks noChangeArrowheads="1"/>
              </p:cNvSpPr>
              <p:nvPr/>
            </p:nvSpPr>
            <p:spPr bwMode="auto">
              <a:xfrm>
                <a:off x="1163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9" name="Oval 152"/>
              <p:cNvSpPr>
                <a:spLocks noChangeArrowheads="1"/>
              </p:cNvSpPr>
              <p:nvPr/>
            </p:nvSpPr>
            <p:spPr bwMode="auto">
              <a:xfrm>
                <a:off x="1168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0" name="Oval 153"/>
              <p:cNvSpPr>
                <a:spLocks noChangeArrowheads="1"/>
              </p:cNvSpPr>
              <p:nvPr/>
            </p:nvSpPr>
            <p:spPr bwMode="auto">
              <a:xfrm>
                <a:off x="1178" y="323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1" name="Oval 154"/>
              <p:cNvSpPr>
                <a:spLocks noChangeArrowheads="1"/>
              </p:cNvSpPr>
              <p:nvPr/>
            </p:nvSpPr>
            <p:spPr bwMode="auto">
              <a:xfrm>
                <a:off x="1187" y="3233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2" name="Oval 155"/>
              <p:cNvSpPr>
                <a:spLocks noChangeArrowheads="1"/>
              </p:cNvSpPr>
              <p:nvPr/>
            </p:nvSpPr>
            <p:spPr bwMode="auto">
              <a:xfrm>
                <a:off x="1192" y="320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3" name="Oval 156"/>
              <p:cNvSpPr>
                <a:spLocks noChangeArrowheads="1"/>
              </p:cNvSpPr>
              <p:nvPr/>
            </p:nvSpPr>
            <p:spPr bwMode="auto">
              <a:xfrm>
                <a:off x="1202" y="3238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4" name="Oval 157"/>
              <p:cNvSpPr>
                <a:spLocks noChangeArrowheads="1"/>
              </p:cNvSpPr>
              <p:nvPr/>
            </p:nvSpPr>
            <p:spPr bwMode="auto">
              <a:xfrm>
                <a:off x="1211" y="321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5" name="Oval 158"/>
              <p:cNvSpPr>
                <a:spLocks noChangeArrowheads="1"/>
              </p:cNvSpPr>
              <p:nvPr/>
            </p:nvSpPr>
            <p:spPr bwMode="auto">
              <a:xfrm>
                <a:off x="1216" y="3032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6" name="Oval 159"/>
              <p:cNvSpPr>
                <a:spLocks noChangeArrowheads="1"/>
              </p:cNvSpPr>
              <p:nvPr/>
            </p:nvSpPr>
            <p:spPr bwMode="auto">
              <a:xfrm>
                <a:off x="1226" y="294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7" name="Oval 160"/>
              <p:cNvSpPr>
                <a:spLocks noChangeArrowheads="1"/>
              </p:cNvSpPr>
              <p:nvPr/>
            </p:nvSpPr>
            <p:spPr bwMode="auto">
              <a:xfrm>
                <a:off x="1235" y="2893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8" name="Oval 161"/>
              <p:cNvSpPr>
                <a:spLocks noChangeArrowheads="1"/>
              </p:cNvSpPr>
              <p:nvPr/>
            </p:nvSpPr>
            <p:spPr bwMode="auto">
              <a:xfrm>
                <a:off x="1240" y="300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9" name="Oval 162"/>
              <p:cNvSpPr>
                <a:spLocks noChangeArrowheads="1"/>
              </p:cNvSpPr>
              <p:nvPr/>
            </p:nvSpPr>
            <p:spPr bwMode="auto">
              <a:xfrm>
                <a:off x="1250" y="315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0" name="Oval 163"/>
              <p:cNvSpPr>
                <a:spLocks noChangeArrowheads="1"/>
              </p:cNvSpPr>
              <p:nvPr/>
            </p:nvSpPr>
            <p:spPr bwMode="auto">
              <a:xfrm>
                <a:off x="1259" y="2998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1" name="Oval 164"/>
              <p:cNvSpPr>
                <a:spLocks noChangeArrowheads="1"/>
              </p:cNvSpPr>
              <p:nvPr/>
            </p:nvSpPr>
            <p:spPr bwMode="auto">
              <a:xfrm>
                <a:off x="1264" y="282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" name="Oval 165"/>
              <p:cNvSpPr>
                <a:spLocks noChangeArrowheads="1"/>
              </p:cNvSpPr>
              <p:nvPr/>
            </p:nvSpPr>
            <p:spPr bwMode="auto">
              <a:xfrm>
                <a:off x="1274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3" name="Oval 166"/>
              <p:cNvSpPr>
                <a:spLocks noChangeArrowheads="1"/>
              </p:cNvSpPr>
              <p:nvPr/>
            </p:nvSpPr>
            <p:spPr bwMode="auto">
              <a:xfrm>
                <a:off x="1283" y="3200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4" name="Oval 167"/>
              <p:cNvSpPr>
                <a:spLocks noChangeArrowheads="1"/>
              </p:cNvSpPr>
              <p:nvPr/>
            </p:nvSpPr>
            <p:spPr bwMode="auto">
              <a:xfrm>
                <a:off x="1288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5" name="Oval 168"/>
              <p:cNvSpPr>
                <a:spLocks noChangeArrowheads="1"/>
              </p:cNvSpPr>
              <p:nvPr/>
            </p:nvSpPr>
            <p:spPr bwMode="auto">
              <a:xfrm>
                <a:off x="1298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6" name="Oval 169"/>
              <p:cNvSpPr>
                <a:spLocks noChangeArrowheads="1"/>
              </p:cNvSpPr>
              <p:nvPr/>
            </p:nvSpPr>
            <p:spPr bwMode="auto">
              <a:xfrm>
                <a:off x="1307" y="3253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7" name="Oval 170"/>
              <p:cNvSpPr>
                <a:spLocks noChangeArrowheads="1"/>
              </p:cNvSpPr>
              <p:nvPr/>
            </p:nvSpPr>
            <p:spPr bwMode="auto">
              <a:xfrm>
                <a:off x="1312" y="324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8" name="Oval 171"/>
              <p:cNvSpPr>
                <a:spLocks noChangeArrowheads="1"/>
              </p:cNvSpPr>
              <p:nvPr/>
            </p:nvSpPr>
            <p:spPr bwMode="auto">
              <a:xfrm>
                <a:off x="1322" y="326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9" name="Oval 172"/>
              <p:cNvSpPr>
                <a:spLocks noChangeArrowheads="1"/>
              </p:cNvSpPr>
              <p:nvPr/>
            </p:nvSpPr>
            <p:spPr bwMode="auto">
              <a:xfrm>
                <a:off x="1331" y="3272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0" name="Oval 173"/>
              <p:cNvSpPr>
                <a:spLocks noChangeArrowheads="1"/>
              </p:cNvSpPr>
              <p:nvPr/>
            </p:nvSpPr>
            <p:spPr bwMode="auto">
              <a:xfrm>
                <a:off x="1336" y="328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1" name="Oval 174"/>
              <p:cNvSpPr>
                <a:spLocks noChangeArrowheads="1"/>
              </p:cNvSpPr>
              <p:nvPr/>
            </p:nvSpPr>
            <p:spPr bwMode="auto">
              <a:xfrm>
                <a:off x="1346" y="322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2" name="Oval 175"/>
              <p:cNvSpPr>
                <a:spLocks noChangeArrowheads="1"/>
              </p:cNvSpPr>
              <p:nvPr/>
            </p:nvSpPr>
            <p:spPr bwMode="auto">
              <a:xfrm>
                <a:off x="1355" y="3061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3" name="Oval 176"/>
              <p:cNvSpPr>
                <a:spLocks noChangeArrowheads="1"/>
              </p:cNvSpPr>
              <p:nvPr/>
            </p:nvSpPr>
            <p:spPr bwMode="auto">
              <a:xfrm>
                <a:off x="1360" y="297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Oval 177"/>
              <p:cNvSpPr>
                <a:spLocks noChangeArrowheads="1"/>
              </p:cNvSpPr>
              <p:nvPr/>
            </p:nvSpPr>
            <p:spPr bwMode="auto">
              <a:xfrm>
                <a:off x="1370" y="2969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Oval 178"/>
              <p:cNvSpPr>
                <a:spLocks noChangeArrowheads="1"/>
              </p:cNvSpPr>
              <p:nvPr/>
            </p:nvSpPr>
            <p:spPr bwMode="auto">
              <a:xfrm>
                <a:off x="1379" y="317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6" name="Oval 179"/>
              <p:cNvSpPr>
                <a:spLocks noChangeArrowheads="1"/>
              </p:cNvSpPr>
              <p:nvPr/>
            </p:nvSpPr>
            <p:spPr bwMode="auto">
              <a:xfrm>
                <a:off x="1384" y="311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7" name="Oval 180"/>
              <p:cNvSpPr>
                <a:spLocks noChangeArrowheads="1"/>
              </p:cNvSpPr>
              <p:nvPr/>
            </p:nvSpPr>
            <p:spPr bwMode="auto">
              <a:xfrm>
                <a:off x="1394" y="287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8" name="Oval 181"/>
              <p:cNvSpPr>
                <a:spLocks noChangeArrowheads="1"/>
              </p:cNvSpPr>
              <p:nvPr/>
            </p:nvSpPr>
            <p:spPr bwMode="auto">
              <a:xfrm>
                <a:off x="1403" y="3147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9" name="Oval 182"/>
              <p:cNvSpPr>
                <a:spLocks noChangeArrowheads="1"/>
              </p:cNvSpPr>
              <p:nvPr/>
            </p:nvSpPr>
            <p:spPr bwMode="auto">
              <a:xfrm>
                <a:off x="1413" y="3176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0" name="Oval 183"/>
              <p:cNvSpPr>
                <a:spLocks noChangeArrowheads="1"/>
              </p:cNvSpPr>
              <p:nvPr/>
            </p:nvSpPr>
            <p:spPr bwMode="auto">
              <a:xfrm>
                <a:off x="1418" y="322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1" name="Oval 184"/>
              <p:cNvSpPr>
                <a:spLocks noChangeArrowheads="1"/>
              </p:cNvSpPr>
              <p:nvPr/>
            </p:nvSpPr>
            <p:spPr bwMode="auto">
              <a:xfrm>
                <a:off x="1427" y="3233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2" name="Oval 185"/>
              <p:cNvSpPr>
                <a:spLocks noChangeArrowheads="1"/>
              </p:cNvSpPr>
              <p:nvPr/>
            </p:nvSpPr>
            <p:spPr bwMode="auto">
              <a:xfrm>
                <a:off x="1437" y="325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3" name="Oval 186"/>
              <p:cNvSpPr>
                <a:spLocks noChangeArrowheads="1"/>
              </p:cNvSpPr>
              <p:nvPr/>
            </p:nvSpPr>
            <p:spPr bwMode="auto">
              <a:xfrm>
                <a:off x="1442" y="323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4" name="Oval 187"/>
              <p:cNvSpPr>
                <a:spLocks noChangeArrowheads="1"/>
              </p:cNvSpPr>
              <p:nvPr/>
            </p:nvSpPr>
            <p:spPr bwMode="auto">
              <a:xfrm>
                <a:off x="1451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5" name="Oval 188"/>
              <p:cNvSpPr>
                <a:spLocks noChangeArrowheads="1"/>
              </p:cNvSpPr>
              <p:nvPr/>
            </p:nvSpPr>
            <p:spPr bwMode="auto">
              <a:xfrm>
                <a:off x="1461" y="330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6" name="Oval 189"/>
              <p:cNvSpPr>
                <a:spLocks noChangeArrowheads="1"/>
              </p:cNvSpPr>
              <p:nvPr/>
            </p:nvSpPr>
            <p:spPr bwMode="auto">
              <a:xfrm>
                <a:off x="1466" y="330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7" name="Oval 190"/>
              <p:cNvSpPr>
                <a:spLocks noChangeArrowheads="1"/>
              </p:cNvSpPr>
              <p:nvPr/>
            </p:nvSpPr>
            <p:spPr bwMode="auto">
              <a:xfrm>
                <a:off x="1475" y="3272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8" name="Oval 191"/>
              <p:cNvSpPr>
                <a:spLocks noChangeArrowheads="1"/>
              </p:cNvSpPr>
              <p:nvPr/>
            </p:nvSpPr>
            <p:spPr bwMode="auto">
              <a:xfrm>
                <a:off x="1485" y="3104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9" name="Oval 192"/>
              <p:cNvSpPr>
                <a:spLocks noChangeArrowheads="1"/>
              </p:cNvSpPr>
              <p:nvPr/>
            </p:nvSpPr>
            <p:spPr bwMode="auto">
              <a:xfrm>
                <a:off x="1490" y="297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0" name="Oval 193"/>
              <p:cNvSpPr>
                <a:spLocks noChangeArrowheads="1"/>
              </p:cNvSpPr>
              <p:nvPr/>
            </p:nvSpPr>
            <p:spPr bwMode="auto">
              <a:xfrm>
                <a:off x="1499" y="294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1" name="Oval 194"/>
              <p:cNvSpPr>
                <a:spLocks noChangeArrowheads="1"/>
              </p:cNvSpPr>
              <p:nvPr/>
            </p:nvSpPr>
            <p:spPr bwMode="auto">
              <a:xfrm>
                <a:off x="1509" y="313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2" name="Oval 195"/>
              <p:cNvSpPr>
                <a:spLocks noChangeArrowheads="1"/>
              </p:cNvSpPr>
              <p:nvPr/>
            </p:nvSpPr>
            <p:spPr bwMode="auto">
              <a:xfrm>
                <a:off x="1514" y="310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3" name="Oval 196"/>
              <p:cNvSpPr>
                <a:spLocks noChangeArrowheads="1"/>
              </p:cNvSpPr>
              <p:nvPr/>
            </p:nvSpPr>
            <p:spPr bwMode="auto">
              <a:xfrm>
                <a:off x="1523" y="2864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4" name="Oval 197"/>
              <p:cNvSpPr>
                <a:spLocks noChangeArrowheads="1"/>
              </p:cNvSpPr>
              <p:nvPr/>
            </p:nvSpPr>
            <p:spPr bwMode="auto">
              <a:xfrm>
                <a:off x="1533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5" name="Oval 198"/>
              <p:cNvSpPr>
                <a:spLocks noChangeArrowheads="1"/>
              </p:cNvSpPr>
              <p:nvPr/>
            </p:nvSpPr>
            <p:spPr bwMode="auto">
              <a:xfrm>
                <a:off x="1538" y="320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6" name="Oval 199"/>
              <p:cNvSpPr>
                <a:spLocks noChangeArrowheads="1"/>
              </p:cNvSpPr>
              <p:nvPr/>
            </p:nvSpPr>
            <p:spPr bwMode="auto">
              <a:xfrm>
                <a:off x="1547" y="3214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7" name="Oval 200"/>
              <p:cNvSpPr>
                <a:spLocks noChangeArrowheads="1"/>
              </p:cNvSpPr>
              <p:nvPr/>
            </p:nvSpPr>
            <p:spPr bwMode="auto">
              <a:xfrm>
                <a:off x="1557" y="322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8" name="Oval 201"/>
              <p:cNvSpPr>
                <a:spLocks noChangeArrowheads="1"/>
              </p:cNvSpPr>
              <p:nvPr/>
            </p:nvSpPr>
            <p:spPr bwMode="auto">
              <a:xfrm>
                <a:off x="1562" y="323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9" name="Oval 202"/>
              <p:cNvSpPr>
                <a:spLocks noChangeArrowheads="1"/>
              </p:cNvSpPr>
              <p:nvPr/>
            </p:nvSpPr>
            <p:spPr bwMode="auto">
              <a:xfrm>
                <a:off x="1571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0" name="Oval 203"/>
              <p:cNvSpPr>
                <a:spLocks noChangeArrowheads="1"/>
              </p:cNvSpPr>
              <p:nvPr/>
            </p:nvSpPr>
            <p:spPr bwMode="auto">
              <a:xfrm>
                <a:off x="1581" y="321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1" name="Oval 204"/>
              <p:cNvSpPr>
                <a:spLocks noChangeArrowheads="1"/>
              </p:cNvSpPr>
              <p:nvPr/>
            </p:nvSpPr>
            <p:spPr bwMode="auto">
              <a:xfrm>
                <a:off x="1586" y="3272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735699" y="3441701"/>
              <a:ext cx="3276600" cy="2193925"/>
              <a:chOff x="395" y="2168"/>
              <a:chExt cx="2064" cy="1382"/>
            </a:xfrm>
          </p:grpSpPr>
          <p:sp>
            <p:nvSpPr>
              <p:cNvPr id="172" name="Oval 206"/>
              <p:cNvSpPr>
                <a:spLocks noChangeArrowheads="1"/>
              </p:cNvSpPr>
              <p:nvPr/>
            </p:nvSpPr>
            <p:spPr bwMode="auto">
              <a:xfrm>
                <a:off x="1595" y="3281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Oval 207"/>
              <p:cNvSpPr>
                <a:spLocks noChangeArrowheads="1"/>
              </p:cNvSpPr>
              <p:nvPr/>
            </p:nvSpPr>
            <p:spPr bwMode="auto">
              <a:xfrm>
                <a:off x="1605" y="3257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Oval 208"/>
              <p:cNvSpPr>
                <a:spLocks noChangeArrowheads="1"/>
              </p:cNvSpPr>
              <p:nvPr/>
            </p:nvSpPr>
            <p:spPr bwMode="auto">
              <a:xfrm>
                <a:off x="1610" y="309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Oval 209"/>
              <p:cNvSpPr>
                <a:spLocks noChangeArrowheads="1"/>
              </p:cNvSpPr>
              <p:nvPr/>
            </p:nvSpPr>
            <p:spPr bwMode="auto">
              <a:xfrm>
                <a:off x="1619" y="2931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Oval 210"/>
              <p:cNvSpPr>
                <a:spLocks noChangeArrowheads="1"/>
              </p:cNvSpPr>
              <p:nvPr/>
            </p:nvSpPr>
            <p:spPr bwMode="auto">
              <a:xfrm>
                <a:off x="1629" y="300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Oval 211"/>
              <p:cNvSpPr>
                <a:spLocks noChangeArrowheads="1"/>
              </p:cNvSpPr>
              <p:nvPr/>
            </p:nvSpPr>
            <p:spPr bwMode="auto">
              <a:xfrm>
                <a:off x="1634" y="315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Oval 212"/>
              <p:cNvSpPr>
                <a:spLocks noChangeArrowheads="1"/>
              </p:cNvSpPr>
              <p:nvPr/>
            </p:nvSpPr>
            <p:spPr bwMode="auto">
              <a:xfrm>
                <a:off x="1643" y="3041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Oval 213"/>
              <p:cNvSpPr>
                <a:spLocks noChangeArrowheads="1"/>
              </p:cNvSpPr>
              <p:nvPr/>
            </p:nvSpPr>
            <p:spPr bwMode="auto">
              <a:xfrm>
                <a:off x="1653" y="276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Oval 214"/>
              <p:cNvSpPr>
                <a:spLocks noChangeArrowheads="1"/>
              </p:cNvSpPr>
              <p:nvPr/>
            </p:nvSpPr>
            <p:spPr bwMode="auto">
              <a:xfrm>
                <a:off x="1658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Oval 215"/>
              <p:cNvSpPr>
                <a:spLocks noChangeArrowheads="1"/>
              </p:cNvSpPr>
              <p:nvPr/>
            </p:nvSpPr>
            <p:spPr bwMode="auto">
              <a:xfrm>
                <a:off x="1667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Oval 216"/>
              <p:cNvSpPr>
                <a:spLocks noChangeArrowheads="1"/>
              </p:cNvSpPr>
              <p:nvPr/>
            </p:nvSpPr>
            <p:spPr bwMode="auto">
              <a:xfrm>
                <a:off x="1677" y="321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Oval 217"/>
              <p:cNvSpPr>
                <a:spLocks noChangeArrowheads="1"/>
              </p:cNvSpPr>
              <p:nvPr/>
            </p:nvSpPr>
            <p:spPr bwMode="auto">
              <a:xfrm>
                <a:off x="1682" y="323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Oval 218"/>
              <p:cNvSpPr>
                <a:spLocks noChangeArrowheads="1"/>
              </p:cNvSpPr>
              <p:nvPr/>
            </p:nvSpPr>
            <p:spPr bwMode="auto">
              <a:xfrm>
                <a:off x="1691" y="3233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Oval 219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Oval 220"/>
              <p:cNvSpPr>
                <a:spLocks noChangeArrowheads="1"/>
              </p:cNvSpPr>
              <p:nvPr/>
            </p:nvSpPr>
            <p:spPr bwMode="auto">
              <a:xfrm>
                <a:off x="1706" y="3041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Oval 221"/>
              <p:cNvSpPr>
                <a:spLocks noChangeArrowheads="1"/>
              </p:cNvSpPr>
              <p:nvPr/>
            </p:nvSpPr>
            <p:spPr bwMode="auto">
              <a:xfrm>
                <a:off x="1715" y="296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Oval 222"/>
              <p:cNvSpPr>
                <a:spLocks noChangeArrowheads="1"/>
              </p:cNvSpPr>
              <p:nvPr/>
            </p:nvSpPr>
            <p:spPr bwMode="auto">
              <a:xfrm>
                <a:off x="1725" y="3176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Oval 223"/>
              <p:cNvSpPr>
                <a:spLocks noChangeArrowheads="1"/>
              </p:cNvSpPr>
              <p:nvPr/>
            </p:nvSpPr>
            <p:spPr bwMode="auto">
              <a:xfrm>
                <a:off x="1730" y="3089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Oval 224"/>
              <p:cNvSpPr>
                <a:spLocks noChangeArrowheads="1"/>
              </p:cNvSpPr>
              <p:nvPr/>
            </p:nvSpPr>
            <p:spPr bwMode="auto">
              <a:xfrm>
                <a:off x="1739" y="293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225"/>
              <p:cNvSpPr>
                <a:spLocks noChangeArrowheads="1"/>
              </p:cNvSpPr>
              <p:nvPr/>
            </p:nvSpPr>
            <p:spPr bwMode="auto">
              <a:xfrm>
                <a:off x="1749" y="2984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Oval 226"/>
              <p:cNvSpPr>
                <a:spLocks noChangeArrowheads="1"/>
              </p:cNvSpPr>
              <p:nvPr/>
            </p:nvSpPr>
            <p:spPr bwMode="auto">
              <a:xfrm>
                <a:off x="1754" y="303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Oval 227"/>
              <p:cNvSpPr>
                <a:spLocks noChangeArrowheads="1"/>
              </p:cNvSpPr>
              <p:nvPr/>
            </p:nvSpPr>
            <p:spPr bwMode="auto">
              <a:xfrm>
                <a:off x="1763" y="3113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Oval 228"/>
              <p:cNvSpPr>
                <a:spLocks noChangeArrowheads="1"/>
              </p:cNvSpPr>
              <p:nvPr/>
            </p:nvSpPr>
            <p:spPr bwMode="auto">
              <a:xfrm>
                <a:off x="1773" y="2950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Oval 229"/>
              <p:cNvSpPr>
                <a:spLocks noChangeArrowheads="1"/>
              </p:cNvSpPr>
              <p:nvPr/>
            </p:nvSpPr>
            <p:spPr bwMode="auto">
              <a:xfrm>
                <a:off x="1778" y="263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230"/>
              <p:cNvSpPr>
                <a:spLocks noChangeArrowheads="1"/>
              </p:cNvSpPr>
              <p:nvPr/>
            </p:nvSpPr>
            <p:spPr bwMode="auto">
              <a:xfrm>
                <a:off x="1787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Oval 231"/>
              <p:cNvSpPr>
                <a:spLocks noChangeArrowheads="1"/>
              </p:cNvSpPr>
              <p:nvPr/>
            </p:nvSpPr>
            <p:spPr bwMode="auto">
              <a:xfrm>
                <a:off x="1797" y="318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Oval 232"/>
              <p:cNvSpPr>
                <a:spLocks noChangeArrowheads="1"/>
              </p:cNvSpPr>
              <p:nvPr/>
            </p:nvSpPr>
            <p:spPr bwMode="auto">
              <a:xfrm>
                <a:off x="1802" y="322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Oval 233"/>
              <p:cNvSpPr>
                <a:spLocks noChangeArrowheads="1"/>
              </p:cNvSpPr>
              <p:nvPr/>
            </p:nvSpPr>
            <p:spPr bwMode="auto">
              <a:xfrm>
                <a:off x="1811" y="32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Oval 234"/>
              <p:cNvSpPr>
                <a:spLocks noChangeArrowheads="1"/>
              </p:cNvSpPr>
              <p:nvPr/>
            </p:nvSpPr>
            <p:spPr bwMode="auto">
              <a:xfrm>
                <a:off x="1821" y="321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Oval 235"/>
              <p:cNvSpPr>
                <a:spLocks noChangeArrowheads="1"/>
              </p:cNvSpPr>
              <p:nvPr/>
            </p:nvSpPr>
            <p:spPr bwMode="auto">
              <a:xfrm>
                <a:off x="1826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Oval 236"/>
              <p:cNvSpPr>
                <a:spLocks noChangeArrowheads="1"/>
              </p:cNvSpPr>
              <p:nvPr/>
            </p:nvSpPr>
            <p:spPr bwMode="auto">
              <a:xfrm>
                <a:off x="1835" y="3123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Oval 237"/>
              <p:cNvSpPr>
                <a:spLocks noChangeArrowheads="1"/>
              </p:cNvSpPr>
              <p:nvPr/>
            </p:nvSpPr>
            <p:spPr bwMode="auto">
              <a:xfrm>
                <a:off x="1845" y="296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Oval 238"/>
              <p:cNvSpPr>
                <a:spLocks noChangeArrowheads="1"/>
              </p:cNvSpPr>
              <p:nvPr/>
            </p:nvSpPr>
            <p:spPr bwMode="auto">
              <a:xfrm>
                <a:off x="1850" y="294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Oval 239"/>
              <p:cNvSpPr>
                <a:spLocks noChangeArrowheads="1"/>
              </p:cNvSpPr>
              <p:nvPr/>
            </p:nvSpPr>
            <p:spPr bwMode="auto">
              <a:xfrm>
                <a:off x="1859" y="2792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240"/>
              <p:cNvSpPr>
                <a:spLocks noChangeArrowheads="1"/>
              </p:cNvSpPr>
              <p:nvPr/>
            </p:nvSpPr>
            <p:spPr bwMode="auto">
              <a:xfrm>
                <a:off x="1869" y="282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Oval 241"/>
              <p:cNvSpPr>
                <a:spLocks noChangeArrowheads="1"/>
              </p:cNvSpPr>
              <p:nvPr/>
            </p:nvSpPr>
            <p:spPr bwMode="auto">
              <a:xfrm>
                <a:off x="1874" y="306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Oval 242"/>
              <p:cNvSpPr>
                <a:spLocks noChangeArrowheads="1"/>
              </p:cNvSpPr>
              <p:nvPr/>
            </p:nvSpPr>
            <p:spPr bwMode="auto">
              <a:xfrm>
                <a:off x="1883" y="317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43"/>
              <p:cNvSpPr>
                <a:spLocks noChangeArrowheads="1"/>
              </p:cNvSpPr>
              <p:nvPr/>
            </p:nvSpPr>
            <p:spPr bwMode="auto">
              <a:xfrm>
                <a:off x="1893" y="302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Oval 244"/>
              <p:cNvSpPr>
                <a:spLocks noChangeArrowheads="1"/>
              </p:cNvSpPr>
              <p:nvPr/>
            </p:nvSpPr>
            <p:spPr bwMode="auto">
              <a:xfrm>
                <a:off x="1898" y="270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Oval 245"/>
              <p:cNvSpPr>
                <a:spLocks noChangeArrowheads="1"/>
              </p:cNvSpPr>
              <p:nvPr/>
            </p:nvSpPr>
            <p:spPr bwMode="auto">
              <a:xfrm>
                <a:off x="1907" y="246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Oval 246"/>
              <p:cNvSpPr>
                <a:spLocks noChangeArrowheads="1"/>
              </p:cNvSpPr>
              <p:nvPr/>
            </p:nvSpPr>
            <p:spPr bwMode="auto">
              <a:xfrm>
                <a:off x="1917" y="324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Oval 247"/>
              <p:cNvSpPr>
                <a:spLocks noChangeArrowheads="1"/>
              </p:cNvSpPr>
              <p:nvPr/>
            </p:nvSpPr>
            <p:spPr bwMode="auto">
              <a:xfrm>
                <a:off x="1922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Oval 248"/>
              <p:cNvSpPr>
                <a:spLocks noChangeArrowheads="1"/>
              </p:cNvSpPr>
              <p:nvPr/>
            </p:nvSpPr>
            <p:spPr bwMode="auto">
              <a:xfrm>
                <a:off x="1931" y="320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Oval 249"/>
              <p:cNvSpPr>
                <a:spLocks noChangeArrowheads="1"/>
              </p:cNvSpPr>
              <p:nvPr/>
            </p:nvSpPr>
            <p:spPr bwMode="auto">
              <a:xfrm>
                <a:off x="1941" y="324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Oval 250"/>
              <p:cNvSpPr>
                <a:spLocks noChangeArrowheads="1"/>
              </p:cNvSpPr>
              <p:nvPr/>
            </p:nvSpPr>
            <p:spPr bwMode="auto">
              <a:xfrm>
                <a:off x="1946" y="321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Oval 251"/>
              <p:cNvSpPr>
                <a:spLocks noChangeArrowheads="1"/>
              </p:cNvSpPr>
              <p:nvPr/>
            </p:nvSpPr>
            <p:spPr bwMode="auto">
              <a:xfrm>
                <a:off x="1955" y="3166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Oval 252"/>
              <p:cNvSpPr>
                <a:spLocks noChangeArrowheads="1"/>
              </p:cNvSpPr>
              <p:nvPr/>
            </p:nvSpPr>
            <p:spPr bwMode="auto">
              <a:xfrm>
                <a:off x="1965" y="308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Oval 253"/>
              <p:cNvSpPr>
                <a:spLocks noChangeArrowheads="1"/>
              </p:cNvSpPr>
              <p:nvPr/>
            </p:nvSpPr>
            <p:spPr bwMode="auto">
              <a:xfrm>
                <a:off x="1970" y="310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Oval 254"/>
              <p:cNvSpPr>
                <a:spLocks noChangeArrowheads="1"/>
              </p:cNvSpPr>
              <p:nvPr/>
            </p:nvSpPr>
            <p:spPr bwMode="auto">
              <a:xfrm>
                <a:off x="1979" y="310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Oval 255"/>
              <p:cNvSpPr>
                <a:spLocks noChangeArrowheads="1"/>
              </p:cNvSpPr>
              <p:nvPr/>
            </p:nvSpPr>
            <p:spPr bwMode="auto">
              <a:xfrm>
                <a:off x="1989" y="302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Oval 256"/>
              <p:cNvSpPr>
                <a:spLocks noChangeArrowheads="1"/>
              </p:cNvSpPr>
              <p:nvPr/>
            </p:nvSpPr>
            <p:spPr bwMode="auto">
              <a:xfrm>
                <a:off x="1994" y="3041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Oval 257"/>
              <p:cNvSpPr>
                <a:spLocks noChangeArrowheads="1"/>
              </p:cNvSpPr>
              <p:nvPr/>
            </p:nvSpPr>
            <p:spPr bwMode="auto">
              <a:xfrm>
                <a:off x="2003" y="3157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Oval 258"/>
              <p:cNvSpPr>
                <a:spLocks noChangeArrowheads="1"/>
              </p:cNvSpPr>
              <p:nvPr/>
            </p:nvSpPr>
            <p:spPr bwMode="auto">
              <a:xfrm>
                <a:off x="2013" y="310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Oval 259"/>
              <p:cNvSpPr>
                <a:spLocks noChangeArrowheads="1"/>
              </p:cNvSpPr>
              <p:nvPr/>
            </p:nvSpPr>
            <p:spPr bwMode="auto">
              <a:xfrm>
                <a:off x="2018" y="282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Oval 260"/>
              <p:cNvSpPr>
                <a:spLocks noChangeArrowheads="1"/>
              </p:cNvSpPr>
              <p:nvPr/>
            </p:nvSpPr>
            <p:spPr bwMode="auto">
              <a:xfrm>
                <a:off x="2027" y="2489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Oval 261"/>
              <p:cNvSpPr>
                <a:spLocks noChangeArrowheads="1"/>
              </p:cNvSpPr>
              <p:nvPr/>
            </p:nvSpPr>
            <p:spPr bwMode="auto">
              <a:xfrm>
                <a:off x="2037" y="230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Oval 262"/>
              <p:cNvSpPr>
                <a:spLocks noChangeArrowheads="1"/>
              </p:cNvSpPr>
              <p:nvPr/>
            </p:nvSpPr>
            <p:spPr bwMode="auto">
              <a:xfrm>
                <a:off x="2042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Oval 263"/>
              <p:cNvSpPr>
                <a:spLocks noChangeArrowheads="1"/>
              </p:cNvSpPr>
              <p:nvPr/>
            </p:nvSpPr>
            <p:spPr bwMode="auto">
              <a:xfrm>
                <a:off x="2051" y="318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Oval 264"/>
              <p:cNvSpPr>
                <a:spLocks noChangeArrowheads="1"/>
              </p:cNvSpPr>
              <p:nvPr/>
            </p:nvSpPr>
            <p:spPr bwMode="auto">
              <a:xfrm>
                <a:off x="2061" y="3142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Oval 265"/>
              <p:cNvSpPr>
                <a:spLocks noChangeArrowheads="1"/>
              </p:cNvSpPr>
              <p:nvPr/>
            </p:nvSpPr>
            <p:spPr bwMode="auto">
              <a:xfrm>
                <a:off x="2066" y="319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Oval 266"/>
              <p:cNvSpPr>
                <a:spLocks noChangeArrowheads="1"/>
              </p:cNvSpPr>
              <p:nvPr/>
            </p:nvSpPr>
            <p:spPr bwMode="auto">
              <a:xfrm>
                <a:off x="2075" y="3017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Oval 267"/>
              <p:cNvSpPr>
                <a:spLocks noChangeArrowheads="1"/>
              </p:cNvSpPr>
              <p:nvPr/>
            </p:nvSpPr>
            <p:spPr bwMode="auto">
              <a:xfrm>
                <a:off x="2085" y="307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Oval 268"/>
              <p:cNvSpPr>
                <a:spLocks noChangeArrowheads="1"/>
              </p:cNvSpPr>
              <p:nvPr/>
            </p:nvSpPr>
            <p:spPr bwMode="auto">
              <a:xfrm>
                <a:off x="2090" y="2912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Oval 269"/>
              <p:cNvSpPr>
                <a:spLocks noChangeArrowheads="1"/>
              </p:cNvSpPr>
              <p:nvPr/>
            </p:nvSpPr>
            <p:spPr bwMode="auto">
              <a:xfrm>
                <a:off x="2099" y="296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Oval 270"/>
              <p:cNvSpPr>
                <a:spLocks noChangeArrowheads="1"/>
              </p:cNvSpPr>
              <p:nvPr/>
            </p:nvSpPr>
            <p:spPr bwMode="auto">
              <a:xfrm>
                <a:off x="2109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Oval 271"/>
              <p:cNvSpPr>
                <a:spLocks noChangeArrowheads="1"/>
              </p:cNvSpPr>
              <p:nvPr/>
            </p:nvSpPr>
            <p:spPr bwMode="auto">
              <a:xfrm>
                <a:off x="2114" y="3166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Oval 272"/>
              <p:cNvSpPr>
                <a:spLocks noChangeArrowheads="1"/>
              </p:cNvSpPr>
              <p:nvPr/>
            </p:nvSpPr>
            <p:spPr bwMode="auto">
              <a:xfrm>
                <a:off x="2123" y="318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Oval 273"/>
              <p:cNvSpPr>
                <a:spLocks noChangeArrowheads="1"/>
              </p:cNvSpPr>
              <p:nvPr/>
            </p:nvSpPr>
            <p:spPr bwMode="auto">
              <a:xfrm>
                <a:off x="2133" y="3104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Oval 274"/>
              <p:cNvSpPr>
                <a:spLocks noChangeArrowheads="1"/>
              </p:cNvSpPr>
              <p:nvPr/>
            </p:nvSpPr>
            <p:spPr bwMode="auto">
              <a:xfrm>
                <a:off x="2138" y="2787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Oval 275"/>
              <p:cNvSpPr>
                <a:spLocks noChangeArrowheads="1"/>
              </p:cNvSpPr>
              <p:nvPr/>
            </p:nvSpPr>
            <p:spPr bwMode="auto">
              <a:xfrm>
                <a:off x="2147" y="2485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Oval 276"/>
              <p:cNvSpPr>
                <a:spLocks noChangeArrowheads="1"/>
              </p:cNvSpPr>
              <p:nvPr/>
            </p:nvSpPr>
            <p:spPr bwMode="auto">
              <a:xfrm>
                <a:off x="2157" y="229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Oval 277"/>
              <p:cNvSpPr>
                <a:spLocks noChangeArrowheads="1"/>
              </p:cNvSpPr>
              <p:nvPr/>
            </p:nvSpPr>
            <p:spPr bwMode="auto">
              <a:xfrm>
                <a:off x="2162" y="224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Oval 278"/>
              <p:cNvSpPr>
                <a:spLocks noChangeArrowheads="1"/>
              </p:cNvSpPr>
              <p:nvPr/>
            </p:nvSpPr>
            <p:spPr bwMode="auto">
              <a:xfrm>
                <a:off x="2171" y="3185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Oval 279"/>
              <p:cNvSpPr>
                <a:spLocks noChangeArrowheads="1"/>
              </p:cNvSpPr>
              <p:nvPr/>
            </p:nvSpPr>
            <p:spPr bwMode="auto">
              <a:xfrm>
                <a:off x="2181" y="318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Oval 280"/>
              <p:cNvSpPr>
                <a:spLocks noChangeArrowheads="1"/>
              </p:cNvSpPr>
              <p:nvPr/>
            </p:nvSpPr>
            <p:spPr bwMode="auto">
              <a:xfrm>
                <a:off x="2186" y="321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Oval 281"/>
              <p:cNvSpPr>
                <a:spLocks noChangeArrowheads="1"/>
              </p:cNvSpPr>
              <p:nvPr/>
            </p:nvSpPr>
            <p:spPr bwMode="auto">
              <a:xfrm>
                <a:off x="2195" y="317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Oval 282"/>
              <p:cNvSpPr>
                <a:spLocks noChangeArrowheads="1"/>
              </p:cNvSpPr>
              <p:nvPr/>
            </p:nvSpPr>
            <p:spPr bwMode="auto">
              <a:xfrm>
                <a:off x="2205" y="309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Oval 283"/>
              <p:cNvSpPr>
                <a:spLocks noChangeArrowheads="1"/>
              </p:cNvSpPr>
              <p:nvPr/>
            </p:nvSpPr>
            <p:spPr bwMode="auto">
              <a:xfrm>
                <a:off x="2210" y="2936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Oval 284"/>
              <p:cNvSpPr>
                <a:spLocks noChangeArrowheads="1"/>
              </p:cNvSpPr>
              <p:nvPr/>
            </p:nvSpPr>
            <p:spPr bwMode="auto">
              <a:xfrm>
                <a:off x="2219" y="2696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Oval 285"/>
              <p:cNvSpPr>
                <a:spLocks noChangeArrowheads="1"/>
              </p:cNvSpPr>
              <p:nvPr/>
            </p:nvSpPr>
            <p:spPr bwMode="auto">
              <a:xfrm>
                <a:off x="2229" y="273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Oval 286"/>
              <p:cNvSpPr>
                <a:spLocks noChangeArrowheads="1"/>
              </p:cNvSpPr>
              <p:nvPr/>
            </p:nvSpPr>
            <p:spPr bwMode="auto">
              <a:xfrm>
                <a:off x="2234" y="3056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Oval 287"/>
              <p:cNvSpPr>
                <a:spLocks noChangeArrowheads="1"/>
              </p:cNvSpPr>
              <p:nvPr/>
            </p:nvSpPr>
            <p:spPr bwMode="auto">
              <a:xfrm>
                <a:off x="2243" y="3094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Oval 288"/>
              <p:cNvSpPr>
                <a:spLocks noChangeArrowheads="1"/>
              </p:cNvSpPr>
              <p:nvPr/>
            </p:nvSpPr>
            <p:spPr bwMode="auto">
              <a:xfrm>
                <a:off x="2253" y="295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Oval 289"/>
              <p:cNvSpPr>
                <a:spLocks noChangeArrowheads="1"/>
              </p:cNvSpPr>
              <p:nvPr/>
            </p:nvSpPr>
            <p:spPr bwMode="auto">
              <a:xfrm>
                <a:off x="2258" y="2710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Oval 290"/>
              <p:cNvSpPr>
                <a:spLocks noChangeArrowheads="1"/>
              </p:cNvSpPr>
              <p:nvPr/>
            </p:nvSpPr>
            <p:spPr bwMode="auto">
              <a:xfrm>
                <a:off x="2267" y="2398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Oval 291"/>
              <p:cNvSpPr>
                <a:spLocks noChangeArrowheads="1"/>
              </p:cNvSpPr>
              <p:nvPr/>
            </p:nvSpPr>
            <p:spPr bwMode="auto">
              <a:xfrm>
                <a:off x="2277" y="2235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Oval 292"/>
              <p:cNvSpPr>
                <a:spLocks noChangeArrowheads="1"/>
              </p:cNvSpPr>
              <p:nvPr/>
            </p:nvSpPr>
            <p:spPr bwMode="auto">
              <a:xfrm>
                <a:off x="2282" y="2201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Oval 293"/>
              <p:cNvSpPr>
                <a:spLocks noChangeArrowheads="1"/>
              </p:cNvSpPr>
              <p:nvPr/>
            </p:nvSpPr>
            <p:spPr bwMode="auto">
              <a:xfrm>
                <a:off x="2291" y="2230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Oval 294"/>
              <p:cNvSpPr>
                <a:spLocks noChangeArrowheads="1"/>
              </p:cNvSpPr>
              <p:nvPr/>
            </p:nvSpPr>
            <p:spPr bwMode="auto">
              <a:xfrm>
                <a:off x="2301" y="313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Oval 295"/>
              <p:cNvSpPr>
                <a:spLocks noChangeArrowheads="1"/>
              </p:cNvSpPr>
              <p:nvPr/>
            </p:nvSpPr>
            <p:spPr bwMode="auto">
              <a:xfrm>
                <a:off x="2306" y="3200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Oval 296"/>
              <p:cNvSpPr>
                <a:spLocks noChangeArrowheads="1"/>
              </p:cNvSpPr>
              <p:nvPr/>
            </p:nvSpPr>
            <p:spPr bwMode="auto">
              <a:xfrm>
                <a:off x="2315" y="3166"/>
                <a:ext cx="39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Oval 297"/>
              <p:cNvSpPr>
                <a:spLocks noChangeArrowheads="1"/>
              </p:cNvSpPr>
              <p:nvPr/>
            </p:nvSpPr>
            <p:spPr bwMode="auto">
              <a:xfrm>
                <a:off x="2325" y="3113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Oval 298"/>
              <p:cNvSpPr>
                <a:spLocks noChangeArrowheads="1"/>
              </p:cNvSpPr>
              <p:nvPr/>
            </p:nvSpPr>
            <p:spPr bwMode="auto">
              <a:xfrm>
                <a:off x="2330" y="2893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5" name="Oval 299"/>
              <p:cNvSpPr>
                <a:spLocks noChangeArrowheads="1"/>
              </p:cNvSpPr>
              <p:nvPr/>
            </p:nvSpPr>
            <p:spPr bwMode="auto">
              <a:xfrm>
                <a:off x="2339" y="2629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6" name="Oval 300"/>
              <p:cNvSpPr>
                <a:spLocks noChangeArrowheads="1"/>
              </p:cNvSpPr>
              <p:nvPr/>
            </p:nvSpPr>
            <p:spPr bwMode="auto">
              <a:xfrm>
                <a:off x="2349" y="2465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7" name="Oval 301"/>
              <p:cNvSpPr>
                <a:spLocks noChangeArrowheads="1"/>
              </p:cNvSpPr>
              <p:nvPr/>
            </p:nvSpPr>
            <p:spPr bwMode="auto">
              <a:xfrm>
                <a:off x="2354" y="2384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8" name="Oval 302"/>
              <p:cNvSpPr>
                <a:spLocks noChangeArrowheads="1"/>
              </p:cNvSpPr>
              <p:nvPr/>
            </p:nvSpPr>
            <p:spPr bwMode="auto">
              <a:xfrm>
                <a:off x="2363" y="2461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9" name="Oval 303"/>
              <p:cNvSpPr>
                <a:spLocks noChangeArrowheads="1"/>
              </p:cNvSpPr>
              <p:nvPr/>
            </p:nvSpPr>
            <p:spPr bwMode="auto">
              <a:xfrm>
                <a:off x="2373" y="2499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0" name="Oval 304"/>
              <p:cNvSpPr>
                <a:spLocks noChangeArrowheads="1"/>
              </p:cNvSpPr>
              <p:nvPr/>
            </p:nvSpPr>
            <p:spPr bwMode="auto">
              <a:xfrm>
                <a:off x="2378" y="2374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Oval 305"/>
              <p:cNvSpPr>
                <a:spLocks noChangeArrowheads="1"/>
              </p:cNvSpPr>
              <p:nvPr/>
            </p:nvSpPr>
            <p:spPr bwMode="auto">
              <a:xfrm>
                <a:off x="2387" y="2240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Oval 306"/>
              <p:cNvSpPr>
                <a:spLocks noChangeArrowheads="1"/>
              </p:cNvSpPr>
              <p:nvPr/>
            </p:nvSpPr>
            <p:spPr bwMode="auto">
              <a:xfrm>
                <a:off x="2397" y="2177"/>
                <a:ext cx="38" cy="39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Oval 307"/>
              <p:cNvSpPr>
                <a:spLocks noChangeArrowheads="1"/>
              </p:cNvSpPr>
              <p:nvPr/>
            </p:nvSpPr>
            <p:spPr bwMode="auto">
              <a:xfrm>
                <a:off x="2402" y="2168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Oval 308"/>
              <p:cNvSpPr>
                <a:spLocks noChangeArrowheads="1"/>
              </p:cNvSpPr>
              <p:nvPr/>
            </p:nvSpPr>
            <p:spPr bwMode="auto">
              <a:xfrm>
                <a:off x="2411" y="2197"/>
                <a:ext cx="39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Oval 309"/>
              <p:cNvSpPr>
                <a:spLocks noChangeArrowheads="1"/>
              </p:cNvSpPr>
              <p:nvPr/>
            </p:nvSpPr>
            <p:spPr bwMode="auto">
              <a:xfrm>
                <a:off x="2421" y="2211"/>
                <a:ext cx="38" cy="3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Line 310"/>
              <p:cNvSpPr>
                <a:spLocks noChangeShapeType="1"/>
              </p:cNvSpPr>
              <p:nvPr/>
            </p:nvSpPr>
            <p:spPr bwMode="auto">
              <a:xfrm flipV="1">
                <a:off x="395" y="3089"/>
                <a:ext cx="0" cy="46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Line 311"/>
              <p:cNvSpPr>
                <a:spLocks noChangeShapeType="1"/>
              </p:cNvSpPr>
              <p:nvPr/>
            </p:nvSpPr>
            <p:spPr bwMode="auto">
              <a:xfrm flipV="1">
                <a:off x="405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Line 312"/>
              <p:cNvSpPr>
                <a:spLocks noChangeShapeType="1"/>
              </p:cNvSpPr>
              <p:nvPr/>
            </p:nvSpPr>
            <p:spPr bwMode="auto">
              <a:xfrm flipV="1">
                <a:off x="414" y="3219"/>
                <a:ext cx="0" cy="3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Line 313"/>
              <p:cNvSpPr>
                <a:spLocks noChangeShapeType="1"/>
              </p:cNvSpPr>
              <p:nvPr/>
            </p:nvSpPr>
            <p:spPr bwMode="auto">
              <a:xfrm flipV="1">
                <a:off x="419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Line 314"/>
              <p:cNvSpPr>
                <a:spLocks noChangeShapeType="1"/>
              </p:cNvSpPr>
              <p:nvPr/>
            </p:nvSpPr>
            <p:spPr bwMode="auto">
              <a:xfrm flipV="1">
                <a:off x="429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Line 315"/>
              <p:cNvSpPr>
                <a:spLocks noChangeShapeType="1"/>
              </p:cNvSpPr>
              <p:nvPr/>
            </p:nvSpPr>
            <p:spPr bwMode="auto">
              <a:xfrm flipV="1">
                <a:off x="438" y="3238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2" name="Line 316"/>
              <p:cNvSpPr>
                <a:spLocks noChangeShapeType="1"/>
              </p:cNvSpPr>
              <p:nvPr/>
            </p:nvSpPr>
            <p:spPr bwMode="auto">
              <a:xfrm flipV="1">
                <a:off x="443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Line 317"/>
              <p:cNvSpPr>
                <a:spLocks noChangeShapeType="1"/>
              </p:cNvSpPr>
              <p:nvPr/>
            </p:nvSpPr>
            <p:spPr bwMode="auto">
              <a:xfrm flipV="1">
                <a:off x="453" y="3051"/>
                <a:ext cx="0" cy="4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4" name="Line 318"/>
              <p:cNvSpPr>
                <a:spLocks noChangeShapeType="1"/>
              </p:cNvSpPr>
              <p:nvPr/>
            </p:nvSpPr>
            <p:spPr bwMode="auto">
              <a:xfrm flipV="1">
                <a:off x="462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Line 319"/>
              <p:cNvSpPr>
                <a:spLocks noChangeShapeType="1"/>
              </p:cNvSpPr>
              <p:nvPr/>
            </p:nvSpPr>
            <p:spPr bwMode="auto">
              <a:xfrm flipV="1">
                <a:off x="467" y="2878"/>
                <a:ext cx="0" cy="67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Line 320"/>
              <p:cNvSpPr>
                <a:spLocks noChangeShapeType="1"/>
              </p:cNvSpPr>
              <p:nvPr/>
            </p:nvSpPr>
            <p:spPr bwMode="auto">
              <a:xfrm flipV="1">
                <a:off x="477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Line 321"/>
              <p:cNvSpPr>
                <a:spLocks noChangeShapeType="1"/>
              </p:cNvSpPr>
              <p:nvPr/>
            </p:nvSpPr>
            <p:spPr bwMode="auto">
              <a:xfrm flipV="1">
                <a:off x="486" y="2787"/>
                <a:ext cx="0" cy="7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Line 322"/>
              <p:cNvSpPr>
                <a:spLocks noChangeShapeType="1"/>
              </p:cNvSpPr>
              <p:nvPr/>
            </p:nvSpPr>
            <p:spPr bwMode="auto">
              <a:xfrm flipV="1">
                <a:off x="491" y="2845"/>
                <a:ext cx="0" cy="7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Line 323"/>
              <p:cNvSpPr>
                <a:spLocks noChangeShapeType="1"/>
              </p:cNvSpPr>
              <p:nvPr/>
            </p:nvSpPr>
            <p:spPr bwMode="auto">
              <a:xfrm flipV="1">
                <a:off x="501" y="2859"/>
                <a:ext cx="0" cy="69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Line 324"/>
              <p:cNvSpPr>
                <a:spLocks noChangeShapeType="1"/>
              </p:cNvSpPr>
              <p:nvPr/>
            </p:nvSpPr>
            <p:spPr bwMode="auto">
              <a:xfrm flipV="1">
                <a:off x="510" y="2806"/>
                <a:ext cx="0" cy="74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Line 325"/>
              <p:cNvSpPr>
                <a:spLocks noChangeShapeType="1"/>
              </p:cNvSpPr>
              <p:nvPr/>
            </p:nvSpPr>
            <p:spPr bwMode="auto">
              <a:xfrm flipV="1">
                <a:off x="515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Line 326"/>
              <p:cNvSpPr>
                <a:spLocks noChangeShapeType="1"/>
              </p:cNvSpPr>
              <p:nvPr/>
            </p:nvSpPr>
            <p:spPr bwMode="auto">
              <a:xfrm flipV="1">
                <a:off x="525" y="2974"/>
                <a:ext cx="0" cy="5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Line 327"/>
              <p:cNvSpPr>
                <a:spLocks noChangeShapeType="1"/>
              </p:cNvSpPr>
              <p:nvPr/>
            </p:nvSpPr>
            <p:spPr bwMode="auto">
              <a:xfrm flipV="1">
                <a:off x="534" y="3161"/>
                <a:ext cx="0" cy="3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Line 328"/>
              <p:cNvSpPr>
                <a:spLocks noChangeShapeType="1"/>
              </p:cNvSpPr>
              <p:nvPr/>
            </p:nvSpPr>
            <p:spPr bwMode="auto">
              <a:xfrm flipV="1">
                <a:off x="539" y="3200"/>
                <a:ext cx="0" cy="35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Line 329"/>
              <p:cNvSpPr>
                <a:spLocks noChangeShapeType="1"/>
              </p:cNvSpPr>
              <p:nvPr/>
            </p:nvSpPr>
            <p:spPr bwMode="auto">
              <a:xfrm flipV="1">
                <a:off x="549" y="3214"/>
                <a:ext cx="0" cy="3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Line 330"/>
              <p:cNvSpPr>
                <a:spLocks noChangeShapeType="1"/>
              </p:cNvSpPr>
              <p:nvPr/>
            </p:nvSpPr>
            <p:spPr bwMode="auto">
              <a:xfrm flipV="1">
                <a:off x="558" y="3219"/>
                <a:ext cx="0" cy="3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Line 331"/>
              <p:cNvSpPr>
                <a:spLocks noChangeShapeType="1"/>
              </p:cNvSpPr>
              <p:nvPr/>
            </p:nvSpPr>
            <p:spPr bwMode="auto">
              <a:xfrm flipV="1">
                <a:off x="563" y="3238"/>
                <a:ext cx="0" cy="3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Line 332"/>
              <p:cNvSpPr>
                <a:spLocks noChangeShapeType="1"/>
              </p:cNvSpPr>
              <p:nvPr/>
            </p:nvSpPr>
            <p:spPr bwMode="auto">
              <a:xfrm flipV="1">
                <a:off x="573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Line 333"/>
              <p:cNvSpPr>
                <a:spLocks noChangeShapeType="1"/>
              </p:cNvSpPr>
              <p:nvPr/>
            </p:nvSpPr>
            <p:spPr bwMode="auto">
              <a:xfrm flipV="1">
                <a:off x="582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Line 334"/>
              <p:cNvSpPr>
                <a:spLocks noChangeShapeType="1"/>
              </p:cNvSpPr>
              <p:nvPr/>
            </p:nvSpPr>
            <p:spPr bwMode="auto">
              <a:xfrm flipV="1">
                <a:off x="587" y="3022"/>
                <a:ext cx="0" cy="52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Line 335"/>
              <p:cNvSpPr>
                <a:spLocks noChangeShapeType="1"/>
              </p:cNvSpPr>
              <p:nvPr/>
            </p:nvSpPr>
            <p:spPr bwMode="auto">
              <a:xfrm flipV="1">
                <a:off x="597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Line 336"/>
              <p:cNvSpPr>
                <a:spLocks noChangeShapeType="1"/>
              </p:cNvSpPr>
              <p:nvPr/>
            </p:nvSpPr>
            <p:spPr bwMode="auto">
              <a:xfrm flipV="1">
                <a:off x="606" y="2849"/>
                <a:ext cx="0" cy="70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Line 337"/>
              <p:cNvSpPr>
                <a:spLocks noChangeShapeType="1"/>
              </p:cNvSpPr>
              <p:nvPr/>
            </p:nvSpPr>
            <p:spPr bwMode="auto">
              <a:xfrm flipV="1">
                <a:off x="611" y="2753"/>
                <a:ext cx="0" cy="7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Line 338"/>
              <p:cNvSpPr>
                <a:spLocks noChangeShapeType="1"/>
              </p:cNvSpPr>
              <p:nvPr/>
            </p:nvSpPr>
            <p:spPr bwMode="auto">
              <a:xfrm flipV="1">
                <a:off x="621" y="2715"/>
                <a:ext cx="0" cy="8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Line 339"/>
              <p:cNvSpPr>
                <a:spLocks noChangeShapeType="1"/>
              </p:cNvSpPr>
              <p:nvPr/>
            </p:nvSpPr>
            <p:spPr bwMode="auto">
              <a:xfrm flipV="1">
                <a:off x="630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Line 340"/>
              <p:cNvSpPr>
                <a:spLocks noChangeShapeType="1"/>
              </p:cNvSpPr>
              <p:nvPr/>
            </p:nvSpPr>
            <p:spPr bwMode="auto">
              <a:xfrm flipV="1">
                <a:off x="635" y="2821"/>
                <a:ext cx="0" cy="7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Line 341"/>
              <p:cNvSpPr>
                <a:spLocks noChangeShapeType="1"/>
              </p:cNvSpPr>
              <p:nvPr/>
            </p:nvSpPr>
            <p:spPr bwMode="auto">
              <a:xfrm flipV="1">
                <a:off x="645" y="2768"/>
                <a:ext cx="0" cy="78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Line 342"/>
              <p:cNvSpPr>
                <a:spLocks noChangeShapeType="1"/>
              </p:cNvSpPr>
              <p:nvPr/>
            </p:nvSpPr>
            <p:spPr bwMode="auto">
              <a:xfrm flipV="1">
                <a:off x="654" y="2998"/>
                <a:ext cx="0" cy="55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9" name="Line 343"/>
              <p:cNvSpPr>
                <a:spLocks noChangeShapeType="1"/>
              </p:cNvSpPr>
              <p:nvPr/>
            </p:nvSpPr>
            <p:spPr bwMode="auto">
              <a:xfrm flipV="1">
                <a:off x="659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Line 344"/>
              <p:cNvSpPr>
                <a:spLocks noChangeShapeType="1"/>
              </p:cNvSpPr>
              <p:nvPr/>
            </p:nvSpPr>
            <p:spPr bwMode="auto">
              <a:xfrm flipV="1">
                <a:off x="669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Line 345"/>
              <p:cNvSpPr>
                <a:spLocks noChangeShapeType="1"/>
              </p:cNvSpPr>
              <p:nvPr/>
            </p:nvSpPr>
            <p:spPr bwMode="auto">
              <a:xfrm flipV="1">
                <a:off x="678" y="3214"/>
                <a:ext cx="0" cy="3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Line 346"/>
              <p:cNvSpPr>
                <a:spLocks noChangeShapeType="1"/>
              </p:cNvSpPr>
              <p:nvPr/>
            </p:nvSpPr>
            <p:spPr bwMode="auto">
              <a:xfrm flipV="1">
                <a:off x="683" y="3200"/>
                <a:ext cx="0" cy="35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3" name="Line 347"/>
              <p:cNvSpPr>
                <a:spLocks noChangeShapeType="1"/>
              </p:cNvSpPr>
              <p:nvPr/>
            </p:nvSpPr>
            <p:spPr bwMode="auto">
              <a:xfrm flipV="1">
                <a:off x="693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Line 348"/>
              <p:cNvSpPr>
                <a:spLocks noChangeShapeType="1"/>
              </p:cNvSpPr>
              <p:nvPr/>
            </p:nvSpPr>
            <p:spPr bwMode="auto">
              <a:xfrm flipV="1">
                <a:off x="702" y="3248"/>
                <a:ext cx="0" cy="3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Line 349"/>
              <p:cNvSpPr>
                <a:spLocks noChangeShapeType="1"/>
              </p:cNvSpPr>
              <p:nvPr/>
            </p:nvSpPr>
            <p:spPr bwMode="auto">
              <a:xfrm flipV="1">
                <a:off x="707" y="3272"/>
                <a:ext cx="0" cy="27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Line 350"/>
              <p:cNvSpPr>
                <a:spLocks noChangeShapeType="1"/>
              </p:cNvSpPr>
              <p:nvPr/>
            </p:nvSpPr>
            <p:spPr bwMode="auto">
              <a:xfrm flipV="1">
                <a:off x="717" y="3219"/>
                <a:ext cx="0" cy="3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Line 351"/>
              <p:cNvSpPr>
                <a:spLocks noChangeShapeType="1"/>
              </p:cNvSpPr>
              <p:nvPr/>
            </p:nvSpPr>
            <p:spPr bwMode="auto">
              <a:xfrm flipV="1">
                <a:off x="726" y="3224"/>
                <a:ext cx="0" cy="3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Line 352"/>
              <p:cNvSpPr>
                <a:spLocks noChangeShapeType="1"/>
              </p:cNvSpPr>
              <p:nvPr/>
            </p:nvSpPr>
            <p:spPr bwMode="auto">
              <a:xfrm flipV="1">
                <a:off x="731" y="3089"/>
                <a:ext cx="0" cy="46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Line 353"/>
              <p:cNvSpPr>
                <a:spLocks noChangeShapeType="1"/>
              </p:cNvSpPr>
              <p:nvPr/>
            </p:nvSpPr>
            <p:spPr bwMode="auto">
              <a:xfrm flipV="1">
                <a:off x="741" y="2902"/>
                <a:ext cx="0" cy="64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Line 354"/>
              <p:cNvSpPr>
                <a:spLocks noChangeShapeType="1"/>
              </p:cNvSpPr>
              <p:nvPr/>
            </p:nvSpPr>
            <p:spPr bwMode="auto">
              <a:xfrm flipV="1">
                <a:off x="750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Line 355"/>
              <p:cNvSpPr>
                <a:spLocks noChangeShapeType="1"/>
              </p:cNvSpPr>
              <p:nvPr/>
            </p:nvSpPr>
            <p:spPr bwMode="auto">
              <a:xfrm flipV="1">
                <a:off x="755" y="2729"/>
                <a:ext cx="0" cy="82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2" name="Line 356"/>
              <p:cNvSpPr>
                <a:spLocks noChangeShapeType="1"/>
              </p:cNvSpPr>
              <p:nvPr/>
            </p:nvSpPr>
            <p:spPr bwMode="auto">
              <a:xfrm flipV="1">
                <a:off x="765" y="2787"/>
                <a:ext cx="0" cy="7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Line 357"/>
              <p:cNvSpPr>
                <a:spLocks noChangeShapeType="1"/>
              </p:cNvSpPr>
              <p:nvPr/>
            </p:nvSpPr>
            <p:spPr bwMode="auto">
              <a:xfrm flipV="1">
                <a:off x="774" y="2773"/>
                <a:ext cx="0" cy="77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Line 358"/>
              <p:cNvSpPr>
                <a:spLocks noChangeShapeType="1"/>
              </p:cNvSpPr>
              <p:nvPr/>
            </p:nvSpPr>
            <p:spPr bwMode="auto">
              <a:xfrm flipV="1">
                <a:off x="779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Line 359"/>
              <p:cNvSpPr>
                <a:spLocks noChangeShapeType="1"/>
              </p:cNvSpPr>
              <p:nvPr/>
            </p:nvSpPr>
            <p:spPr bwMode="auto">
              <a:xfrm flipV="1">
                <a:off x="789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Line 360"/>
              <p:cNvSpPr>
                <a:spLocks noChangeShapeType="1"/>
              </p:cNvSpPr>
              <p:nvPr/>
            </p:nvSpPr>
            <p:spPr bwMode="auto">
              <a:xfrm flipV="1">
                <a:off x="798" y="3219"/>
                <a:ext cx="0" cy="3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Line 361"/>
              <p:cNvSpPr>
                <a:spLocks noChangeShapeType="1"/>
              </p:cNvSpPr>
              <p:nvPr/>
            </p:nvSpPr>
            <p:spPr bwMode="auto">
              <a:xfrm flipV="1">
                <a:off x="803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Line 362"/>
              <p:cNvSpPr>
                <a:spLocks noChangeShapeType="1"/>
              </p:cNvSpPr>
              <p:nvPr/>
            </p:nvSpPr>
            <p:spPr bwMode="auto">
              <a:xfrm flipV="1">
                <a:off x="813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Line 363"/>
              <p:cNvSpPr>
                <a:spLocks noChangeShapeType="1"/>
              </p:cNvSpPr>
              <p:nvPr/>
            </p:nvSpPr>
            <p:spPr bwMode="auto">
              <a:xfrm flipV="1">
                <a:off x="822" y="3248"/>
                <a:ext cx="0" cy="3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Line 364"/>
              <p:cNvSpPr>
                <a:spLocks noChangeShapeType="1"/>
              </p:cNvSpPr>
              <p:nvPr/>
            </p:nvSpPr>
            <p:spPr bwMode="auto">
              <a:xfrm flipV="1">
                <a:off x="827" y="3272"/>
                <a:ext cx="0" cy="27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1" name="Line 365"/>
              <p:cNvSpPr>
                <a:spLocks noChangeShapeType="1"/>
              </p:cNvSpPr>
              <p:nvPr/>
            </p:nvSpPr>
            <p:spPr bwMode="auto">
              <a:xfrm flipV="1">
                <a:off x="837" y="3248"/>
                <a:ext cx="0" cy="3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2" name="Line 366"/>
              <p:cNvSpPr>
                <a:spLocks noChangeShapeType="1"/>
              </p:cNvSpPr>
              <p:nvPr/>
            </p:nvSpPr>
            <p:spPr bwMode="auto">
              <a:xfrm flipV="1">
                <a:off x="846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3" name="Line 367"/>
              <p:cNvSpPr>
                <a:spLocks noChangeShapeType="1"/>
              </p:cNvSpPr>
              <p:nvPr/>
            </p:nvSpPr>
            <p:spPr bwMode="auto">
              <a:xfrm flipV="1">
                <a:off x="851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Line 368"/>
              <p:cNvSpPr>
                <a:spLocks noChangeShapeType="1"/>
              </p:cNvSpPr>
              <p:nvPr/>
            </p:nvSpPr>
            <p:spPr bwMode="auto">
              <a:xfrm flipV="1">
                <a:off x="861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5" name="Line 369"/>
              <p:cNvSpPr>
                <a:spLocks noChangeShapeType="1"/>
              </p:cNvSpPr>
              <p:nvPr/>
            </p:nvSpPr>
            <p:spPr bwMode="auto">
              <a:xfrm flipV="1">
                <a:off x="870" y="3109"/>
                <a:ext cx="0" cy="44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6" name="Line 370"/>
              <p:cNvSpPr>
                <a:spLocks noChangeShapeType="1"/>
              </p:cNvSpPr>
              <p:nvPr/>
            </p:nvSpPr>
            <p:spPr bwMode="auto">
              <a:xfrm flipV="1">
                <a:off x="875" y="2974"/>
                <a:ext cx="0" cy="5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7" name="Line 371"/>
              <p:cNvSpPr>
                <a:spLocks noChangeShapeType="1"/>
              </p:cNvSpPr>
              <p:nvPr/>
            </p:nvSpPr>
            <p:spPr bwMode="auto">
              <a:xfrm flipV="1">
                <a:off x="885" y="2811"/>
                <a:ext cx="0" cy="73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Line 372"/>
              <p:cNvSpPr>
                <a:spLocks noChangeShapeType="1"/>
              </p:cNvSpPr>
              <p:nvPr/>
            </p:nvSpPr>
            <p:spPr bwMode="auto">
              <a:xfrm flipV="1">
                <a:off x="894" y="2758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Line 373"/>
              <p:cNvSpPr>
                <a:spLocks noChangeShapeType="1"/>
              </p:cNvSpPr>
              <p:nvPr/>
            </p:nvSpPr>
            <p:spPr bwMode="auto">
              <a:xfrm flipV="1">
                <a:off x="899" y="2734"/>
                <a:ext cx="0" cy="81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Line 374"/>
              <p:cNvSpPr>
                <a:spLocks noChangeShapeType="1"/>
              </p:cNvSpPr>
              <p:nvPr/>
            </p:nvSpPr>
            <p:spPr bwMode="auto">
              <a:xfrm flipV="1">
                <a:off x="909" y="3133"/>
                <a:ext cx="0" cy="4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Line 375"/>
              <p:cNvSpPr>
                <a:spLocks noChangeShapeType="1"/>
              </p:cNvSpPr>
              <p:nvPr/>
            </p:nvSpPr>
            <p:spPr bwMode="auto">
              <a:xfrm flipV="1">
                <a:off x="918" y="3195"/>
                <a:ext cx="0" cy="35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2" name="Line 376"/>
              <p:cNvSpPr>
                <a:spLocks noChangeShapeType="1"/>
              </p:cNvSpPr>
              <p:nvPr/>
            </p:nvSpPr>
            <p:spPr bwMode="auto">
              <a:xfrm flipV="1">
                <a:off x="923" y="3214"/>
                <a:ext cx="0" cy="3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3" name="Line 377"/>
              <p:cNvSpPr>
                <a:spLocks noChangeShapeType="1"/>
              </p:cNvSpPr>
              <p:nvPr/>
            </p:nvSpPr>
            <p:spPr bwMode="auto">
              <a:xfrm flipV="1">
                <a:off x="933" y="3219"/>
                <a:ext cx="0" cy="33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Line 378"/>
              <p:cNvSpPr>
                <a:spLocks noChangeShapeType="1"/>
              </p:cNvSpPr>
              <p:nvPr/>
            </p:nvSpPr>
            <p:spPr bwMode="auto">
              <a:xfrm flipV="1">
                <a:off x="942" y="3214"/>
                <a:ext cx="0" cy="3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5" name="Line 379"/>
              <p:cNvSpPr>
                <a:spLocks noChangeShapeType="1"/>
              </p:cNvSpPr>
              <p:nvPr/>
            </p:nvSpPr>
            <p:spPr bwMode="auto">
              <a:xfrm flipV="1">
                <a:off x="947" y="3214"/>
                <a:ext cx="0" cy="33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Line 380"/>
              <p:cNvSpPr>
                <a:spLocks noChangeShapeType="1"/>
              </p:cNvSpPr>
              <p:nvPr/>
            </p:nvSpPr>
            <p:spPr bwMode="auto">
              <a:xfrm flipV="1">
                <a:off x="957" y="3200"/>
                <a:ext cx="0" cy="35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Line 381"/>
              <p:cNvSpPr>
                <a:spLocks noChangeShapeType="1"/>
              </p:cNvSpPr>
              <p:nvPr/>
            </p:nvSpPr>
            <p:spPr bwMode="auto">
              <a:xfrm flipV="1">
                <a:off x="966" y="3147"/>
                <a:ext cx="0" cy="40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Line 382"/>
              <p:cNvSpPr>
                <a:spLocks noChangeShapeType="1"/>
              </p:cNvSpPr>
              <p:nvPr/>
            </p:nvSpPr>
            <p:spPr bwMode="auto">
              <a:xfrm flipV="1">
                <a:off x="971" y="3027"/>
                <a:ext cx="0" cy="5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9" name="Line 383"/>
              <p:cNvSpPr>
                <a:spLocks noChangeShapeType="1"/>
              </p:cNvSpPr>
              <p:nvPr/>
            </p:nvSpPr>
            <p:spPr bwMode="auto">
              <a:xfrm flipV="1">
                <a:off x="981" y="2936"/>
                <a:ext cx="0" cy="6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0" name="Line 384"/>
              <p:cNvSpPr>
                <a:spLocks noChangeShapeType="1"/>
              </p:cNvSpPr>
              <p:nvPr/>
            </p:nvSpPr>
            <p:spPr bwMode="auto">
              <a:xfrm flipV="1">
                <a:off x="990" y="2950"/>
                <a:ext cx="0" cy="60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1" name="Line 385"/>
              <p:cNvSpPr>
                <a:spLocks noChangeShapeType="1"/>
              </p:cNvSpPr>
              <p:nvPr/>
            </p:nvSpPr>
            <p:spPr bwMode="auto">
              <a:xfrm flipV="1">
                <a:off x="995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2" name="Line 386"/>
              <p:cNvSpPr>
                <a:spLocks noChangeShapeType="1"/>
              </p:cNvSpPr>
              <p:nvPr/>
            </p:nvSpPr>
            <p:spPr bwMode="auto">
              <a:xfrm flipV="1">
                <a:off x="1005" y="3166"/>
                <a:ext cx="0" cy="38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3" name="Line 387"/>
              <p:cNvSpPr>
                <a:spLocks noChangeShapeType="1"/>
              </p:cNvSpPr>
              <p:nvPr/>
            </p:nvSpPr>
            <p:spPr bwMode="auto">
              <a:xfrm flipV="1">
                <a:off x="1014" y="2969"/>
                <a:ext cx="0" cy="5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4" name="Line 388"/>
              <p:cNvSpPr>
                <a:spLocks noChangeShapeType="1"/>
              </p:cNvSpPr>
              <p:nvPr/>
            </p:nvSpPr>
            <p:spPr bwMode="auto">
              <a:xfrm flipV="1">
                <a:off x="1019" y="2806"/>
                <a:ext cx="0" cy="74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5" name="Line 389"/>
              <p:cNvSpPr>
                <a:spLocks noChangeShapeType="1"/>
              </p:cNvSpPr>
              <p:nvPr/>
            </p:nvSpPr>
            <p:spPr bwMode="auto">
              <a:xfrm flipV="1">
                <a:off x="1029" y="2686"/>
                <a:ext cx="0" cy="86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6" name="Line 390"/>
              <p:cNvSpPr>
                <a:spLocks noChangeShapeType="1"/>
              </p:cNvSpPr>
              <p:nvPr/>
            </p:nvSpPr>
            <p:spPr bwMode="auto">
              <a:xfrm flipV="1">
                <a:off x="1038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7" name="Line 391"/>
              <p:cNvSpPr>
                <a:spLocks noChangeShapeType="1"/>
              </p:cNvSpPr>
              <p:nvPr/>
            </p:nvSpPr>
            <p:spPr bwMode="auto">
              <a:xfrm flipV="1">
                <a:off x="1043" y="3181"/>
                <a:ext cx="0" cy="36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8" name="Line 392"/>
              <p:cNvSpPr>
                <a:spLocks noChangeShapeType="1"/>
              </p:cNvSpPr>
              <p:nvPr/>
            </p:nvSpPr>
            <p:spPr bwMode="auto">
              <a:xfrm flipV="1">
                <a:off x="1053" y="3205"/>
                <a:ext cx="0" cy="34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9" name="Line 393"/>
              <p:cNvSpPr>
                <a:spLocks noChangeShapeType="1"/>
              </p:cNvSpPr>
              <p:nvPr/>
            </p:nvSpPr>
            <p:spPr bwMode="auto">
              <a:xfrm flipV="1">
                <a:off x="1062" y="3248"/>
                <a:ext cx="0" cy="3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0" name="Line 394"/>
              <p:cNvSpPr>
                <a:spLocks noChangeShapeType="1"/>
              </p:cNvSpPr>
              <p:nvPr/>
            </p:nvSpPr>
            <p:spPr bwMode="auto">
              <a:xfrm flipV="1">
                <a:off x="1067" y="3200"/>
                <a:ext cx="0" cy="35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1" name="Line 395"/>
              <p:cNvSpPr>
                <a:spLocks noChangeShapeType="1"/>
              </p:cNvSpPr>
              <p:nvPr/>
            </p:nvSpPr>
            <p:spPr bwMode="auto">
              <a:xfrm flipV="1">
                <a:off x="1077" y="3233"/>
                <a:ext cx="0" cy="3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2" name="Line 396"/>
              <p:cNvSpPr>
                <a:spLocks noChangeShapeType="1"/>
              </p:cNvSpPr>
              <p:nvPr/>
            </p:nvSpPr>
            <p:spPr bwMode="auto">
              <a:xfrm flipV="1">
                <a:off x="1086" y="3224"/>
                <a:ext cx="0" cy="32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3" name="Line 397"/>
              <p:cNvSpPr>
                <a:spLocks noChangeShapeType="1"/>
              </p:cNvSpPr>
              <p:nvPr/>
            </p:nvSpPr>
            <p:spPr bwMode="auto">
              <a:xfrm flipV="1">
                <a:off x="1091" y="3161"/>
                <a:ext cx="0" cy="3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4" name="Line 398"/>
              <p:cNvSpPr>
                <a:spLocks noChangeShapeType="1"/>
              </p:cNvSpPr>
              <p:nvPr/>
            </p:nvSpPr>
            <p:spPr bwMode="auto">
              <a:xfrm flipV="1">
                <a:off x="1101" y="3037"/>
                <a:ext cx="0" cy="5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5" name="Line 399"/>
              <p:cNvSpPr>
                <a:spLocks noChangeShapeType="1"/>
              </p:cNvSpPr>
              <p:nvPr/>
            </p:nvSpPr>
            <p:spPr bwMode="auto">
              <a:xfrm flipV="1">
                <a:off x="1110" y="2945"/>
                <a:ext cx="0" cy="6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6" name="Line 400"/>
              <p:cNvSpPr>
                <a:spLocks noChangeShapeType="1"/>
              </p:cNvSpPr>
              <p:nvPr/>
            </p:nvSpPr>
            <p:spPr bwMode="auto">
              <a:xfrm flipV="1">
                <a:off x="1115" y="2902"/>
                <a:ext cx="0" cy="64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7" name="Line 401"/>
              <p:cNvSpPr>
                <a:spLocks noChangeShapeType="1"/>
              </p:cNvSpPr>
              <p:nvPr/>
            </p:nvSpPr>
            <p:spPr bwMode="auto">
              <a:xfrm flipV="1">
                <a:off x="1125" y="3003"/>
                <a:ext cx="0" cy="54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8" name="Line 402"/>
              <p:cNvSpPr>
                <a:spLocks noChangeShapeType="1"/>
              </p:cNvSpPr>
              <p:nvPr/>
            </p:nvSpPr>
            <p:spPr bwMode="auto">
              <a:xfrm flipV="1">
                <a:off x="1134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9" name="Line 403"/>
              <p:cNvSpPr>
                <a:spLocks noChangeShapeType="1"/>
              </p:cNvSpPr>
              <p:nvPr/>
            </p:nvSpPr>
            <p:spPr bwMode="auto">
              <a:xfrm flipV="1">
                <a:off x="1139" y="3147"/>
                <a:ext cx="0" cy="40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0" name="Line 404"/>
              <p:cNvSpPr>
                <a:spLocks noChangeShapeType="1"/>
              </p:cNvSpPr>
              <p:nvPr/>
            </p:nvSpPr>
            <p:spPr bwMode="auto">
              <a:xfrm flipV="1">
                <a:off x="1149" y="2926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1" name="Line 405"/>
              <p:cNvSpPr>
                <a:spLocks noChangeShapeType="1"/>
              </p:cNvSpPr>
              <p:nvPr/>
            </p:nvSpPr>
            <p:spPr bwMode="auto">
              <a:xfrm flipV="1">
                <a:off x="1158" y="2758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Line 407"/>
            <p:cNvSpPr>
              <a:spLocks noChangeShapeType="1"/>
            </p:cNvSpPr>
            <p:nvPr/>
          </p:nvSpPr>
          <p:spPr bwMode="auto">
            <a:xfrm flipV="1">
              <a:off x="1954899" y="4995863"/>
              <a:ext cx="0" cy="6397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408"/>
            <p:cNvSpPr>
              <a:spLocks noChangeShapeType="1"/>
            </p:cNvSpPr>
            <p:nvPr/>
          </p:nvSpPr>
          <p:spPr bwMode="auto">
            <a:xfrm flipV="1">
              <a:off x="1970774" y="5080001"/>
              <a:ext cx="0" cy="555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409"/>
            <p:cNvSpPr>
              <a:spLocks noChangeShapeType="1"/>
            </p:cNvSpPr>
            <p:nvPr/>
          </p:nvSpPr>
          <p:spPr bwMode="auto">
            <a:xfrm flipV="1">
              <a:off x="1985061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410"/>
            <p:cNvSpPr>
              <a:spLocks noChangeShapeType="1"/>
            </p:cNvSpPr>
            <p:nvPr/>
          </p:nvSpPr>
          <p:spPr bwMode="auto">
            <a:xfrm flipV="1">
              <a:off x="1992999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411"/>
            <p:cNvSpPr>
              <a:spLocks noChangeShapeType="1"/>
            </p:cNvSpPr>
            <p:nvPr/>
          </p:nvSpPr>
          <p:spPr bwMode="auto">
            <a:xfrm flipV="1">
              <a:off x="2008874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Line 412"/>
            <p:cNvSpPr>
              <a:spLocks noChangeShapeType="1"/>
            </p:cNvSpPr>
            <p:nvPr/>
          </p:nvSpPr>
          <p:spPr bwMode="auto">
            <a:xfrm flipV="1">
              <a:off x="2023161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Line 413"/>
            <p:cNvSpPr>
              <a:spLocks noChangeShapeType="1"/>
            </p:cNvSpPr>
            <p:nvPr/>
          </p:nvSpPr>
          <p:spPr bwMode="auto">
            <a:xfrm flipV="1">
              <a:off x="2031099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414"/>
            <p:cNvSpPr>
              <a:spLocks noChangeShapeType="1"/>
            </p:cNvSpPr>
            <p:nvPr/>
          </p:nvSpPr>
          <p:spPr bwMode="auto">
            <a:xfrm flipV="1">
              <a:off x="2046974" y="5170488"/>
              <a:ext cx="0" cy="4651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415"/>
            <p:cNvSpPr>
              <a:spLocks noChangeShapeType="1"/>
            </p:cNvSpPr>
            <p:nvPr/>
          </p:nvSpPr>
          <p:spPr bwMode="auto">
            <a:xfrm flipV="1">
              <a:off x="2061261" y="5140326"/>
              <a:ext cx="0" cy="495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416"/>
            <p:cNvSpPr>
              <a:spLocks noChangeShapeType="1"/>
            </p:cNvSpPr>
            <p:nvPr/>
          </p:nvSpPr>
          <p:spPr bwMode="auto">
            <a:xfrm flipV="1">
              <a:off x="2069199" y="4843463"/>
              <a:ext cx="0" cy="7921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Line 417"/>
            <p:cNvSpPr>
              <a:spLocks noChangeShapeType="1"/>
            </p:cNvSpPr>
            <p:nvPr/>
          </p:nvSpPr>
          <p:spPr bwMode="auto">
            <a:xfrm flipV="1">
              <a:off x="2085074" y="4706938"/>
              <a:ext cx="0" cy="928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418"/>
            <p:cNvSpPr>
              <a:spLocks noChangeShapeType="1"/>
            </p:cNvSpPr>
            <p:nvPr/>
          </p:nvSpPr>
          <p:spPr bwMode="auto">
            <a:xfrm flipV="1">
              <a:off x="2099361" y="4622801"/>
              <a:ext cx="0" cy="1012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Line 419"/>
            <p:cNvSpPr>
              <a:spLocks noChangeShapeType="1"/>
            </p:cNvSpPr>
            <p:nvPr/>
          </p:nvSpPr>
          <p:spPr bwMode="auto">
            <a:xfrm flipV="1">
              <a:off x="2107299" y="4805363"/>
              <a:ext cx="0" cy="830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420"/>
            <p:cNvSpPr>
              <a:spLocks noChangeShapeType="1"/>
            </p:cNvSpPr>
            <p:nvPr/>
          </p:nvSpPr>
          <p:spPr bwMode="auto">
            <a:xfrm flipV="1">
              <a:off x="2123174" y="5041901"/>
              <a:ext cx="0" cy="593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421"/>
            <p:cNvSpPr>
              <a:spLocks noChangeShapeType="1"/>
            </p:cNvSpPr>
            <p:nvPr/>
          </p:nvSpPr>
          <p:spPr bwMode="auto">
            <a:xfrm flipV="1">
              <a:off x="2137461" y="4789488"/>
              <a:ext cx="0" cy="8461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Line 422"/>
            <p:cNvSpPr>
              <a:spLocks noChangeShapeType="1"/>
            </p:cNvSpPr>
            <p:nvPr/>
          </p:nvSpPr>
          <p:spPr bwMode="auto">
            <a:xfrm flipV="1">
              <a:off x="2145399" y="4508501"/>
              <a:ext cx="0" cy="11271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Line 423"/>
            <p:cNvSpPr>
              <a:spLocks noChangeShapeType="1"/>
            </p:cNvSpPr>
            <p:nvPr/>
          </p:nvSpPr>
          <p:spPr bwMode="auto">
            <a:xfrm flipV="1">
              <a:off x="2161274" y="5056188"/>
              <a:ext cx="0" cy="579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Line 424"/>
            <p:cNvSpPr>
              <a:spLocks noChangeShapeType="1"/>
            </p:cNvSpPr>
            <p:nvPr/>
          </p:nvSpPr>
          <p:spPr bwMode="auto">
            <a:xfrm flipV="1">
              <a:off x="2175561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425"/>
            <p:cNvSpPr>
              <a:spLocks noChangeShapeType="1"/>
            </p:cNvSpPr>
            <p:nvPr/>
          </p:nvSpPr>
          <p:spPr bwMode="auto">
            <a:xfrm flipV="1">
              <a:off x="2183499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426"/>
            <p:cNvSpPr>
              <a:spLocks noChangeShapeType="1"/>
            </p:cNvSpPr>
            <p:nvPr/>
          </p:nvSpPr>
          <p:spPr bwMode="auto">
            <a:xfrm flipV="1">
              <a:off x="2199374" y="5102226"/>
              <a:ext cx="0" cy="5334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Line 427"/>
            <p:cNvSpPr>
              <a:spLocks noChangeShapeType="1"/>
            </p:cNvSpPr>
            <p:nvPr/>
          </p:nvSpPr>
          <p:spPr bwMode="auto">
            <a:xfrm flipV="1">
              <a:off x="2213661" y="5194301"/>
              <a:ext cx="0" cy="441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428"/>
            <p:cNvSpPr>
              <a:spLocks noChangeShapeType="1"/>
            </p:cNvSpPr>
            <p:nvPr/>
          </p:nvSpPr>
          <p:spPr bwMode="auto">
            <a:xfrm flipV="1">
              <a:off x="2221599" y="5186363"/>
              <a:ext cx="0" cy="449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429"/>
            <p:cNvSpPr>
              <a:spLocks noChangeShapeType="1"/>
            </p:cNvSpPr>
            <p:nvPr/>
          </p:nvSpPr>
          <p:spPr bwMode="auto">
            <a:xfrm flipV="1">
              <a:off x="2237474" y="5216526"/>
              <a:ext cx="0" cy="4191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430"/>
            <p:cNvSpPr>
              <a:spLocks noChangeShapeType="1"/>
            </p:cNvSpPr>
            <p:nvPr/>
          </p:nvSpPr>
          <p:spPr bwMode="auto">
            <a:xfrm flipV="1">
              <a:off x="2251761" y="5224463"/>
              <a:ext cx="0" cy="4111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Line 431"/>
            <p:cNvSpPr>
              <a:spLocks noChangeShapeType="1"/>
            </p:cNvSpPr>
            <p:nvPr/>
          </p:nvSpPr>
          <p:spPr bwMode="auto">
            <a:xfrm flipV="1">
              <a:off x="2259699" y="5246688"/>
              <a:ext cx="0" cy="3889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Line 432"/>
            <p:cNvSpPr>
              <a:spLocks noChangeShapeType="1"/>
            </p:cNvSpPr>
            <p:nvPr/>
          </p:nvSpPr>
          <p:spPr bwMode="auto">
            <a:xfrm flipV="1">
              <a:off x="2275574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Line 433"/>
            <p:cNvSpPr>
              <a:spLocks noChangeShapeType="1"/>
            </p:cNvSpPr>
            <p:nvPr/>
          </p:nvSpPr>
          <p:spPr bwMode="auto">
            <a:xfrm flipV="1">
              <a:off x="2289861" y="4889501"/>
              <a:ext cx="0" cy="7461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434"/>
            <p:cNvSpPr>
              <a:spLocks noChangeShapeType="1"/>
            </p:cNvSpPr>
            <p:nvPr/>
          </p:nvSpPr>
          <p:spPr bwMode="auto">
            <a:xfrm flipV="1">
              <a:off x="2297799" y="4759326"/>
              <a:ext cx="0" cy="876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435"/>
            <p:cNvSpPr>
              <a:spLocks noChangeShapeType="1"/>
            </p:cNvSpPr>
            <p:nvPr/>
          </p:nvSpPr>
          <p:spPr bwMode="auto">
            <a:xfrm flipV="1">
              <a:off x="2313674" y="4745038"/>
              <a:ext cx="0" cy="890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Line 436"/>
            <p:cNvSpPr>
              <a:spLocks noChangeShapeType="1"/>
            </p:cNvSpPr>
            <p:nvPr/>
          </p:nvSpPr>
          <p:spPr bwMode="auto">
            <a:xfrm flipV="1">
              <a:off x="2327961" y="5072063"/>
              <a:ext cx="0" cy="563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Line 437"/>
            <p:cNvSpPr>
              <a:spLocks noChangeShapeType="1"/>
            </p:cNvSpPr>
            <p:nvPr/>
          </p:nvSpPr>
          <p:spPr bwMode="auto">
            <a:xfrm flipV="1">
              <a:off x="2335899" y="4973638"/>
              <a:ext cx="0" cy="6619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438"/>
            <p:cNvSpPr>
              <a:spLocks noChangeShapeType="1"/>
            </p:cNvSpPr>
            <p:nvPr/>
          </p:nvSpPr>
          <p:spPr bwMode="auto">
            <a:xfrm flipV="1">
              <a:off x="2351774" y="4592638"/>
              <a:ext cx="0" cy="10429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439"/>
            <p:cNvSpPr>
              <a:spLocks noChangeShapeType="1"/>
            </p:cNvSpPr>
            <p:nvPr/>
          </p:nvSpPr>
          <p:spPr bwMode="auto">
            <a:xfrm flipV="1">
              <a:off x="2366061" y="5026026"/>
              <a:ext cx="0" cy="6096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440"/>
            <p:cNvSpPr>
              <a:spLocks noChangeShapeType="1"/>
            </p:cNvSpPr>
            <p:nvPr/>
          </p:nvSpPr>
          <p:spPr bwMode="auto">
            <a:xfrm flipV="1">
              <a:off x="2381936" y="5072063"/>
              <a:ext cx="0" cy="563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Line 441"/>
            <p:cNvSpPr>
              <a:spLocks noChangeShapeType="1"/>
            </p:cNvSpPr>
            <p:nvPr/>
          </p:nvSpPr>
          <p:spPr bwMode="auto">
            <a:xfrm flipV="1">
              <a:off x="2389874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Line 442"/>
            <p:cNvSpPr>
              <a:spLocks noChangeShapeType="1"/>
            </p:cNvSpPr>
            <p:nvPr/>
          </p:nvSpPr>
          <p:spPr bwMode="auto">
            <a:xfrm flipV="1">
              <a:off x="2404161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Line 443"/>
            <p:cNvSpPr>
              <a:spLocks noChangeShapeType="1"/>
            </p:cNvSpPr>
            <p:nvPr/>
          </p:nvSpPr>
          <p:spPr bwMode="auto">
            <a:xfrm flipV="1">
              <a:off x="2420036" y="5194301"/>
              <a:ext cx="0" cy="441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Line 444"/>
            <p:cNvSpPr>
              <a:spLocks noChangeShapeType="1"/>
            </p:cNvSpPr>
            <p:nvPr/>
          </p:nvSpPr>
          <p:spPr bwMode="auto">
            <a:xfrm flipV="1">
              <a:off x="2427974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Line 445"/>
            <p:cNvSpPr>
              <a:spLocks noChangeShapeType="1"/>
            </p:cNvSpPr>
            <p:nvPr/>
          </p:nvSpPr>
          <p:spPr bwMode="auto">
            <a:xfrm flipV="1">
              <a:off x="2442261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Line 446"/>
            <p:cNvSpPr>
              <a:spLocks noChangeShapeType="1"/>
            </p:cNvSpPr>
            <p:nvPr/>
          </p:nvSpPr>
          <p:spPr bwMode="auto">
            <a:xfrm flipV="1">
              <a:off x="2458136" y="5270501"/>
              <a:ext cx="0" cy="3651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Line 447"/>
            <p:cNvSpPr>
              <a:spLocks noChangeShapeType="1"/>
            </p:cNvSpPr>
            <p:nvPr/>
          </p:nvSpPr>
          <p:spPr bwMode="auto">
            <a:xfrm flipV="1">
              <a:off x="2466074" y="5278438"/>
              <a:ext cx="0" cy="3571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Line 448"/>
            <p:cNvSpPr>
              <a:spLocks noChangeShapeType="1"/>
            </p:cNvSpPr>
            <p:nvPr/>
          </p:nvSpPr>
          <p:spPr bwMode="auto">
            <a:xfrm flipV="1">
              <a:off x="2480361" y="5224463"/>
              <a:ext cx="0" cy="4111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Line 449"/>
            <p:cNvSpPr>
              <a:spLocks noChangeShapeType="1"/>
            </p:cNvSpPr>
            <p:nvPr/>
          </p:nvSpPr>
          <p:spPr bwMode="auto">
            <a:xfrm flipV="1">
              <a:off x="2496236" y="4957763"/>
              <a:ext cx="0" cy="6778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Line 450"/>
            <p:cNvSpPr>
              <a:spLocks noChangeShapeType="1"/>
            </p:cNvSpPr>
            <p:nvPr/>
          </p:nvSpPr>
          <p:spPr bwMode="auto">
            <a:xfrm flipV="1">
              <a:off x="2504174" y="4759326"/>
              <a:ext cx="0" cy="876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Line 451"/>
            <p:cNvSpPr>
              <a:spLocks noChangeShapeType="1"/>
            </p:cNvSpPr>
            <p:nvPr/>
          </p:nvSpPr>
          <p:spPr bwMode="auto">
            <a:xfrm flipV="1">
              <a:off x="2518461" y="4706938"/>
              <a:ext cx="0" cy="928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Line 452"/>
            <p:cNvSpPr>
              <a:spLocks noChangeShapeType="1"/>
            </p:cNvSpPr>
            <p:nvPr/>
          </p:nvSpPr>
          <p:spPr bwMode="auto">
            <a:xfrm flipV="1">
              <a:off x="2534336" y="5003801"/>
              <a:ext cx="0" cy="631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Line 453"/>
            <p:cNvSpPr>
              <a:spLocks noChangeShapeType="1"/>
            </p:cNvSpPr>
            <p:nvPr/>
          </p:nvSpPr>
          <p:spPr bwMode="auto">
            <a:xfrm flipV="1">
              <a:off x="2542274" y="4965701"/>
              <a:ext cx="0" cy="669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Line 454"/>
            <p:cNvSpPr>
              <a:spLocks noChangeShapeType="1"/>
            </p:cNvSpPr>
            <p:nvPr/>
          </p:nvSpPr>
          <p:spPr bwMode="auto">
            <a:xfrm flipV="1">
              <a:off x="2556561" y="4576763"/>
              <a:ext cx="0" cy="10588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Line 455"/>
            <p:cNvSpPr>
              <a:spLocks noChangeShapeType="1"/>
            </p:cNvSpPr>
            <p:nvPr/>
          </p:nvSpPr>
          <p:spPr bwMode="auto">
            <a:xfrm flipV="1">
              <a:off x="2572436" y="5056188"/>
              <a:ext cx="0" cy="579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Line 456"/>
            <p:cNvSpPr>
              <a:spLocks noChangeShapeType="1"/>
            </p:cNvSpPr>
            <p:nvPr/>
          </p:nvSpPr>
          <p:spPr bwMode="auto">
            <a:xfrm flipV="1">
              <a:off x="2580374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Line 457"/>
            <p:cNvSpPr>
              <a:spLocks noChangeShapeType="1"/>
            </p:cNvSpPr>
            <p:nvPr/>
          </p:nvSpPr>
          <p:spPr bwMode="auto">
            <a:xfrm flipV="1">
              <a:off x="2594661" y="5132388"/>
              <a:ext cx="0" cy="5032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458"/>
            <p:cNvSpPr>
              <a:spLocks noChangeShapeType="1"/>
            </p:cNvSpPr>
            <p:nvPr/>
          </p:nvSpPr>
          <p:spPr bwMode="auto">
            <a:xfrm flipV="1">
              <a:off x="2610536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459"/>
            <p:cNvSpPr>
              <a:spLocks noChangeShapeType="1"/>
            </p:cNvSpPr>
            <p:nvPr/>
          </p:nvSpPr>
          <p:spPr bwMode="auto">
            <a:xfrm flipV="1">
              <a:off x="2618474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Line 460"/>
            <p:cNvSpPr>
              <a:spLocks noChangeShapeType="1"/>
            </p:cNvSpPr>
            <p:nvPr/>
          </p:nvSpPr>
          <p:spPr bwMode="auto">
            <a:xfrm flipV="1">
              <a:off x="2632761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461"/>
            <p:cNvSpPr>
              <a:spLocks noChangeShapeType="1"/>
            </p:cNvSpPr>
            <p:nvPr/>
          </p:nvSpPr>
          <p:spPr bwMode="auto">
            <a:xfrm flipV="1">
              <a:off x="2648636" y="5140326"/>
              <a:ext cx="0" cy="495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462"/>
            <p:cNvSpPr>
              <a:spLocks noChangeShapeType="1"/>
            </p:cNvSpPr>
            <p:nvPr/>
          </p:nvSpPr>
          <p:spPr bwMode="auto">
            <a:xfrm flipV="1">
              <a:off x="2656574" y="5224463"/>
              <a:ext cx="0" cy="4111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463"/>
            <p:cNvSpPr>
              <a:spLocks noChangeShapeType="1"/>
            </p:cNvSpPr>
            <p:nvPr/>
          </p:nvSpPr>
          <p:spPr bwMode="auto">
            <a:xfrm flipV="1">
              <a:off x="2670861" y="5240338"/>
              <a:ext cx="0" cy="3952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464"/>
            <p:cNvSpPr>
              <a:spLocks noChangeShapeType="1"/>
            </p:cNvSpPr>
            <p:nvPr/>
          </p:nvSpPr>
          <p:spPr bwMode="auto">
            <a:xfrm flipV="1">
              <a:off x="2686736" y="5202238"/>
              <a:ext cx="0" cy="4333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Line 465"/>
            <p:cNvSpPr>
              <a:spLocks noChangeShapeType="1"/>
            </p:cNvSpPr>
            <p:nvPr/>
          </p:nvSpPr>
          <p:spPr bwMode="auto">
            <a:xfrm flipV="1">
              <a:off x="2694674" y="4941888"/>
              <a:ext cx="0" cy="6937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Line 466"/>
            <p:cNvSpPr>
              <a:spLocks noChangeShapeType="1"/>
            </p:cNvSpPr>
            <p:nvPr/>
          </p:nvSpPr>
          <p:spPr bwMode="auto">
            <a:xfrm flipV="1">
              <a:off x="2708961" y="4683126"/>
              <a:ext cx="0" cy="9525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Line 467"/>
            <p:cNvSpPr>
              <a:spLocks noChangeShapeType="1"/>
            </p:cNvSpPr>
            <p:nvPr/>
          </p:nvSpPr>
          <p:spPr bwMode="auto">
            <a:xfrm flipV="1">
              <a:off x="2724836" y="4805363"/>
              <a:ext cx="0" cy="830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Line 468"/>
            <p:cNvSpPr>
              <a:spLocks noChangeShapeType="1"/>
            </p:cNvSpPr>
            <p:nvPr/>
          </p:nvSpPr>
          <p:spPr bwMode="auto">
            <a:xfrm flipV="1">
              <a:off x="2732774" y="5041901"/>
              <a:ext cx="0" cy="593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Line 469"/>
            <p:cNvSpPr>
              <a:spLocks noChangeShapeType="1"/>
            </p:cNvSpPr>
            <p:nvPr/>
          </p:nvSpPr>
          <p:spPr bwMode="auto">
            <a:xfrm flipV="1">
              <a:off x="2747061" y="4859338"/>
              <a:ext cx="0" cy="7762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Line 470"/>
            <p:cNvSpPr>
              <a:spLocks noChangeShapeType="1"/>
            </p:cNvSpPr>
            <p:nvPr/>
          </p:nvSpPr>
          <p:spPr bwMode="auto">
            <a:xfrm flipV="1">
              <a:off x="2762936" y="4424363"/>
              <a:ext cx="0" cy="1211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Line 471"/>
            <p:cNvSpPr>
              <a:spLocks noChangeShapeType="1"/>
            </p:cNvSpPr>
            <p:nvPr/>
          </p:nvSpPr>
          <p:spPr bwMode="auto">
            <a:xfrm flipV="1">
              <a:off x="2770874" y="5087938"/>
              <a:ext cx="0" cy="547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472"/>
            <p:cNvSpPr>
              <a:spLocks noChangeShapeType="1"/>
            </p:cNvSpPr>
            <p:nvPr/>
          </p:nvSpPr>
          <p:spPr bwMode="auto">
            <a:xfrm flipV="1">
              <a:off x="2785161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473"/>
            <p:cNvSpPr>
              <a:spLocks noChangeShapeType="1"/>
            </p:cNvSpPr>
            <p:nvPr/>
          </p:nvSpPr>
          <p:spPr bwMode="auto">
            <a:xfrm flipV="1">
              <a:off x="2801036" y="5140326"/>
              <a:ext cx="0" cy="495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474"/>
            <p:cNvSpPr>
              <a:spLocks noChangeShapeType="1"/>
            </p:cNvSpPr>
            <p:nvPr/>
          </p:nvSpPr>
          <p:spPr bwMode="auto">
            <a:xfrm flipV="1">
              <a:off x="2808974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Line 475"/>
            <p:cNvSpPr>
              <a:spLocks noChangeShapeType="1"/>
            </p:cNvSpPr>
            <p:nvPr/>
          </p:nvSpPr>
          <p:spPr bwMode="auto">
            <a:xfrm flipV="1">
              <a:off x="2823261" y="5164138"/>
              <a:ext cx="0" cy="4714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Line 476"/>
            <p:cNvSpPr>
              <a:spLocks noChangeShapeType="1"/>
            </p:cNvSpPr>
            <p:nvPr/>
          </p:nvSpPr>
          <p:spPr bwMode="auto">
            <a:xfrm flipV="1">
              <a:off x="2839136" y="5186363"/>
              <a:ext cx="0" cy="449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Line 477"/>
            <p:cNvSpPr>
              <a:spLocks noChangeShapeType="1"/>
            </p:cNvSpPr>
            <p:nvPr/>
          </p:nvSpPr>
          <p:spPr bwMode="auto">
            <a:xfrm flipV="1">
              <a:off x="2847074" y="4859338"/>
              <a:ext cx="0" cy="7762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Line 478"/>
            <p:cNvSpPr>
              <a:spLocks noChangeShapeType="1"/>
            </p:cNvSpPr>
            <p:nvPr/>
          </p:nvSpPr>
          <p:spPr bwMode="auto">
            <a:xfrm flipV="1">
              <a:off x="2861361" y="4737101"/>
              <a:ext cx="0" cy="898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Line 479"/>
            <p:cNvSpPr>
              <a:spLocks noChangeShapeType="1"/>
            </p:cNvSpPr>
            <p:nvPr/>
          </p:nvSpPr>
          <p:spPr bwMode="auto">
            <a:xfrm flipV="1">
              <a:off x="2877236" y="5072063"/>
              <a:ext cx="0" cy="563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Line 480"/>
            <p:cNvSpPr>
              <a:spLocks noChangeShapeType="1"/>
            </p:cNvSpPr>
            <p:nvPr/>
          </p:nvSpPr>
          <p:spPr bwMode="auto">
            <a:xfrm flipV="1">
              <a:off x="2885174" y="4935538"/>
              <a:ext cx="0" cy="7000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Line 481"/>
            <p:cNvSpPr>
              <a:spLocks noChangeShapeType="1"/>
            </p:cNvSpPr>
            <p:nvPr/>
          </p:nvSpPr>
          <p:spPr bwMode="auto">
            <a:xfrm flipV="1">
              <a:off x="2899461" y="4691063"/>
              <a:ext cx="0" cy="944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Line 482"/>
            <p:cNvSpPr>
              <a:spLocks noChangeShapeType="1"/>
            </p:cNvSpPr>
            <p:nvPr/>
          </p:nvSpPr>
          <p:spPr bwMode="auto">
            <a:xfrm flipV="1">
              <a:off x="2915336" y="4767263"/>
              <a:ext cx="0" cy="8683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Line 483"/>
            <p:cNvSpPr>
              <a:spLocks noChangeShapeType="1"/>
            </p:cNvSpPr>
            <p:nvPr/>
          </p:nvSpPr>
          <p:spPr bwMode="auto">
            <a:xfrm flipV="1">
              <a:off x="2923274" y="4851401"/>
              <a:ext cx="0" cy="7842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84"/>
            <p:cNvSpPr>
              <a:spLocks noChangeShapeType="1"/>
            </p:cNvSpPr>
            <p:nvPr/>
          </p:nvSpPr>
          <p:spPr bwMode="auto">
            <a:xfrm flipV="1">
              <a:off x="2937561" y="4973638"/>
              <a:ext cx="0" cy="6619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5"/>
            <p:cNvSpPr>
              <a:spLocks noChangeShapeType="1"/>
            </p:cNvSpPr>
            <p:nvPr/>
          </p:nvSpPr>
          <p:spPr bwMode="auto">
            <a:xfrm flipV="1">
              <a:off x="2953436" y="4713288"/>
              <a:ext cx="0" cy="9223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86"/>
            <p:cNvSpPr>
              <a:spLocks noChangeShapeType="1"/>
            </p:cNvSpPr>
            <p:nvPr/>
          </p:nvSpPr>
          <p:spPr bwMode="auto">
            <a:xfrm flipV="1">
              <a:off x="2961374" y="4211638"/>
              <a:ext cx="0" cy="14239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Line 487"/>
            <p:cNvSpPr>
              <a:spLocks noChangeShapeType="1"/>
            </p:cNvSpPr>
            <p:nvPr/>
          </p:nvSpPr>
          <p:spPr bwMode="auto">
            <a:xfrm flipV="1">
              <a:off x="2975661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Line 488"/>
            <p:cNvSpPr>
              <a:spLocks noChangeShapeType="1"/>
            </p:cNvSpPr>
            <p:nvPr/>
          </p:nvSpPr>
          <p:spPr bwMode="auto">
            <a:xfrm flipV="1">
              <a:off x="2991536" y="5087938"/>
              <a:ext cx="0" cy="547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Line 489"/>
            <p:cNvSpPr>
              <a:spLocks noChangeShapeType="1"/>
            </p:cNvSpPr>
            <p:nvPr/>
          </p:nvSpPr>
          <p:spPr bwMode="auto">
            <a:xfrm flipV="1">
              <a:off x="2999474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Line 490"/>
            <p:cNvSpPr>
              <a:spLocks noChangeShapeType="1"/>
            </p:cNvSpPr>
            <p:nvPr/>
          </p:nvSpPr>
          <p:spPr bwMode="auto">
            <a:xfrm flipV="1">
              <a:off x="3013761" y="5156201"/>
              <a:ext cx="0" cy="479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Line 491"/>
            <p:cNvSpPr>
              <a:spLocks noChangeShapeType="1"/>
            </p:cNvSpPr>
            <p:nvPr/>
          </p:nvSpPr>
          <p:spPr bwMode="auto">
            <a:xfrm flipV="1">
              <a:off x="3029636" y="5140326"/>
              <a:ext cx="0" cy="495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Line 492"/>
            <p:cNvSpPr>
              <a:spLocks noChangeShapeType="1"/>
            </p:cNvSpPr>
            <p:nvPr/>
          </p:nvSpPr>
          <p:spPr bwMode="auto">
            <a:xfrm flipV="1">
              <a:off x="3037574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Line 493"/>
            <p:cNvSpPr>
              <a:spLocks noChangeShapeType="1"/>
            </p:cNvSpPr>
            <p:nvPr/>
          </p:nvSpPr>
          <p:spPr bwMode="auto">
            <a:xfrm flipV="1">
              <a:off x="3051861" y="4987926"/>
              <a:ext cx="0" cy="6477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Line 494"/>
            <p:cNvSpPr>
              <a:spLocks noChangeShapeType="1"/>
            </p:cNvSpPr>
            <p:nvPr/>
          </p:nvSpPr>
          <p:spPr bwMode="auto">
            <a:xfrm flipV="1">
              <a:off x="3067736" y="4737101"/>
              <a:ext cx="0" cy="898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Line 495"/>
            <p:cNvSpPr>
              <a:spLocks noChangeShapeType="1"/>
            </p:cNvSpPr>
            <p:nvPr/>
          </p:nvSpPr>
          <p:spPr bwMode="auto">
            <a:xfrm flipV="1">
              <a:off x="3075674" y="4706938"/>
              <a:ext cx="0" cy="928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Line 496"/>
            <p:cNvSpPr>
              <a:spLocks noChangeShapeType="1"/>
            </p:cNvSpPr>
            <p:nvPr/>
          </p:nvSpPr>
          <p:spPr bwMode="auto">
            <a:xfrm flipV="1">
              <a:off x="3089961" y="4462463"/>
              <a:ext cx="0" cy="11731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Line 497"/>
            <p:cNvSpPr>
              <a:spLocks noChangeShapeType="1"/>
            </p:cNvSpPr>
            <p:nvPr/>
          </p:nvSpPr>
          <p:spPr bwMode="auto">
            <a:xfrm flipV="1">
              <a:off x="3105836" y="4508501"/>
              <a:ext cx="0" cy="11271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Line 498"/>
            <p:cNvSpPr>
              <a:spLocks noChangeShapeType="1"/>
            </p:cNvSpPr>
            <p:nvPr/>
          </p:nvSpPr>
          <p:spPr bwMode="auto">
            <a:xfrm flipV="1">
              <a:off x="3113774" y="4889501"/>
              <a:ext cx="0" cy="7461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Line 499"/>
            <p:cNvSpPr>
              <a:spLocks noChangeShapeType="1"/>
            </p:cNvSpPr>
            <p:nvPr/>
          </p:nvSpPr>
          <p:spPr bwMode="auto">
            <a:xfrm flipV="1">
              <a:off x="3128061" y="5072063"/>
              <a:ext cx="0" cy="563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Line 500"/>
            <p:cNvSpPr>
              <a:spLocks noChangeShapeType="1"/>
            </p:cNvSpPr>
            <p:nvPr/>
          </p:nvSpPr>
          <p:spPr bwMode="auto">
            <a:xfrm flipV="1">
              <a:off x="3143936" y="4827588"/>
              <a:ext cx="0" cy="8080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Line 501"/>
            <p:cNvSpPr>
              <a:spLocks noChangeShapeType="1"/>
            </p:cNvSpPr>
            <p:nvPr/>
          </p:nvSpPr>
          <p:spPr bwMode="auto">
            <a:xfrm flipV="1">
              <a:off x="3151874" y="4318001"/>
              <a:ext cx="0" cy="131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502"/>
            <p:cNvSpPr>
              <a:spLocks noChangeShapeType="1"/>
            </p:cNvSpPr>
            <p:nvPr/>
          </p:nvSpPr>
          <p:spPr bwMode="auto">
            <a:xfrm flipV="1">
              <a:off x="3166161" y="3944938"/>
              <a:ext cx="0" cy="1690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503"/>
            <p:cNvSpPr>
              <a:spLocks noChangeShapeType="1"/>
            </p:cNvSpPr>
            <p:nvPr/>
          </p:nvSpPr>
          <p:spPr bwMode="auto">
            <a:xfrm flipV="1">
              <a:off x="3182036" y="5186363"/>
              <a:ext cx="0" cy="449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Line 504"/>
            <p:cNvSpPr>
              <a:spLocks noChangeShapeType="1"/>
            </p:cNvSpPr>
            <p:nvPr/>
          </p:nvSpPr>
          <p:spPr bwMode="auto">
            <a:xfrm flipV="1">
              <a:off x="3189974" y="5102226"/>
              <a:ext cx="0" cy="5334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Line 505"/>
            <p:cNvSpPr>
              <a:spLocks noChangeShapeType="1"/>
            </p:cNvSpPr>
            <p:nvPr/>
          </p:nvSpPr>
          <p:spPr bwMode="auto">
            <a:xfrm flipV="1">
              <a:off x="3204261" y="5118101"/>
              <a:ext cx="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Line 506"/>
            <p:cNvSpPr>
              <a:spLocks noChangeShapeType="1"/>
            </p:cNvSpPr>
            <p:nvPr/>
          </p:nvSpPr>
          <p:spPr bwMode="auto">
            <a:xfrm flipV="1">
              <a:off x="3220136" y="5186363"/>
              <a:ext cx="0" cy="4492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507"/>
            <p:cNvSpPr>
              <a:spLocks noChangeShapeType="1"/>
            </p:cNvSpPr>
            <p:nvPr/>
          </p:nvSpPr>
          <p:spPr bwMode="auto">
            <a:xfrm flipV="1">
              <a:off x="3228074" y="5140326"/>
              <a:ext cx="0" cy="495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508"/>
            <p:cNvSpPr>
              <a:spLocks noChangeShapeType="1"/>
            </p:cNvSpPr>
            <p:nvPr/>
          </p:nvSpPr>
          <p:spPr bwMode="auto">
            <a:xfrm flipV="1">
              <a:off x="3242361" y="5056188"/>
              <a:ext cx="0" cy="579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Line 509"/>
            <p:cNvSpPr>
              <a:spLocks noChangeShapeType="1"/>
            </p:cNvSpPr>
            <p:nvPr/>
          </p:nvSpPr>
          <p:spPr bwMode="auto">
            <a:xfrm flipV="1">
              <a:off x="3258236" y="4919663"/>
              <a:ext cx="0" cy="7159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Line 510"/>
            <p:cNvSpPr>
              <a:spLocks noChangeShapeType="1"/>
            </p:cNvSpPr>
            <p:nvPr/>
          </p:nvSpPr>
          <p:spPr bwMode="auto">
            <a:xfrm flipV="1">
              <a:off x="3266174" y="4965701"/>
              <a:ext cx="0" cy="669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Line 511"/>
            <p:cNvSpPr>
              <a:spLocks noChangeShapeType="1"/>
            </p:cNvSpPr>
            <p:nvPr/>
          </p:nvSpPr>
          <p:spPr bwMode="auto">
            <a:xfrm flipV="1">
              <a:off x="3280461" y="4965701"/>
              <a:ext cx="0" cy="669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512"/>
            <p:cNvSpPr>
              <a:spLocks noChangeShapeType="1"/>
            </p:cNvSpPr>
            <p:nvPr/>
          </p:nvSpPr>
          <p:spPr bwMode="auto">
            <a:xfrm flipV="1">
              <a:off x="3296336" y="4827588"/>
              <a:ext cx="0" cy="8080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Line 513"/>
            <p:cNvSpPr>
              <a:spLocks noChangeShapeType="1"/>
            </p:cNvSpPr>
            <p:nvPr/>
          </p:nvSpPr>
          <p:spPr bwMode="auto">
            <a:xfrm flipV="1">
              <a:off x="3304274" y="4859338"/>
              <a:ext cx="0" cy="7762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Line 514"/>
            <p:cNvSpPr>
              <a:spLocks noChangeShapeType="1"/>
            </p:cNvSpPr>
            <p:nvPr/>
          </p:nvSpPr>
          <p:spPr bwMode="auto">
            <a:xfrm flipV="1">
              <a:off x="3318561" y="5041901"/>
              <a:ext cx="0" cy="593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Line 515"/>
            <p:cNvSpPr>
              <a:spLocks noChangeShapeType="1"/>
            </p:cNvSpPr>
            <p:nvPr/>
          </p:nvSpPr>
          <p:spPr bwMode="auto">
            <a:xfrm flipV="1">
              <a:off x="3334436" y="4965701"/>
              <a:ext cx="0" cy="669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Line 516"/>
            <p:cNvSpPr>
              <a:spLocks noChangeShapeType="1"/>
            </p:cNvSpPr>
            <p:nvPr/>
          </p:nvSpPr>
          <p:spPr bwMode="auto">
            <a:xfrm flipV="1">
              <a:off x="3342374" y="4516438"/>
              <a:ext cx="0" cy="11191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517"/>
            <p:cNvSpPr>
              <a:spLocks noChangeShapeType="1"/>
            </p:cNvSpPr>
            <p:nvPr/>
          </p:nvSpPr>
          <p:spPr bwMode="auto">
            <a:xfrm flipV="1">
              <a:off x="3356661" y="3983038"/>
              <a:ext cx="0" cy="16525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518"/>
            <p:cNvSpPr>
              <a:spLocks noChangeShapeType="1"/>
            </p:cNvSpPr>
            <p:nvPr/>
          </p:nvSpPr>
          <p:spPr bwMode="auto">
            <a:xfrm flipV="1">
              <a:off x="3372536" y="3692526"/>
              <a:ext cx="0" cy="19431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Line 519"/>
            <p:cNvSpPr>
              <a:spLocks noChangeShapeType="1"/>
            </p:cNvSpPr>
            <p:nvPr/>
          </p:nvSpPr>
          <p:spPr bwMode="auto">
            <a:xfrm flipV="1">
              <a:off x="3380474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Line 520"/>
            <p:cNvSpPr>
              <a:spLocks noChangeShapeType="1"/>
            </p:cNvSpPr>
            <p:nvPr/>
          </p:nvSpPr>
          <p:spPr bwMode="auto">
            <a:xfrm flipV="1">
              <a:off x="3394761" y="5087938"/>
              <a:ext cx="0" cy="547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Line 521"/>
            <p:cNvSpPr>
              <a:spLocks noChangeShapeType="1"/>
            </p:cNvSpPr>
            <p:nvPr/>
          </p:nvSpPr>
          <p:spPr bwMode="auto">
            <a:xfrm flipV="1">
              <a:off x="3410636" y="5018088"/>
              <a:ext cx="0" cy="6175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Line 522"/>
            <p:cNvSpPr>
              <a:spLocks noChangeShapeType="1"/>
            </p:cNvSpPr>
            <p:nvPr/>
          </p:nvSpPr>
          <p:spPr bwMode="auto">
            <a:xfrm flipV="1">
              <a:off x="3418574" y="5102226"/>
              <a:ext cx="0" cy="5334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Line 523"/>
            <p:cNvSpPr>
              <a:spLocks noChangeShapeType="1"/>
            </p:cNvSpPr>
            <p:nvPr/>
          </p:nvSpPr>
          <p:spPr bwMode="auto">
            <a:xfrm flipV="1">
              <a:off x="3432861" y="4821238"/>
              <a:ext cx="0" cy="8143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Line 524"/>
            <p:cNvSpPr>
              <a:spLocks noChangeShapeType="1"/>
            </p:cNvSpPr>
            <p:nvPr/>
          </p:nvSpPr>
          <p:spPr bwMode="auto">
            <a:xfrm flipV="1">
              <a:off x="3448736" y="4911726"/>
              <a:ext cx="0" cy="7239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Line 525"/>
            <p:cNvSpPr>
              <a:spLocks noChangeShapeType="1"/>
            </p:cNvSpPr>
            <p:nvPr/>
          </p:nvSpPr>
          <p:spPr bwMode="auto">
            <a:xfrm flipV="1">
              <a:off x="3456674" y="4652963"/>
              <a:ext cx="0" cy="9826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Line 526"/>
            <p:cNvSpPr>
              <a:spLocks noChangeShapeType="1"/>
            </p:cNvSpPr>
            <p:nvPr/>
          </p:nvSpPr>
          <p:spPr bwMode="auto">
            <a:xfrm flipV="1">
              <a:off x="3470961" y="4737101"/>
              <a:ext cx="0" cy="898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Line 527"/>
            <p:cNvSpPr>
              <a:spLocks noChangeShapeType="1"/>
            </p:cNvSpPr>
            <p:nvPr/>
          </p:nvSpPr>
          <p:spPr bwMode="auto">
            <a:xfrm flipV="1">
              <a:off x="3486836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528"/>
            <p:cNvSpPr>
              <a:spLocks noChangeShapeType="1"/>
            </p:cNvSpPr>
            <p:nvPr/>
          </p:nvSpPr>
          <p:spPr bwMode="auto">
            <a:xfrm flipV="1">
              <a:off x="3494774" y="5056188"/>
              <a:ext cx="0" cy="579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Line 529"/>
            <p:cNvSpPr>
              <a:spLocks noChangeShapeType="1"/>
            </p:cNvSpPr>
            <p:nvPr/>
          </p:nvSpPr>
          <p:spPr bwMode="auto">
            <a:xfrm flipV="1">
              <a:off x="3509061" y="5087938"/>
              <a:ext cx="0" cy="547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Line 530"/>
            <p:cNvSpPr>
              <a:spLocks noChangeShapeType="1"/>
            </p:cNvSpPr>
            <p:nvPr/>
          </p:nvSpPr>
          <p:spPr bwMode="auto">
            <a:xfrm flipV="1">
              <a:off x="3524936" y="4957763"/>
              <a:ext cx="0" cy="6778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Line 531"/>
            <p:cNvSpPr>
              <a:spLocks noChangeShapeType="1"/>
            </p:cNvSpPr>
            <p:nvPr/>
          </p:nvSpPr>
          <p:spPr bwMode="auto">
            <a:xfrm flipV="1">
              <a:off x="3532874" y="4454526"/>
              <a:ext cx="0" cy="11811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Line 532"/>
            <p:cNvSpPr>
              <a:spLocks noChangeShapeType="1"/>
            </p:cNvSpPr>
            <p:nvPr/>
          </p:nvSpPr>
          <p:spPr bwMode="auto">
            <a:xfrm flipV="1">
              <a:off x="3547161" y="3975101"/>
              <a:ext cx="0" cy="1660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Line 533"/>
            <p:cNvSpPr>
              <a:spLocks noChangeShapeType="1"/>
            </p:cNvSpPr>
            <p:nvPr/>
          </p:nvSpPr>
          <p:spPr bwMode="auto">
            <a:xfrm flipV="1">
              <a:off x="3563036" y="3670301"/>
              <a:ext cx="0" cy="1965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8" name="Line 534"/>
            <p:cNvSpPr>
              <a:spLocks noChangeShapeType="1"/>
            </p:cNvSpPr>
            <p:nvPr/>
          </p:nvSpPr>
          <p:spPr bwMode="auto">
            <a:xfrm flipV="1">
              <a:off x="3570974" y="3586163"/>
              <a:ext cx="0" cy="2049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Line 535"/>
            <p:cNvSpPr>
              <a:spLocks noChangeShapeType="1"/>
            </p:cNvSpPr>
            <p:nvPr/>
          </p:nvSpPr>
          <p:spPr bwMode="auto">
            <a:xfrm flipV="1">
              <a:off x="3585261" y="5087938"/>
              <a:ext cx="0" cy="547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0" name="Line 536"/>
            <p:cNvSpPr>
              <a:spLocks noChangeShapeType="1"/>
            </p:cNvSpPr>
            <p:nvPr/>
          </p:nvSpPr>
          <p:spPr bwMode="auto">
            <a:xfrm flipV="1">
              <a:off x="3601136" y="5080001"/>
              <a:ext cx="0" cy="555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Line 537"/>
            <p:cNvSpPr>
              <a:spLocks noChangeShapeType="1"/>
            </p:cNvSpPr>
            <p:nvPr/>
          </p:nvSpPr>
          <p:spPr bwMode="auto">
            <a:xfrm flipV="1">
              <a:off x="3609074" y="5132388"/>
              <a:ext cx="0" cy="5032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2" name="Line 538"/>
            <p:cNvSpPr>
              <a:spLocks noChangeShapeType="1"/>
            </p:cNvSpPr>
            <p:nvPr/>
          </p:nvSpPr>
          <p:spPr bwMode="auto">
            <a:xfrm flipV="1">
              <a:off x="3623361" y="5072063"/>
              <a:ext cx="0" cy="563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Line 539"/>
            <p:cNvSpPr>
              <a:spLocks noChangeShapeType="1"/>
            </p:cNvSpPr>
            <p:nvPr/>
          </p:nvSpPr>
          <p:spPr bwMode="auto">
            <a:xfrm flipV="1">
              <a:off x="3639236" y="4941888"/>
              <a:ext cx="0" cy="6937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Line 540"/>
            <p:cNvSpPr>
              <a:spLocks noChangeShapeType="1"/>
            </p:cNvSpPr>
            <p:nvPr/>
          </p:nvSpPr>
          <p:spPr bwMode="auto">
            <a:xfrm flipV="1">
              <a:off x="3647174" y="4691063"/>
              <a:ext cx="0" cy="944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Line 541"/>
            <p:cNvSpPr>
              <a:spLocks noChangeShapeType="1"/>
            </p:cNvSpPr>
            <p:nvPr/>
          </p:nvSpPr>
          <p:spPr bwMode="auto">
            <a:xfrm flipV="1">
              <a:off x="3661461" y="4310063"/>
              <a:ext cx="0" cy="13255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Line 542"/>
            <p:cNvSpPr>
              <a:spLocks noChangeShapeType="1"/>
            </p:cNvSpPr>
            <p:nvPr/>
          </p:nvSpPr>
          <p:spPr bwMode="auto">
            <a:xfrm flipV="1">
              <a:off x="3677336" y="4378326"/>
              <a:ext cx="0" cy="1257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7" name="Line 543"/>
            <p:cNvSpPr>
              <a:spLocks noChangeShapeType="1"/>
            </p:cNvSpPr>
            <p:nvPr/>
          </p:nvSpPr>
          <p:spPr bwMode="auto">
            <a:xfrm flipV="1">
              <a:off x="3685274" y="4881563"/>
              <a:ext cx="0" cy="7540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Line 544"/>
            <p:cNvSpPr>
              <a:spLocks noChangeShapeType="1"/>
            </p:cNvSpPr>
            <p:nvPr/>
          </p:nvSpPr>
          <p:spPr bwMode="auto">
            <a:xfrm flipV="1">
              <a:off x="3699561" y="4941888"/>
              <a:ext cx="0" cy="6937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Line 545"/>
            <p:cNvSpPr>
              <a:spLocks noChangeShapeType="1"/>
            </p:cNvSpPr>
            <p:nvPr/>
          </p:nvSpPr>
          <p:spPr bwMode="auto">
            <a:xfrm flipV="1">
              <a:off x="3715436" y="4721226"/>
              <a:ext cx="0" cy="9144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Line 546"/>
            <p:cNvSpPr>
              <a:spLocks noChangeShapeType="1"/>
            </p:cNvSpPr>
            <p:nvPr/>
          </p:nvSpPr>
          <p:spPr bwMode="auto">
            <a:xfrm flipV="1">
              <a:off x="3723374" y="4332288"/>
              <a:ext cx="0" cy="13033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1" name="Line 547"/>
            <p:cNvSpPr>
              <a:spLocks noChangeShapeType="1"/>
            </p:cNvSpPr>
            <p:nvPr/>
          </p:nvSpPr>
          <p:spPr bwMode="auto">
            <a:xfrm flipV="1">
              <a:off x="3737661" y="3836988"/>
              <a:ext cx="0" cy="17986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2" name="Line 548"/>
            <p:cNvSpPr>
              <a:spLocks noChangeShapeType="1"/>
            </p:cNvSpPr>
            <p:nvPr/>
          </p:nvSpPr>
          <p:spPr bwMode="auto">
            <a:xfrm flipV="1">
              <a:off x="3753536" y="3578226"/>
              <a:ext cx="0" cy="20574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3" name="Line 549"/>
            <p:cNvSpPr>
              <a:spLocks noChangeShapeType="1"/>
            </p:cNvSpPr>
            <p:nvPr/>
          </p:nvSpPr>
          <p:spPr bwMode="auto">
            <a:xfrm flipV="1">
              <a:off x="3761474" y="3525838"/>
              <a:ext cx="0" cy="21097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4" name="Line 550"/>
            <p:cNvSpPr>
              <a:spLocks noChangeShapeType="1"/>
            </p:cNvSpPr>
            <p:nvPr/>
          </p:nvSpPr>
          <p:spPr bwMode="auto">
            <a:xfrm flipV="1">
              <a:off x="3775761" y="3570288"/>
              <a:ext cx="0" cy="20653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Line 551"/>
            <p:cNvSpPr>
              <a:spLocks noChangeShapeType="1"/>
            </p:cNvSpPr>
            <p:nvPr/>
          </p:nvSpPr>
          <p:spPr bwMode="auto">
            <a:xfrm flipV="1">
              <a:off x="3791636" y="5003801"/>
              <a:ext cx="0" cy="631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Line 552"/>
            <p:cNvSpPr>
              <a:spLocks noChangeShapeType="1"/>
            </p:cNvSpPr>
            <p:nvPr/>
          </p:nvSpPr>
          <p:spPr bwMode="auto">
            <a:xfrm flipV="1">
              <a:off x="3799574" y="5110163"/>
              <a:ext cx="0" cy="525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Line 553"/>
            <p:cNvSpPr>
              <a:spLocks noChangeShapeType="1"/>
            </p:cNvSpPr>
            <p:nvPr/>
          </p:nvSpPr>
          <p:spPr bwMode="auto">
            <a:xfrm flipV="1">
              <a:off x="3813861" y="5056188"/>
              <a:ext cx="0" cy="5794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Line 554"/>
            <p:cNvSpPr>
              <a:spLocks noChangeShapeType="1"/>
            </p:cNvSpPr>
            <p:nvPr/>
          </p:nvSpPr>
          <p:spPr bwMode="auto">
            <a:xfrm flipV="1">
              <a:off x="3829736" y="4973638"/>
              <a:ext cx="0" cy="6619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Line 555"/>
            <p:cNvSpPr>
              <a:spLocks noChangeShapeType="1"/>
            </p:cNvSpPr>
            <p:nvPr/>
          </p:nvSpPr>
          <p:spPr bwMode="auto">
            <a:xfrm flipV="1">
              <a:off x="3837674" y="4622801"/>
              <a:ext cx="0" cy="1012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Line 556"/>
            <p:cNvSpPr>
              <a:spLocks noChangeShapeType="1"/>
            </p:cNvSpPr>
            <p:nvPr/>
          </p:nvSpPr>
          <p:spPr bwMode="auto">
            <a:xfrm flipV="1">
              <a:off x="3851961" y="4203701"/>
              <a:ext cx="0" cy="1431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Line 557"/>
            <p:cNvSpPr>
              <a:spLocks noChangeShapeType="1"/>
            </p:cNvSpPr>
            <p:nvPr/>
          </p:nvSpPr>
          <p:spPr bwMode="auto">
            <a:xfrm flipV="1">
              <a:off x="3867836" y="3944938"/>
              <a:ext cx="0" cy="16906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Line 558"/>
            <p:cNvSpPr>
              <a:spLocks noChangeShapeType="1"/>
            </p:cNvSpPr>
            <p:nvPr/>
          </p:nvSpPr>
          <p:spPr bwMode="auto">
            <a:xfrm flipV="1">
              <a:off x="3875774" y="3814763"/>
              <a:ext cx="0" cy="18208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3" name="Line 559"/>
            <p:cNvSpPr>
              <a:spLocks noChangeShapeType="1"/>
            </p:cNvSpPr>
            <p:nvPr/>
          </p:nvSpPr>
          <p:spPr bwMode="auto">
            <a:xfrm flipV="1">
              <a:off x="3890061" y="3937001"/>
              <a:ext cx="0" cy="1698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4" name="Line 560"/>
            <p:cNvSpPr>
              <a:spLocks noChangeShapeType="1"/>
            </p:cNvSpPr>
            <p:nvPr/>
          </p:nvSpPr>
          <p:spPr bwMode="auto">
            <a:xfrm flipV="1">
              <a:off x="3905936" y="3997326"/>
              <a:ext cx="0" cy="16383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Line 561"/>
            <p:cNvSpPr>
              <a:spLocks noChangeShapeType="1"/>
            </p:cNvSpPr>
            <p:nvPr/>
          </p:nvSpPr>
          <p:spPr bwMode="auto">
            <a:xfrm flipV="1">
              <a:off x="3913874" y="3798888"/>
              <a:ext cx="0" cy="18367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Line 562"/>
            <p:cNvSpPr>
              <a:spLocks noChangeShapeType="1"/>
            </p:cNvSpPr>
            <p:nvPr/>
          </p:nvSpPr>
          <p:spPr bwMode="auto">
            <a:xfrm flipV="1">
              <a:off x="3928161" y="3586163"/>
              <a:ext cx="0" cy="2049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Line 563"/>
            <p:cNvSpPr>
              <a:spLocks noChangeShapeType="1"/>
            </p:cNvSpPr>
            <p:nvPr/>
          </p:nvSpPr>
          <p:spPr bwMode="auto">
            <a:xfrm flipV="1">
              <a:off x="3944036" y="3487738"/>
              <a:ext cx="0" cy="214788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Line 564"/>
            <p:cNvSpPr>
              <a:spLocks noChangeShapeType="1"/>
            </p:cNvSpPr>
            <p:nvPr/>
          </p:nvSpPr>
          <p:spPr bwMode="auto">
            <a:xfrm flipV="1">
              <a:off x="3951974" y="3471863"/>
              <a:ext cx="0" cy="21637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Line 565"/>
            <p:cNvSpPr>
              <a:spLocks noChangeShapeType="1"/>
            </p:cNvSpPr>
            <p:nvPr/>
          </p:nvSpPr>
          <p:spPr bwMode="auto">
            <a:xfrm flipV="1">
              <a:off x="3966261" y="3517901"/>
              <a:ext cx="0" cy="21177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Line 566"/>
            <p:cNvSpPr>
              <a:spLocks noChangeShapeType="1"/>
            </p:cNvSpPr>
            <p:nvPr/>
          </p:nvSpPr>
          <p:spPr bwMode="auto">
            <a:xfrm flipV="1">
              <a:off x="3982136" y="3540126"/>
              <a:ext cx="0" cy="20955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1" name="Line 567"/>
            <p:cNvSpPr>
              <a:spLocks noChangeShapeType="1"/>
            </p:cNvSpPr>
            <p:nvPr/>
          </p:nvSpPr>
          <p:spPr bwMode="auto">
            <a:xfrm>
              <a:off x="727761" y="5635626"/>
              <a:ext cx="3308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572" name="Group 570"/>
            <p:cNvGrpSpPr>
              <a:grpSpLocks noChangeAspect="1"/>
            </p:cNvGrpSpPr>
            <p:nvPr/>
          </p:nvGrpSpPr>
          <p:grpSpPr bwMode="auto">
            <a:xfrm>
              <a:off x="4924425" y="2786063"/>
              <a:ext cx="4267200" cy="3200400"/>
              <a:chOff x="3102" y="1755"/>
              <a:chExt cx="2688" cy="2016"/>
            </a:xfrm>
          </p:grpSpPr>
          <p:sp>
            <p:nvSpPr>
              <p:cNvPr id="573" name="AutoShape 569"/>
              <p:cNvSpPr>
                <a:spLocks noChangeAspect="1" noChangeArrowheads="1" noTextEdit="1"/>
              </p:cNvSpPr>
              <p:nvPr/>
            </p:nvSpPr>
            <p:spPr bwMode="auto">
              <a:xfrm>
                <a:off x="3102" y="1755"/>
                <a:ext cx="2688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74" name="Group 771"/>
              <p:cNvGrpSpPr>
                <a:grpSpLocks/>
              </p:cNvGrpSpPr>
              <p:nvPr/>
            </p:nvGrpSpPr>
            <p:grpSpPr bwMode="auto">
              <a:xfrm>
                <a:off x="3332" y="1870"/>
                <a:ext cx="2204" cy="1773"/>
                <a:chOff x="3332" y="1870"/>
                <a:chExt cx="2204" cy="1773"/>
              </a:xfrm>
            </p:grpSpPr>
            <p:sp>
              <p:nvSpPr>
                <p:cNvPr id="937" name="Rectangle 571"/>
                <p:cNvSpPr>
                  <a:spLocks noChangeArrowheads="1"/>
                </p:cNvSpPr>
                <p:nvPr/>
              </p:nvSpPr>
              <p:spPr bwMode="auto">
                <a:xfrm>
                  <a:off x="3452" y="1909"/>
                  <a:ext cx="2084" cy="16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8" name="Rectangle 572"/>
                <p:cNvSpPr>
                  <a:spLocks noChangeArrowheads="1"/>
                </p:cNvSpPr>
                <p:nvPr/>
              </p:nvSpPr>
              <p:spPr bwMode="auto">
                <a:xfrm>
                  <a:off x="3452" y="1909"/>
                  <a:ext cx="2084" cy="1641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9" name="Line 573"/>
                <p:cNvSpPr>
                  <a:spLocks noChangeShapeType="1"/>
                </p:cNvSpPr>
                <p:nvPr/>
              </p:nvSpPr>
              <p:spPr bwMode="auto">
                <a:xfrm>
                  <a:off x="3452" y="1909"/>
                  <a:ext cx="208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0" name="Line 574"/>
                <p:cNvSpPr>
                  <a:spLocks noChangeShapeType="1"/>
                </p:cNvSpPr>
                <p:nvPr/>
              </p:nvSpPr>
              <p:spPr bwMode="auto">
                <a:xfrm>
                  <a:off x="3452" y="3550"/>
                  <a:ext cx="208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1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5536" y="1909"/>
                  <a:ext cx="0" cy="16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2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3452" y="1909"/>
                  <a:ext cx="0" cy="16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3" name="Line 577"/>
                <p:cNvSpPr>
                  <a:spLocks noChangeShapeType="1"/>
                </p:cNvSpPr>
                <p:nvPr/>
              </p:nvSpPr>
              <p:spPr bwMode="auto">
                <a:xfrm>
                  <a:off x="3452" y="3550"/>
                  <a:ext cx="208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4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3452" y="1909"/>
                  <a:ext cx="0" cy="16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5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3452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6" name="Line 580"/>
                <p:cNvSpPr>
                  <a:spLocks noChangeShapeType="1"/>
                </p:cNvSpPr>
                <p:nvPr/>
              </p:nvSpPr>
              <p:spPr bwMode="auto">
                <a:xfrm>
                  <a:off x="3452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7" name="Rectangle 581"/>
                <p:cNvSpPr>
                  <a:spLocks noChangeArrowheads="1"/>
                </p:cNvSpPr>
                <p:nvPr/>
              </p:nvSpPr>
              <p:spPr bwMode="auto">
                <a:xfrm>
                  <a:off x="3438" y="3565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8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3851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9" name="Line 583"/>
                <p:cNvSpPr>
                  <a:spLocks noChangeShapeType="1"/>
                </p:cNvSpPr>
                <p:nvPr/>
              </p:nvSpPr>
              <p:spPr bwMode="auto">
                <a:xfrm>
                  <a:off x="3851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0" name="Rectangle 584"/>
                <p:cNvSpPr>
                  <a:spLocks noChangeArrowheads="1"/>
                </p:cNvSpPr>
                <p:nvPr/>
              </p:nvSpPr>
              <p:spPr bwMode="auto">
                <a:xfrm>
                  <a:off x="3817" y="3565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1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4249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2" name="Line 586"/>
                <p:cNvSpPr>
                  <a:spLocks noChangeShapeType="1"/>
                </p:cNvSpPr>
                <p:nvPr/>
              </p:nvSpPr>
              <p:spPr bwMode="auto">
                <a:xfrm>
                  <a:off x="4249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3" name="Rectangle 587"/>
                <p:cNvSpPr>
                  <a:spLocks noChangeArrowheads="1"/>
                </p:cNvSpPr>
                <p:nvPr/>
              </p:nvSpPr>
              <p:spPr bwMode="auto">
                <a:xfrm>
                  <a:off x="4201" y="3565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100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4" name="Line 588"/>
                <p:cNvSpPr>
                  <a:spLocks noChangeShapeType="1"/>
                </p:cNvSpPr>
                <p:nvPr/>
              </p:nvSpPr>
              <p:spPr bwMode="auto">
                <a:xfrm flipV="1">
                  <a:off x="4652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5" name="Line 589"/>
                <p:cNvSpPr>
                  <a:spLocks noChangeShapeType="1"/>
                </p:cNvSpPr>
                <p:nvPr/>
              </p:nvSpPr>
              <p:spPr bwMode="auto">
                <a:xfrm>
                  <a:off x="4652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6" name="Rectangle 590"/>
                <p:cNvSpPr>
                  <a:spLocks noChangeArrowheads="1"/>
                </p:cNvSpPr>
                <p:nvPr/>
              </p:nvSpPr>
              <p:spPr bwMode="auto">
                <a:xfrm>
                  <a:off x="4604" y="3565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150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7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5051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8" name="Line 592"/>
                <p:cNvSpPr>
                  <a:spLocks noChangeShapeType="1"/>
                </p:cNvSpPr>
                <p:nvPr/>
              </p:nvSpPr>
              <p:spPr bwMode="auto">
                <a:xfrm>
                  <a:off x="5051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9" name="Rectangle 593"/>
                <p:cNvSpPr>
                  <a:spLocks noChangeArrowheads="1"/>
                </p:cNvSpPr>
                <p:nvPr/>
              </p:nvSpPr>
              <p:spPr bwMode="auto">
                <a:xfrm>
                  <a:off x="5003" y="3565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200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0" name="Line 594"/>
                <p:cNvSpPr>
                  <a:spLocks noChangeShapeType="1"/>
                </p:cNvSpPr>
                <p:nvPr/>
              </p:nvSpPr>
              <p:spPr bwMode="auto">
                <a:xfrm flipV="1">
                  <a:off x="5454" y="3526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1" name="Line 595"/>
                <p:cNvSpPr>
                  <a:spLocks noChangeShapeType="1"/>
                </p:cNvSpPr>
                <p:nvPr/>
              </p:nvSpPr>
              <p:spPr bwMode="auto">
                <a:xfrm>
                  <a:off x="5454" y="190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2" name="Rectangle 596"/>
                <p:cNvSpPr>
                  <a:spLocks noChangeArrowheads="1"/>
                </p:cNvSpPr>
                <p:nvPr/>
              </p:nvSpPr>
              <p:spPr bwMode="auto">
                <a:xfrm>
                  <a:off x="5406" y="3565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250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3" name="Line 597"/>
                <p:cNvSpPr>
                  <a:spLocks noChangeShapeType="1"/>
                </p:cNvSpPr>
                <p:nvPr/>
              </p:nvSpPr>
              <p:spPr bwMode="auto">
                <a:xfrm>
                  <a:off x="3452" y="3550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4" name="Line 598"/>
                <p:cNvSpPr>
                  <a:spLocks noChangeShapeType="1"/>
                </p:cNvSpPr>
                <p:nvPr/>
              </p:nvSpPr>
              <p:spPr bwMode="auto">
                <a:xfrm flipH="1">
                  <a:off x="5512" y="3550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5" name="Rectangle 599"/>
                <p:cNvSpPr>
                  <a:spLocks noChangeArrowheads="1"/>
                </p:cNvSpPr>
                <p:nvPr/>
              </p:nvSpPr>
              <p:spPr bwMode="auto">
                <a:xfrm>
                  <a:off x="3400" y="3512"/>
                  <a:ext cx="36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6" name="Line 600"/>
                <p:cNvSpPr>
                  <a:spLocks noChangeShapeType="1"/>
                </p:cNvSpPr>
                <p:nvPr/>
              </p:nvSpPr>
              <p:spPr bwMode="auto">
                <a:xfrm>
                  <a:off x="3452" y="3219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7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5512" y="3219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8" name="Rectangle 602"/>
                <p:cNvSpPr>
                  <a:spLocks noChangeArrowheads="1"/>
                </p:cNvSpPr>
                <p:nvPr/>
              </p:nvSpPr>
              <p:spPr bwMode="auto">
                <a:xfrm>
                  <a:off x="3366" y="3181"/>
                  <a:ext cx="73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9" name="Line 603"/>
                <p:cNvSpPr>
                  <a:spLocks noChangeShapeType="1"/>
                </p:cNvSpPr>
                <p:nvPr/>
              </p:nvSpPr>
              <p:spPr bwMode="auto">
                <a:xfrm>
                  <a:off x="3452" y="2893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0" name="Line 604"/>
                <p:cNvSpPr>
                  <a:spLocks noChangeShapeType="1"/>
                </p:cNvSpPr>
                <p:nvPr/>
              </p:nvSpPr>
              <p:spPr bwMode="auto">
                <a:xfrm flipH="1">
                  <a:off x="5512" y="2893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1" name="Rectangle 605"/>
                <p:cNvSpPr>
                  <a:spLocks noChangeArrowheads="1"/>
                </p:cNvSpPr>
                <p:nvPr/>
              </p:nvSpPr>
              <p:spPr bwMode="auto">
                <a:xfrm>
                  <a:off x="3332" y="2854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100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2" name="Line 606"/>
                <p:cNvSpPr>
                  <a:spLocks noChangeShapeType="1"/>
                </p:cNvSpPr>
                <p:nvPr/>
              </p:nvSpPr>
              <p:spPr bwMode="auto">
                <a:xfrm>
                  <a:off x="3452" y="2561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3" name="Line 607"/>
                <p:cNvSpPr>
                  <a:spLocks noChangeShapeType="1"/>
                </p:cNvSpPr>
                <p:nvPr/>
              </p:nvSpPr>
              <p:spPr bwMode="auto">
                <a:xfrm flipH="1">
                  <a:off x="5512" y="2561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4" name="Rectangle 608"/>
                <p:cNvSpPr>
                  <a:spLocks noChangeArrowheads="1"/>
                </p:cNvSpPr>
                <p:nvPr/>
              </p:nvSpPr>
              <p:spPr bwMode="auto">
                <a:xfrm>
                  <a:off x="3332" y="2523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150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5" name="Line 609"/>
                <p:cNvSpPr>
                  <a:spLocks noChangeShapeType="1"/>
                </p:cNvSpPr>
                <p:nvPr/>
              </p:nvSpPr>
              <p:spPr bwMode="auto">
                <a:xfrm>
                  <a:off x="3452" y="2235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6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5512" y="223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7" name="Rectangle 611"/>
                <p:cNvSpPr>
                  <a:spLocks noChangeArrowheads="1"/>
                </p:cNvSpPr>
                <p:nvPr/>
              </p:nvSpPr>
              <p:spPr bwMode="auto">
                <a:xfrm>
                  <a:off x="3332" y="2197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200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8" name="Line 612"/>
                <p:cNvSpPr>
                  <a:spLocks noChangeShapeType="1"/>
                </p:cNvSpPr>
                <p:nvPr/>
              </p:nvSpPr>
              <p:spPr bwMode="auto">
                <a:xfrm>
                  <a:off x="3452" y="1909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9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5512" y="1909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0" name="Rectangle 614"/>
                <p:cNvSpPr>
                  <a:spLocks noChangeArrowheads="1"/>
                </p:cNvSpPr>
                <p:nvPr/>
              </p:nvSpPr>
              <p:spPr bwMode="auto">
                <a:xfrm>
                  <a:off x="3332" y="1870"/>
                  <a:ext cx="10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Helvetica" charset="0"/>
                      <a:cs typeface="Arial" pitchFamily="34" charset="0"/>
                    </a:rPr>
                    <a:t>250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1" name="Line 615"/>
                <p:cNvSpPr>
                  <a:spLocks noChangeShapeType="1"/>
                </p:cNvSpPr>
                <p:nvPr/>
              </p:nvSpPr>
              <p:spPr bwMode="auto">
                <a:xfrm>
                  <a:off x="3452" y="1909"/>
                  <a:ext cx="208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2" name="Line 616"/>
                <p:cNvSpPr>
                  <a:spLocks noChangeShapeType="1"/>
                </p:cNvSpPr>
                <p:nvPr/>
              </p:nvSpPr>
              <p:spPr bwMode="auto">
                <a:xfrm>
                  <a:off x="3452" y="3550"/>
                  <a:ext cx="208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3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5536" y="1909"/>
                  <a:ext cx="0" cy="16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4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3452" y="1909"/>
                  <a:ext cx="0" cy="16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5" name="Oval 619"/>
                <p:cNvSpPr>
                  <a:spLocks noChangeArrowheads="1"/>
                </p:cNvSpPr>
                <p:nvPr/>
              </p:nvSpPr>
              <p:spPr bwMode="auto">
                <a:xfrm>
                  <a:off x="3438" y="330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6" name="Oval 620"/>
                <p:cNvSpPr>
                  <a:spLocks noChangeArrowheads="1"/>
                </p:cNvSpPr>
                <p:nvPr/>
              </p:nvSpPr>
              <p:spPr bwMode="auto">
                <a:xfrm>
                  <a:off x="3448" y="330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7" name="Oval 621"/>
                <p:cNvSpPr>
                  <a:spLocks noChangeArrowheads="1"/>
                </p:cNvSpPr>
                <p:nvPr/>
              </p:nvSpPr>
              <p:spPr bwMode="auto">
                <a:xfrm>
                  <a:off x="3457" y="3286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8" name="Oval 622"/>
                <p:cNvSpPr>
                  <a:spLocks noChangeArrowheads="1"/>
                </p:cNvSpPr>
                <p:nvPr/>
              </p:nvSpPr>
              <p:spPr bwMode="auto">
                <a:xfrm>
                  <a:off x="3462" y="3281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9" name="Oval 623"/>
                <p:cNvSpPr>
                  <a:spLocks noChangeArrowheads="1"/>
                </p:cNvSpPr>
                <p:nvPr/>
              </p:nvSpPr>
              <p:spPr bwMode="auto">
                <a:xfrm>
                  <a:off x="3472" y="3272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0" name="Oval 624"/>
                <p:cNvSpPr>
                  <a:spLocks noChangeArrowheads="1"/>
                </p:cNvSpPr>
                <p:nvPr/>
              </p:nvSpPr>
              <p:spPr bwMode="auto">
                <a:xfrm>
                  <a:off x="3481" y="3272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1" name="Oval 625"/>
                <p:cNvSpPr>
                  <a:spLocks noChangeArrowheads="1"/>
                </p:cNvSpPr>
                <p:nvPr/>
              </p:nvSpPr>
              <p:spPr bwMode="auto">
                <a:xfrm>
                  <a:off x="3486" y="3272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2" name="Oval 626"/>
                <p:cNvSpPr>
                  <a:spLocks noChangeArrowheads="1"/>
                </p:cNvSpPr>
                <p:nvPr/>
              </p:nvSpPr>
              <p:spPr bwMode="auto">
                <a:xfrm>
                  <a:off x="3496" y="326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3" name="Oval 627"/>
                <p:cNvSpPr>
                  <a:spLocks noChangeArrowheads="1"/>
                </p:cNvSpPr>
                <p:nvPr/>
              </p:nvSpPr>
              <p:spPr bwMode="auto">
                <a:xfrm>
                  <a:off x="3505" y="3257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4" name="Oval 628"/>
                <p:cNvSpPr>
                  <a:spLocks noChangeArrowheads="1"/>
                </p:cNvSpPr>
                <p:nvPr/>
              </p:nvSpPr>
              <p:spPr bwMode="auto">
                <a:xfrm>
                  <a:off x="3510" y="325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5" name="Oval 629"/>
                <p:cNvSpPr>
                  <a:spLocks noChangeArrowheads="1"/>
                </p:cNvSpPr>
                <p:nvPr/>
              </p:nvSpPr>
              <p:spPr bwMode="auto">
                <a:xfrm>
                  <a:off x="3520" y="325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6" name="Oval 630"/>
                <p:cNvSpPr>
                  <a:spLocks noChangeArrowheads="1"/>
                </p:cNvSpPr>
                <p:nvPr/>
              </p:nvSpPr>
              <p:spPr bwMode="auto">
                <a:xfrm>
                  <a:off x="3529" y="3253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7" name="Oval 631"/>
                <p:cNvSpPr>
                  <a:spLocks noChangeArrowheads="1"/>
                </p:cNvSpPr>
                <p:nvPr/>
              </p:nvSpPr>
              <p:spPr bwMode="auto">
                <a:xfrm>
                  <a:off x="3534" y="325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8" name="Oval 632"/>
                <p:cNvSpPr>
                  <a:spLocks noChangeArrowheads="1"/>
                </p:cNvSpPr>
                <p:nvPr/>
              </p:nvSpPr>
              <p:spPr bwMode="auto">
                <a:xfrm>
                  <a:off x="3544" y="324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9" name="Oval 633"/>
                <p:cNvSpPr>
                  <a:spLocks noChangeArrowheads="1"/>
                </p:cNvSpPr>
                <p:nvPr/>
              </p:nvSpPr>
              <p:spPr bwMode="auto">
                <a:xfrm>
                  <a:off x="3553" y="3248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0" name="Oval 634"/>
                <p:cNvSpPr>
                  <a:spLocks noChangeArrowheads="1"/>
                </p:cNvSpPr>
                <p:nvPr/>
              </p:nvSpPr>
              <p:spPr bwMode="auto">
                <a:xfrm>
                  <a:off x="3558" y="324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1" name="Oval 635"/>
                <p:cNvSpPr>
                  <a:spLocks noChangeArrowheads="1"/>
                </p:cNvSpPr>
                <p:nvPr/>
              </p:nvSpPr>
              <p:spPr bwMode="auto">
                <a:xfrm>
                  <a:off x="3568" y="324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2" name="Oval 636"/>
                <p:cNvSpPr>
                  <a:spLocks noChangeArrowheads="1"/>
                </p:cNvSpPr>
                <p:nvPr/>
              </p:nvSpPr>
              <p:spPr bwMode="auto">
                <a:xfrm>
                  <a:off x="3577" y="3238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3" name="Oval 637"/>
                <p:cNvSpPr>
                  <a:spLocks noChangeArrowheads="1"/>
                </p:cNvSpPr>
                <p:nvPr/>
              </p:nvSpPr>
              <p:spPr bwMode="auto">
                <a:xfrm>
                  <a:off x="3582" y="32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4" name="Oval 638"/>
                <p:cNvSpPr>
                  <a:spLocks noChangeArrowheads="1"/>
                </p:cNvSpPr>
                <p:nvPr/>
              </p:nvSpPr>
              <p:spPr bwMode="auto">
                <a:xfrm>
                  <a:off x="3592" y="32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5" name="Oval 639"/>
                <p:cNvSpPr>
                  <a:spLocks noChangeArrowheads="1"/>
                </p:cNvSpPr>
                <p:nvPr/>
              </p:nvSpPr>
              <p:spPr bwMode="auto">
                <a:xfrm>
                  <a:off x="3601" y="3233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6" name="Oval 640"/>
                <p:cNvSpPr>
                  <a:spLocks noChangeArrowheads="1"/>
                </p:cNvSpPr>
                <p:nvPr/>
              </p:nvSpPr>
              <p:spPr bwMode="auto">
                <a:xfrm>
                  <a:off x="3606" y="32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7" name="Oval 641"/>
                <p:cNvSpPr>
                  <a:spLocks noChangeArrowheads="1"/>
                </p:cNvSpPr>
                <p:nvPr/>
              </p:nvSpPr>
              <p:spPr bwMode="auto">
                <a:xfrm>
                  <a:off x="3616" y="32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8" name="Oval 642"/>
                <p:cNvSpPr>
                  <a:spLocks noChangeArrowheads="1"/>
                </p:cNvSpPr>
                <p:nvPr/>
              </p:nvSpPr>
              <p:spPr bwMode="auto">
                <a:xfrm>
                  <a:off x="3625" y="3233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9" name="Oval 643"/>
                <p:cNvSpPr>
                  <a:spLocks noChangeArrowheads="1"/>
                </p:cNvSpPr>
                <p:nvPr/>
              </p:nvSpPr>
              <p:spPr bwMode="auto">
                <a:xfrm>
                  <a:off x="3630" y="32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0" name="Oval 644"/>
                <p:cNvSpPr>
                  <a:spLocks noChangeArrowheads="1"/>
                </p:cNvSpPr>
                <p:nvPr/>
              </p:nvSpPr>
              <p:spPr bwMode="auto">
                <a:xfrm>
                  <a:off x="3640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1" name="Oval 645"/>
                <p:cNvSpPr>
                  <a:spLocks noChangeArrowheads="1"/>
                </p:cNvSpPr>
                <p:nvPr/>
              </p:nvSpPr>
              <p:spPr bwMode="auto">
                <a:xfrm>
                  <a:off x="3649" y="322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2" name="Oval 646"/>
                <p:cNvSpPr>
                  <a:spLocks noChangeArrowheads="1"/>
                </p:cNvSpPr>
                <p:nvPr/>
              </p:nvSpPr>
              <p:spPr bwMode="auto">
                <a:xfrm>
                  <a:off x="3654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3" name="Oval 647"/>
                <p:cNvSpPr>
                  <a:spLocks noChangeArrowheads="1"/>
                </p:cNvSpPr>
                <p:nvPr/>
              </p:nvSpPr>
              <p:spPr bwMode="auto">
                <a:xfrm>
                  <a:off x="3664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4" name="Oval 648"/>
                <p:cNvSpPr>
                  <a:spLocks noChangeArrowheads="1"/>
                </p:cNvSpPr>
                <p:nvPr/>
              </p:nvSpPr>
              <p:spPr bwMode="auto">
                <a:xfrm>
                  <a:off x="3673" y="322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5" name="Oval 649"/>
                <p:cNvSpPr>
                  <a:spLocks noChangeArrowheads="1"/>
                </p:cNvSpPr>
                <p:nvPr/>
              </p:nvSpPr>
              <p:spPr bwMode="auto">
                <a:xfrm>
                  <a:off x="3678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6" name="Oval 650"/>
                <p:cNvSpPr>
                  <a:spLocks noChangeArrowheads="1"/>
                </p:cNvSpPr>
                <p:nvPr/>
              </p:nvSpPr>
              <p:spPr bwMode="auto">
                <a:xfrm>
                  <a:off x="3688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7" name="Oval 651"/>
                <p:cNvSpPr>
                  <a:spLocks noChangeArrowheads="1"/>
                </p:cNvSpPr>
                <p:nvPr/>
              </p:nvSpPr>
              <p:spPr bwMode="auto">
                <a:xfrm>
                  <a:off x="3697" y="322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8" name="Oval 652"/>
                <p:cNvSpPr>
                  <a:spLocks noChangeArrowheads="1"/>
                </p:cNvSpPr>
                <p:nvPr/>
              </p:nvSpPr>
              <p:spPr bwMode="auto">
                <a:xfrm>
                  <a:off x="3702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9" name="Oval 653"/>
                <p:cNvSpPr>
                  <a:spLocks noChangeArrowheads="1"/>
                </p:cNvSpPr>
                <p:nvPr/>
              </p:nvSpPr>
              <p:spPr bwMode="auto">
                <a:xfrm>
                  <a:off x="3712" y="32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0" name="Oval 654"/>
                <p:cNvSpPr>
                  <a:spLocks noChangeArrowheads="1"/>
                </p:cNvSpPr>
                <p:nvPr/>
              </p:nvSpPr>
              <p:spPr bwMode="auto">
                <a:xfrm>
                  <a:off x="3721" y="322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1" name="Oval 655"/>
                <p:cNvSpPr>
                  <a:spLocks noChangeArrowheads="1"/>
                </p:cNvSpPr>
                <p:nvPr/>
              </p:nvSpPr>
              <p:spPr bwMode="auto">
                <a:xfrm>
                  <a:off x="3726" y="321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2" name="Oval 656"/>
                <p:cNvSpPr>
                  <a:spLocks noChangeArrowheads="1"/>
                </p:cNvSpPr>
                <p:nvPr/>
              </p:nvSpPr>
              <p:spPr bwMode="auto">
                <a:xfrm>
                  <a:off x="3736" y="321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3" name="Oval 657"/>
                <p:cNvSpPr>
                  <a:spLocks noChangeArrowheads="1"/>
                </p:cNvSpPr>
                <p:nvPr/>
              </p:nvSpPr>
              <p:spPr bwMode="auto">
                <a:xfrm>
                  <a:off x="3745" y="321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" name="Oval 658"/>
                <p:cNvSpPr>
                  <a:spLocks noChangeArrowheads="1"/>
                </p:cNvSpPr>
                <p:nvPr/>
              </p:nvSpPr>
              <p:spPr bwMode="auto">
                <a:xfrm>
                  <a:off x="3750" y="321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5" name="Oval 659"/>
                <p:cNvSpPr>
                  <a:spLocks noChangeArrowheads="1"/>
                </p:cNvSpPr>
                <p:nvPr/>
              </p:nvSpPr>
              <p:spPr bwMode="auto">
                <a:xfrm>
                  <a:off x="3760" y="321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6" name="Oval 660"/>
                <p:cNvSpPr>
                  <a:spLocks noChangeArrowheads="1"/>
                </p:cNvSpPr>
                <p:nvPr/>
              </p:nvSpPr>
              <p:spPr bwMode="auto">
                <a:xfrm>
                  <a:off x="3769" y="321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7" name="Oval 661"/>
                <p:cNvSpPr>
                  <a:spLocks noChangeArrowheads="1"/>
                </p:cNvSpPr>
                <p:nvPr/>
              </p:nvSpPr>
              <p:spPr bwMode="auto">
                <a:xfrm>
                  <a:off x="3774" y="321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8" name="Oval 662"/>
                <p:cNvSpPr>
                  <a:spLocks noChangeArrowheads="1"/>
                </p:cNvSpPr>
                <p:nvPr/>
              </p:nvSpPr>
              <p:spPr bwMode="auto">
                <a:xfrm>
                  <a:off x="3784" y="321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9" name="Oval 663"/>
                <p:cNvSpPr>
                  <a:spLocks noChangeArrowheads="1"/>
                </p:cNvSpPr>
                <p:nvPr/>
              </p:nvSpPr>
              <p:spPr bwMode="auto">
                <a:xfrm>
                  <a:off x="3793" y="3214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0" name="Oval 664"/>
                <p:cNvSpPr>
                  <a:spLocks noChangeArrowheads="1"/>
                </p:cNvSpPr>
                <p:nvPr/>
              </p:nvSpPr>
              <p:spPr bwMode="auto">
                <a:xfrm>
                  <a:off x="3798" y="321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1" name="Oval 665"/>
                <p:cNvSpPr>
                  <a:spLocks noChangeArrowheads="1"/>
                </p:cNvSpPr>
                <p:nvPr/>
              </p:nvSpPr>
              <p:spPr bwMode="auto">
                <a:xfrm>
                  <a:off x="3808" y="320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2" name="Oval 666"/>
                <p:cNvSpPr>
                  <a:spLocks noChangeArrowheads="1"/>
                </p:cNvSpPr>
                <p:nvPr/>
              </p:nvSpPr>
              <p:spPr bwMode="auto">
                <a:xfrm>
                  <a:off x="3817" y="320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3" name="Oval 667"/>
                <p:cNvSpPr>
                  <a:spLocks noChangeArrowheads="1"/>
                </p:cNvSpPr>
                <p:nvPr/>
              </p:nvSpPr>
              <p:spPr bwMode="auto">
                <a:xfrm>
                  <a:off x="3822" y="320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4" name="Oval 668"/>
                <p:cNvSpPr>
                  <a:spLocks noChangeArrowheads="1"/>
                </p:cNvSpPr>
                <p:nvPr/>
              </p:nvSpPr>
              <p:spPr bwMode="auto">
                <a:xfrm>
                  <a:off x="3832" y="320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5" name="Oval 669"/>
                <p:cNvSpPr>
                  <a:spLocks noChangeArrowheads="1"/>
                </p:cNvSpPr>
                <p:nvPr/>
              </p:nvSpPr>
              <p:spPr bwMode="auto">
                <a:xfrm>
                  <a:off x="3841" y="320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6" name="Oval 670"/>
                <p:cNvSpPr>
                  <a:spLocks noChangeArrowheads="1"/>
                </p:cNvSpPr>
                <p:nvPr/>
              </p:nvSpPr>
              <p:spPr bwMode="auto">
                <a:xfrm>
                  <a:off x="3846" y="320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7" name="Oval 671"/>
                <p:cNvSpPr>
                  <a:spLocks noChangeArrowheads="1"/>
                </p:cNvSpPr>
                <p:nvPr/>
              </p:nvSpPr>
              <p:spPr bwMode="auto">
                <a:xfrm>
                  <a:off x="3856" y="320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8" name="Oval 672"/>
                <p:cNvSpPr>
                  <a:spLocks noChangeArrowheads="1"/>
                </p:cNvSpPr>
                <p:nvPr/>
              </p:nvSpPr>
              <p:spPr bwMode="auto">
                <a:xfrm>
                  <a:off x="3865" y="320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9" name="Oval 673"/>
                <p:cNvSpPr>
                  <a:spLocks noChangeArrowheads="1"/>
                </p:cNvSpPr>
                <p:nvPr/>
              </p:nvSpPr>
              <p:spPr bwMode="auto">
                <a:xfrm>
                  <a:off x="3870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0" name="Oval 674"/>
                <p:cNvSpPr>
                  <a:spLocks noChangeArrowheads="1"/>
                </p:cNvSpPr>
                <p:nvPr/>
              </p:nvSpPr>
              <p:spPr bwMode="auto">
                <a:xfrm>
                  <a:off x="3880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1" name="Oval 675"/>
                <p:cNvSpPr>
                  <a:spLocks noChangeArrowheads="1"/>
                </p:cNvSpPr>
                <p:nvPr/>
              </p:nvSpPr>
              <p:spPr bwMode="auto">
                <a:xfrm>
                  <a:off x="3889" y="320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2" name="Oval 676"/>
                <p:cNvSpPr>
                  <a:spLocks noChangeArrowheads="1"/>
                </p:cNvSpPr>
                <p:nvPr/>
              </p:nvSpPr>
              <p:spPr bwMode="auto">
                <a:xfrm>
                  <a:off x="3894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3" name="Oval 677"/>
                <p:cNvSpPr>
                  <a:spLocks noChangeArrowheads="1"/>
                </p:cNvSpPr>
                <p:nvPr/>
              </p:nvSpPr>
              <p:spPr bwMode="auto">
                <a:xfrm>
                  <a:off x="3904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4" name="Oval 678"/>
                <p:cNvSpPr>
                  <a:spLocks noChangeArrowheads="1"/>
                </p:cNvSpPr>
                <p:nvPr/>
              </p:nvSpPr>
              <p:spPr bwMode="auto">
                <a:xfrm>
                  <a:off x="3913" y="320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5" name="Oval 679"/>
                <p:cNvSpPr>
                  <a:spLocks noChangeArrowheads="1"/>
                </p:cNvSpPr>
                <p:nvPr/>
              </p:nvSpPr>
              <p:spPr bwMode="auto">
                <a:xfrm>
                  <a:off x="3918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6" name="Oval 680"/>
                <p:cNvSpPr>
                  <a:spLocks noChangeArrowheads="1"/>
                </p:cNvSpPr>
                <p:nvPr/>
              </p:nvSpPr>
              <p:spPr bwMode="auto">
                <a:xfrm>
                  <a:off x="3928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7" name="Oval 681"/>
                <p:cNvSpPr>
                  <a:spLocks noChangeArrowheads="1"/>
                </p:cNvSpPr>
                <p:nvPr/>
              </p:nvSpPr>
              <p:spPr bwMode="auto">
                <a:xfrm>
                  <a:off x="3937" y="320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" name="Oval 682"/>
                <p:cNvSpPr>
                  <a:spLocks noChangeArrowheads="1"/>
                </p:cNvSpPr>
                <p:nvPr/>
              </p:nvSpPr>
              <p:spPr bwMode="auto">
                <a:xfrm>
                  <a:off x="3942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9" name="Oval 683"/>
                <p:cNvSpPr>
                  <a:spLocks noChangeArrowheads="1"/>
                </p:cNvSpPr>
                <p:nvPr/>
              </p:nvSpPr>
              <p:spPr bwMode="auto">
                <a:xfrm>
                  <a:off x="3952" y="320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0" name="Oval 684"/>
                <p:cNvSpPr>
                  <a:spLocks noChangeArrowheads="1"/>
                </p:cNvSpPr>
                <p:nvPr/>
              </p:nvSpPr>
              <p:spPr bwMode="auto">
                <a:xfrm>
                  <a:off x="3961" y="320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1" name="Oval 685"/>
                <p:cNvSpPr>
                  <a:spLocks noChangeArrowheads="1"/>
                </p:cNvSpPr>
                <p:nvPr/>
              </p:nvSpPr>
              <p:spPr bwMode="auto">
                <a:xfrm>
                  <a:off x="3966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2" name="Oval 686"/>
                <p:cNvSpPr>
                  <a:spLocks noChangeArrowheads="1"/>
                </p:cNvSpPr>
                <p:nvPr/>
              </p:nvSpPr>
              <p:spPr bwMode="auto">
                <a:xfrm>
                  <a:off x="3976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3" name="Oval 687"/>
                <p:cNvSpPr>
                  <a:spLocks noChangeArrowheads="1"/>
                </p:cNvSpPr>
                <p:nvPr/>
              </p:nvSpPr>
              <p:spPr bwMode="auto">
                <a:xfrm>
                  <a:off x="3985" y="319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" name="Oval 688"/>
                <p:cNvSpPr>
                  <a:spLocks noChangeArrowheads="1"/>
                </p:cNvSpPr>
                <p:nvPr/>
              </p:nvSpPr>
              <p:spPr bwMode="auto">
                <a:xfrm>
                  <a:off x="3990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5" name="Oval 689"/>
                <p:cNvSpPr>
                  <a:spLocks noChangeArrowheads="1"/>
                </p:cNvSpPr>
                <p:nvPr/>
              </p:nvSpPr>
              <p:spPr bwMode="auto">
                <a:xfrm>
                  <a:off x="4000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6" name="Oval 690"/>
                <p:cNvSpPr>
                  <a:spLocks noChangeArrowheads="1"/>
                </p:cNvSpPr>
                <p:nvPr/>
              </p:nvSpPr>
              <p:spPr bwMode="auto">
                <a:xfrm>
                  <a:off x="4009" y="319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7" name="Oval 691"/>
                <p:cNvSpPr>
                  <a:spLocks noChangeArrowheads="1"/>
                </p:cNvSpPr>
                <p:nvPr/>
              </p:nvSpPr>
              <p:spPr bwMode="auto">
                <a:xfrm>
                  <a:off x="4014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8" name="Oval 692"/>
                <p:cNvSpPr>
                  <a:spLocks noChangeArrowheads="1"/>
                </p:cNvSpPr>
                <p:nvPr/>
              </p:nvSpPr>
              <p:spPr bwMode="auto">
                <a:xfrm>
                  <a:off x="4024" y="319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9" name="Oval 693"/>
                <p:cNvSpPr>
                  <a:spLocks noChangeArrowheads="1"/>
                </p:cNvSpPr>
                <p:nvPr/>
              </p:nvSpPr>
              <p:spPr bwMode="auto">
                <a:xfrm>
                  <a:off x="4033" y="318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0" name="Oval 694"/>
                <p:cNvSpPr>
                  <a:spLocks noChangeArrowheads="1"/>
                </p:cNvSpPr>
                <p:nvPr/>
              </p:nvSpPr>
              <p:spPr bwMode="auto">
                <a:xfrm>
                  <a:off x="4038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1" name="Oval 695"/>
                <p:cNvSpPr>
                  <a:spLocks noChangeArrowheads="1"/>
                </p:cNvSpPr>
                <p:nvPr/>
              </p:nvSpPr>
              <p:spPr bwMode="auto">
                <a:xfrm>
                  <a:off x="4048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2" name="Oval 696"/>
                <p:cNvSpPr>
                  <a:spLocks noChangeArrowheads="1"/>
                </p:cNvSpPr>
                <p:nvPr/>
              </p:nvSpPr>
              <p:spPr bwMode="auto">
                <a:xfrm>
                  <a:off x="4057" y="318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3" name="Oval 697"/>
                <p:cNvSpPr>
                  <a:spLocks noChangeArrowheads="1"/>
                </p:cNvSpPr>
                <p:nvPr/>
              </p:nvSpPr>
              <p:spPr bwMode="auto">
                <a:xfrm>
                  <a:off x="4062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4" name="Oval 698"/>
                <p:cNvSpPr>
                  <a:spLocks noChangeArrowheads="1"/>
                </p:cNvSpPr>
                <p:nvPr/>
              </p:nvSpPr>
              <p:spPr bwMode="auto">
                <a:xfrm>
                  <a:off x="4072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5" name="Oval 699"/>
                <p:cNvSpPr>
                  <a:spLocks noChangeArrowheads="1"/>
                </p:cNvSpPr>
                <p:nvPr/>
              </p:nvSpPr>
              <p:spPr bwMode="auto">
                <a:xfrm>
                  <a:off x="4081" y="318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6" name="Oval 700"/>
                <p:cNvSpPr>
                  <a:spLocks noChangeArrowheads="1"/>
                </p:cNvSpPr>
                <p:nvPr/>
              </p:nvSpPr>
              <p:spPr bwMode="auto">
                <a:xfrm>
                  <a:off x="4086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7" name="Oval 701"/>
                <p:cNvSpPr>
                  <a:spLocks noChangeArrowheads="1"/>
                </p:cNvSpPr>
                <p:nvPr/>
              </p:nvSpPr>
              <p:spPr bwMode="auto">
                <a:xfrm>
                  <a:off x="4096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8" name="Oval 702"/>
                <p:cNvSpPr>
                  <a:spLocks noChangeArrowheads="1"/>
                </p:cNvSpPr>
                <p:nvPr/>
              </p:nvSpPr>
              <p:spPr bwMode="auto">
                <a:xfrm>
                  <a:off x="4105" y="318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9" name="Oval 703"/>
                <p:cNvSpPr>
                  <a:spLocks noChangeArrowheads="1"/>
                </p:cNvSpPr>
                <p:nvPr/>
              </p:nvSpPr>
              <p:spPr bwMode="auto">
                <a:xfrm>
                  <a:off x="4110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0" name="Oval 704"/>
                <p:cNvSpPr>
                  <a:spLocks noChangeArrowheads="1"/>
                </p:cNvSpPr>
                <p:nvPr/>
              </p:nvSpPr>
              <p:spPr bwMode="auto">
                <a:xfrm>
                  <a:off x="4120" y="318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1" name="Oval 705"/>
                <p:cNvSpPr>
                  <a:spLocks noChangeArrowheads="1"/>
                </p:cNvSpPr>
                <p:nvPr/>
              </p:nvSpPr>
              <p:spPr bwMode="auto">
                <a:xfrm>
                  <a:off x="4129" y="318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2" name="Oval 706"/>
                <p:cNvSpPr>
                  <a:spLocks noChangeArrowheads="1"/>
                </p:cNvSpPr>
                <p:nvPr/>
              </p:nvSpPr>
              <p:spPr bwMode="auto">
                <a:xfrm>
                  <a:off x="4134" y="318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3" name="Oval 707"/>
                <p:cNvSpPr>
                  <a:spLocks noChangeArrowheads="1"/>
                </p:cNvSpPr>
                <p:nvPr/>
              </p:nvSpPr>
              <p:spPr bwMode="auto">
                <a:xfrm>
                  <a:off x="4144" y="318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4" name="Oval 708"/>
                <p:cNvSpPr>
                  <a:spLocks noChangeArrowheads="1"/>
                </p:cNvSpPr>
                <p:nvPr/>
              </p:nvSpPr>
              <p:spPr bwMode="auto">
                <a:xfrm>
                  <a:off x="4153" y="3181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" name="Oval 709"/>
                <p:cNvSpPr>
                  <a:spLocks noChangeArrowheads="1"/>
                </p:cNvSpPr>
                <p:nvPr/>
              </p:nvSpPr>
              <p:spPr bwMode="auto">
                <a:xfrm>
                  <a:off x="4158" y="318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6" name="Oval 710"/>
                <p:cNvSpPr>
                  <a:spLocks noChangeArrowheads="1"/>
                </p:cNvSpPr>
                <p:nvPr/>
              </p:nvSpPr>
              <p:spPr bwMode="auto">
                <a:xfrm>
                  <a:off x="4168" y="318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7" name="Oval 711"/>
                <p:cNvSpPr>
                  <a:spLocks noChangeArrowheads="1"/>
                </p:cNvSpPr>
                <p:nvPr/>
              </p:nvSpPr>
              <p:spPr bwMode="auto">
                <a:xfrm>
                  <a:off x="4177" y="3181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8" name="Oval 712"/>
                <p:cNvSpPr>
                  <a:spLocks noChangeArrowheads="1"/>
                </p:cNvSpPr>
                <p:nvPr/>
              </p:nvSpPr>
              <p:spPr bwMode="auto">
                <a:xfrm>
                  <a:off x="4182" y="317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9" name="Oval 713"/>
                <p:cNvSpPr>
                  <a:spLocks noChangeArrowheads="1"/>
                </p:cNvSpPr>
                <p:nvPr/>
              </p:nvSpPr>
              <p:spPr bwMode="auto">
                <a:xfrm>
                  <a:off x="4192" y="317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0" name="Oval 714"/>
                <p:cNvSpPr>
                  <a:spLocks noChangeArrowheads="1"/>
                </p:cNvSpPr>
                <p:nvPr/>
              </p:nvSpPr>
              <p:spPr bwMode="auto">
                <a:xfrm>
                  <a:off x="4201" y="3176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1" name="Oval 715"/>
                <p:cNvSpPr>
                  <a:spLocks noChangeArrowheads="1"/>
                </p:cNvSpPr>
                <p:nvPr/>
              </p:nvSpPr>
              <p:spPr bwMode="auto">
                <a:xfrm>
                  <a:off x="4206" y="317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2" name="Oval 716"/>
                <p:cNvSpPr>
                  <a:spLocks noChangeArrowheads="1"/>
                </p:cNvSpPr>
                <p:nvPr/>
              </p:nvSpPr>
              <p:spPr bwMode="auto">
                <a:xfrm>
                  <a:off x="4216" y="317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3" name="Oval 717"/>
                <p:cNvSpPr>
                  <a:spLocks noChangeArrowheads="1"/>
                </p:cNvSpPr>
                <p:nvPr/>
              </p:nvSpPr>
              <p:spPr bwMode="auto">
                <a:xfrm>
                  <a:off x="4225" y="3176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4" name="Oval 718"/>
                <p:cNvSpPr>
                  <a:spLocks noChangeArrowheads="1"/>
                </p:cNvSpPr>
                <p:nvPr/>
              </p:nvSpPr>
              <p:spPr bwMode="auto">
                <a:xfrm>
                  <a:off x="4230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5" name="Oval 719"/>
                <p:cNvSpPr>
                  <a:spLocks noChangeArrowheads="1"/>
                </p:cNvSpPr>
                <p:nvPr/>
              </p:nvSpPr>
              <p:spPr bwMode="auto">
                <a:xfrm>
                  <a:off x="4240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6" name="Oval 720"/>
                <p:cNvSpPr>
                  <a:spLocks noChangeArrowheads="1"/>
                </p:cNvSpPr>
                <p:nvPr/>
              </p:nvSpPr>
              <p:spPr bwMode="auto">
                <a:xfrm>
                  <a:off x="4249" y="3166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7" name="Oval 721"/>
                <p:cNvSpPr>
                  <a:spLocks noChangeArrowheads="1"/>
                </p:cNvSpPr>
                <p:nvPr/>
              </p:nvSpPr>
              <p:spPr bwMode="auto">
                <a:xfrm>
                  <a:off x="4254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8" name="Oval 722"/>
                <p:cNvSpPr>
                  <a:spLocks noChangeArrowheads="1"/>
                </p:cNvSpPr>
                <p:nvPr/>
              </p:nvSpPr>
              <p:spPr bwMode="auto">
                <a:xfrm>
                  <a:off x="4264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9" name="Oval 723"/>
                <p:cNvSpPr>
                  <a:spLocks noChangeArrowheads="1"/>
                </p:cNvSpPr>
                <p:nvPr/>
              </p:nvSpPr>
              <p:spPr bwMode="auto">
                <a:xfrm>
                  <a:off x="4273" y="3166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0" name="Oval 724"/>
                <p:cNvSpPr>
                  <a:spLocks noChangeArrowheads="1"/>
                </p:cNvSpPr>
                <p:nvPr/>
              </p:nvSpPr>
              <p:spPr bwMode="auto">
                <a:xfrm>
                  <a:off x="4278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1" name="Oval 725"/>
                <p:cNvSpPr>
                  <a:spLocks noChangeArrowheads="1"/>
                </p:cNvSpPr>
                <p:nvPr/>
              </p:nvSpPr>
              <p:spPr bwMode="auto">
                <a:xfrm>
                  <a:off x="4288" y="3166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2" name="Oval 726"/>
                <p:cNvSpPr>
                  <a:spLocks noChangeArrowheads="1"/>
                </p:cNvSpPr>
                <p:nvPr/>
              </p:nvSpPr>
              <p:spPr bwMode="auto">
                <a:xfrm>
                  <a:off x="4297" y="3161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3" name="Oval 727"/>
                <p:cNvSpPr>
                  <a:spLocks noChangeArrowheads="1"/>
                </p:cNvSpPr>
                <p:nvPr/>
              </p:nvSpPr>
              <p:spPr bwMode="auto">
                <a:xfrm>
                  <a:off x="4302" y="315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4" name="Oval 728"/>
                <p:cNvSpPr>
                  <a:spLocks noChangeArrowheads="1"/>
                </p:cNvSpPr>
                <p:nvPr/>
              </p:nvSpPr>
              <p:spPr bwMode="auto">
                <a:xfrm>
                  <a:off x="4312" y="315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5" name="Oval 729"/>
                <p:cNvSpPr>
                  <a:spLocks noChangeArrowheads="1"/>
                </p:cNvSpPr>
                <p:nvPr/>
              </p:nvSpPr>
              <p:spPr bwMode="auto">
                <a:xfrm>
                  <a:off x="4321" y="315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6" name="Oval 730"/>
                <p:cNvSpPr>
                  <a:spLocks noChangeArrowheads="1"/>
                </p:cNvSpPr>
                <p:nvPr/>
              </p:nvSpPr>
              <p:spPr bwMode="auto">
                <a:xfrm>
                  <a:off x="4326" y="315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7" name="Oval 731"/>
                <p:cNvSpPr>
                  <a:spLocks noChangeArrowheads="1"/>
                </p:cNvSpPr>
                <p:nvPr/>
              </p:nvSpPr>
              <p:spPr bwMode="auto">
                <a:xfrm>
                  <a:off x="4336" y="315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8" name="Oval 732"/>
                <p:cNvSpPr>
                  <a:spLocks noChangeArrowheads="1"/>
                </p:cNvSpPr>
                <p:nvPr/>
              </p:nvSpPr>
              <p:spPr bwMode="auto">
                <a:xfrm>
                  <a:off x="4345" y="315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9" name="Oval 733"/>
                <p:cNvSpPr>
                  <a:spLocks noChangeArrowheads="1"/>
                </p:cNvSpPr>
                <p:nvPr/>
              </p:nvSpPr>
              <p:spPr bwMode="auto">
                <a:xfrm>
                  <a:off x="4350" y="314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0" name="Oval 734"/>
                <p:cNvSpPr>
                  <a:spLocks noChangeArrowheads="1"/>
                </p:cNvSpPr>
                <p:nvPr/>
              </p:nvSpPr>
              <p:spPr bwMode="auto">
                <a:xfrm>
                  <a:off x="4360" y="314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1" name="Oval 735"/>
                <p:cNvSpPr>
                  <a:spLocks noChangeArrowheads="1"/>
                </p:cNvSpPr>
                <p:nvPr/>
              </p:nvSpPr>
              <p:spPr bwMode="auto">
                <a:xfrm>
                  <a:off x="4369" y="3142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2" name="Oval 736"/>
                <p:cNvSpPr>
                  <a:spLocks noChangeArrowheads="1"/>
                </p:cNvSpPr>
                <p:nvPr/>
              </p:nvSpPr>
              <p:spPr bwMode="auto">
                <a:xfrm>
                  <a:off x="4374" y="314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3" name="Oval 737"/>
                <p:cNvSpPr>
                  <a:spLocks noChangeArrowheads="1"/>
                </p:cNvSpPr>
                <p:nvPr/>
              </p:nvSpPr>
              <p:spPr bwMode="auto">
                <a:xfrm>
                  <a:off x="4384" y="314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4" name="Oval 738"/>
                <p:cNvSpPr>
                  <a:spLocks noChangeArrowheads="1"/>
                </p:cNvSpPr>
                <p:nvPr/>
              </p:nvSpPr>
              <p:spPr bwMode="auto">
                <a:xfrm>
                  <a:off x="4393" y="3133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5" name="Oval 739"/>
                <p:cNvSpPr>
                  <a:spLocks noChangeArrowheads="1"/>
                </p:cNvSpPr>
                <p:nvPr/>
              </p:nvSpPr>
              <p:spPr bwMode="auto">
                <a:xfrm>
                  <a:off x="4398" y="313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" name="Oval 740"/>
                <p:cNvSpPr>
                  <a:spLocks noChangeArrowheads="1"/>
                </p:cNvSpPr>
                <p:nvPr/>
              </p:nvSpPr>
              <p:spPr bwMode="auto">
                <a:xfrm>
                  <a:off x="4408" y="313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7" name="Oval 741"/>
                <p:cNvSpPr>
                  <a:spLocks noChangeArrowheads="1"/>
                </p:cNvSpPr>
                <p:nvPr/>
              </p:nvSpPr>
              <p:spPr bwMode="auto">
                <a:xfrm>
                  <a:off x="4417" y="3133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8" name="Oval 742"/>
                <p:cNvSpPr>
                  <a:spLocks noChangeArrowheads="1"/>
                </p:cNvSpPr>
                <p:nvPr/>
              </p:nvSpPr>
              <p:spPr bwMode="auto">
                <a:xfrm>
                  <a:off x="4422" y="312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9" name="Oval 743"/>
                <p:cNvSpPr>
                  <a:spLocks noChangeArrowheads="1"/>
                </p:cNvSpPr>
                <p:nvPr/>
              </p:nvSpPr>
              <p:spPr bwMode="auto">
                <a:xfrm>
                  <a:off x="4432" y="312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0" name="Oval 744"/>
                <p:cNvSpPr>
                  <a:spLocks noChangeArrowheads="1"/>
                </p:cNvSpPr>
                <p:nvPr/>
              </p:nvSpPr>
              <p:spPr bwMode="auto">
                <a:xfrm>
                  <a:off x="4441" y="3128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1" name="Oval 745"/>
                <p:cNvSpPr>
                  <a:spLocks noChangeArrowheads="1"/>
                </p:cNvSpPr>
                <p:nvPr/>
              </p:nvSpPr>
              <p:spPr bwMode="auto">
                <a:xfrm>
                  <a:off x="4446" y="312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2" name="Oval 746"/>
                <p:cNvSpPr>
                  <a:spLocks noChangeArrowheads="1"/>
                </p:cNvSpPr>
                <p:nvPr/>
              </p:nvSpPr>
              <p:spPr bwMode="auto">
                <a:xfrm>
                  <a:off x="4456" y="311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3" name="Oval 747"/>
                <p:cNvSpPr>
                  <a:spLocks noChangeArrowheads="1"/>
                </p:cNvSpPr>
                <p:nvPr/>
              </p:nvSpPr>
              <p:spPr bwMode="auto">
                <a:xfrm>
                  <a:off x="4465" y="3113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4" name="Oval 748"/>
                <p:cNvSpPr>
                  <a:spLocks noChangeArrowheads="1"/>
                </p:cNvSpPr>
                <p:nvPr/>
              </p:nvSpPr>
              <p:spPr bwMode="auto">
                <a:xfrm>
                  <a:off x="4475" y="311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5" name="Oval 749"/>
                <p:cNvSpPr>
                  <a:spLocks noChangeArrowheads="1"/>
                </p:cNvSpPr>
                <p:nvPr/>
              </p:nvSpPr>
              <p:spPr bwMode="auto">
                <a:xfrm>
                  <a:off x="4480" y="311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6" name="Oval 750"/>
                <p:cNvSpPr>
                  <a:spLocks noChangeArrowheads="1"/>
                </p:cNvSpPr>
                <p:nvPr/>
              </p:nvSpPr>
              <p:spPr bwMode="auto">
                <a:xfrm>
                  <a:off x="4489" y="310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7" name="Oval 751"/>
                <p:cNvSpPr>
                  <a:spLocks noChangeArrowheads="1"/>
                </p:cNvSpPr>
                <p:nvPr/>
              </p:nvSpPr>
              <p:spPr bwMode="auto">
                <a:xfrm>
                  <a:off x="4499" y="310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8" name="Oval 752"/>
                <p:cNvSpPr>
                  <a:spLocks noChangeArrowheads="1"/>
                </p:cNvSpPr>
                <p:nvPr/>
              </p:nvSpPr>
              <p:spPr bwMode="auto">
                <a:xfrm>
                  <a:off x="4504" y="310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9" name="Oval 753"/>
                <p:cNvSpPr>
                  <a:spLocks noChangeArrowheads="1"/>
                </p:cNvSpPr>
                <p:nvPr/>
              </p:nvSpPr>
              <p:spPr bwMode="auto">
                <a:xfrm>
                  <a:off x="4513" y="310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0" name="Oval 754"/>
                <p:cNvSpPr>
                  <a:spLocks noChangeArrowheads="1"/>
                </p:cNvSpPr>
                <p:nvPr/>
              </p:nvSpPr>
              <p:spPr bwMode="auto">
                <a:xfrm>
                  <a:off x="4523" y="310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1" name="Oval 755"/>
                <p:cNvSpPr>
                  <a:spLocks noChangeArrowheads="1"/>
                </p:cNvSpPr>
                <p:nvPr/>
              </p:nvSpPr>
              <p:spPr bwMode="auto">
                <a:xfrm>
                  <a:off x="4528" y="310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2" name="Oval 756"/>
                <p:cNvSpPr>
                  <a:spLocks noChangeArrowheads="1"/>
                </p:cNvSpPr>
                <p:nvPr/>
              </p:nvSpPr>
              <p:spPr bwMode="auto">
                <a:xfrm>
                  <a:off x="4537" y="3104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3" name="Oval 757"/>
                <p:cNvSpPr>
                  <a:spLocks noChangeArrowheads="1"/>
                </p:cNvSpPr>
                <p:nvPr/>
              </p:nvSpPr>
              <p:spPr bwMode="auto">
                <a:xfrm>
                  <a:off x="4547" y="3104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4" name="Oval 758"/>
                <p:cNvSpPr>
                  <a:spLocks noChangeArrowheads="1"/>
                </p:cNvSpPr>
                <p:nvPr/>
              </p:nvSpPr>
              <p:spPr bwMode="auto">
                <a:xfrm>
                  <a:off x="4552" y="309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5" name="Oval 759"/>
                <p:cNvSpPr>
                  <a:spLocks noChangeArrowheads="1"/>
                </p:cNvSpPr>
                <p:nvPr/>
              </p:nvSpPr>
              <p:spPr bwMode="auto">
                <a:xfrm>
                  <a:off x="4561" y="3094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6" name="Oval 760"/>
                <p:cNvSpPr>
                  <a:spLocks noChangeArrowheads="1"/>
                </p:cNvSpPr>
                <p:nvPr/>
              </p:nvSpPr>
              <p:spPr bwMode="auto">
                <a:xfrm>
                  <a:off x="4571" y="309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7" name="Oval 761"/>
                <p:cNvSpPr>
                  <a:spLocks noChangeArrowheads="1"/>
                </p:cNvSpPr>
                <p:nvPr/>
              </p:nvSpPr>
              <p:spPr bwMode="auto">
                <a:xfrm>
                  <a:off x="4576" y="309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8" name="Oval 762"/>
                <p:cNvSpPr>
                  <a:spLocks noChangeArrowheads="1"/>
                </p:cNvSpPr>
                <p:nvPr/>
              </p:nvSpPr>
              <p:spPr bwMode="auto">
                <a:xfrm>
                  <a:off x="4585" y="3094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9" name="Oval 763"/>
                <p:cNvSpPr>
                  <a:spLocks noChangeArrowheads="1"/>
                </p:cNvSpPr>
                <p:nvPr/>
              </p:nvSpPr>
              <p:spPr bwMode="auto">
                <a:xfrm>
                  <a:off x="4595" y="3089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0" name="Oval 764"/>
                <p:cNvSpPr>
                  <a:spLocks noChangeArrowheads="1"/>
                </p:cNvSpPr>
                <p:nvPr/>
              </p:nvSpPr>
              <p:spPr bwMode="auto">
                <a:xfrm>
                  <a:off x="4600" y="3089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1" name="Oval 765"/>
                <p:cNvSpPr>
                  <a:spLocks noChangeArrowheads="1"/>
                </p:cNvSpPr>
                <p:nvPr/>
              </p:nvSpPr>
              <p:spPr bwMode="auto">
                <a:xfrm>
                  <a:off x="4609" y="308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2" name="Oval 766"/>
                <p:cNvSpPr>
                  <a:spLocks noChangeArrowheads="1"/>
                </p:cNvSpPr>
                <p:nvPr/>
              </p:nvSpPr>
              <p:spPr bwMode="auto">
                <a:xfrm>
                  <a:off x="4619" y="307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3" name="Oval 767"/>
                <p:cNvSpPr>
                  <a:spLocks noChangeArrowheads="1"/>
                </p:cNvSpPr>
                <p:nvPr/>
              </p:nvSpPr>
              <p:spPr bwMode="auto">
                <a:xfrm>
                  <a:off x="4624" y="307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4" name="Oval 768"/>
                <p:cNvSpPr>
                  <a:spLocks noChangeArrowheads="1"/>
                </p:cNvSpPr>
                <p:nvPr/>
              </p:nvSpPr>
              <p:spPr bwMode="auto">
                <a:xfrm>
                  <a:off x="4633" y="3070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5" name="Oval 769"/>
                <p:cNvSpPr>
                  <a:spLocks noChangeArrowheads="1"/>
                </p:cNvSpPr>
                <p:nvPr/>
              </p:nvSpPr>
              <p:spPr bwMode="auto">
                <a:xfrm>
                  <a:off x="4643" y="306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6" name="Oval 770"/>
                <p:cNvSpPr>
                  <a:spLocks noChangeArrowheads="1"/>
                </p:cNvSpPr>
                <p:nvPr/>
              </p:nvSpPr>
              <p:spPr bwMode="auto">
                <a:xfrm>
                  <a:off x="4648" y="306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75" name="Group 972"/>
              <p:cNvGrpSpPr>
                <a:grpSpLocks/>
              </p:cNvGrpSpPr>
              <p:nvPr/>
            </p:nvGrpSpPr>
            <p:grpSpPr bwMode="auto">
              <a:xfrm>
                <a:off x="3457" y="2168"/>
                <a:ext cx="2064" cy="1382"/>
                <a:chOff x="3457" y="2168"/>
                <a:chExt cx="2064" cy="1382"/>
              </a:xfrm>
            </p:grpSpPr>
            <p:sp>
              <p:nvSpPr>
                <p:cNvPr id="737" name="Oval 772"/>
                <p:cNvSpPr>
                  <a:spLocks noChangeArrowheads="1"/>
                </p:cNvSpPr>
                <p:nvPr/>
              </p:nvSpPr>
              <p:spPr bwMode="auto">
                <a:xfrm>
                  <a:off x="4657" y="3056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" name="Oval 773"/>
                <p:cNvSpPr>
                  <a:spLocks noChangeArrowheads="1"/>
                </p:cNvSpPr>
                <p:nvPr/>
              </p:nvSpPr>
              <p:spPr bwMode="auto">
                <a:xfrm>
                  <a:off x="4667" y="3041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" name="Oval 774"/>
                <p:cNvSpPr>
                  <a:spLocks noChangeArrowheads="1"/>
                </p:cNvSpPr>
                <p:nvPr/>
              </p:nvSpPr>
              <p:spPr bwMode="auto">
                <a:xfrm>
                  <a:off x="4672" y="3041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" name="Oval 775"/>
                <p:cNvSpPr>
                  <a:spLocks noChangeArrowheads="1"/>
                </p:cNvSpPr>
                <p:nvPr/>
              </p:nvSpPr>
              <p:spPr bwMode="auto">
                <a:xfrm>
                  <a:off x="4681" y="3041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" name="Oval 776"/>
                <p:cNvSpPr>
                  <a:spLocks noChangeArrowheads="1"/>
                </p:cNvSpPr>
                <p:nvPr/>
              </p:nvSpPr>
              <p:spPr bwMode="auto">
                <a:xfrm>
                  <a:off x="4691" y="303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" name="Oval 777"/>
                <p:cNvSpPr>
                  <a:spLocks noChangeArrowheads="1"/>
                </p:cNvSpPr>
                <p:nvPr/>
              </p:nvSpPr>
              <p:spPr bwMode="auto">
                <a:xfrm>
                  <a:off x="4696" y="3032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3" name="Oval 778"/>
                <p:cNvSpPr>
                  <a:spLocks noChangeArrowheads="1"/>
                </p:cNvSpPr>
                <p:nvPr/>
              </p:nvSpPr>
              <p:spPr bwMode="auto">
                <a:xfrm>
                  <a:off x="4705" y="3032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4" name="Oval 779"/>
                <p:cNvSpPr>
                  <a:spLocks noChangeArrowheads="1"/>
                </p:cNvSpPr>
                <p:nvPr/>
              </p:nvSpPr>
              <p:spPr bwMode="auto">
                <a:xfrm>
                  <a:off x="4715" y="302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5" name="Oval 780"/>
                <p:cNvSpPr>
                  <a:spLocks noChangeArrowheads="1"/>
                </p:cNvSpPr>
                <p:nvPr/>
              </p:nvSpPr>
              <p:spPr bwMode="auto">
                <a:xfrm>
                  <a:off x="4720" y="302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6" name="Oval 781"/>
                <p:cNvSpPr>
                  <a:spLocks noChangeArrowheads="1"/>
                </p:cNvSpPr>
                <p:nvPr/>
              </p:nvSpPr>
              <p:spPr bwMode="auto">
                <a:xfrm>
                  <a:off x="4729" y="3017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7" name="Oval 782"/>
                <p:cNvSpPr>
                  <a:spLocks noChangeArrowheads="1"/>
                </p:cNvSpPr>
                <p:nvPr/>
              </p:nvSpPr>
              <p:spPr bwMode="auto">
                <a:xfrm>
                  <a:off x="4739" y="3017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8" name="Oval 783"/>
                <p:cNvSpPr>
                  <a:spLocks noChangeArrowheads="1"/>
                </p:cNvSpPr>
                <p:nvPr/>
              </p:nvSpPr>
              <p:spPr bwMode="auto">
                <a:xfrm>
                  <a:off x="4744" y="300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9" name="Oval 784"/>
                <p:cNvSpPr>
                  <a:spLocks noChangeArrowheads="1"/>
                </p:cNvSpPr>
                <p:nvPr/>
              </p:nvSpPr>
              <p:spPr bwMode="auto">
                <a:xfrm>
                  <a:off x="4753" y="3008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0" name="Oval 785"/>
                <p:cNvSpPr>
                  <a:spLocks noChangeArrowheads="1"/>
                </p:cNvSpPr>
                <p:nvPr/>
              </p:nvSpPr>
              <p:spPr bwMode="auto">
                <a:xfrm>
                  <a:off x="4763" y="300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1" name="Oval 786"/>
                <p:cNvSpPr>
                  <a:spLocks noChangeArrowheads="1"/>
                </p:cNvSpPr>
                <p:nvPr/>
              </p:nvSpPr>
              <p:spPr bwMode="auto">
                <a:xfrm>
                  <a:off x="4768" y="300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2" name="Oval 787"/>
                <p:cNvSpPr>
                  <a:spLocks noChangeArrowheads="1"/>
                </p:cNvSpPr>
                <p:nvPr/>
              </p:nvSpPr>
              <p:spPr bwMode="auto">
                <a:xfrm>
                  <a:off x="4777" y="2998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3" name="Oval 788"/>
                <p:cNvSpPr>
                  <a:spLocks noChangeArrowheads="1"/>
                </p:cNvSpPr>
                <p:nvPr/>
              </p:nvSpPr>
              <p:spPr bwMode="auto">
                <a:xfrm>
                  <a:off x="4787" y="2984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4" name="Oval 789"/>
                <p:cNvSpPr>
                  <a:spLocks noChangeArrowheads="1"/>
                </p:cNvSpPr>
                <p:nvPr/>
              </p:nvSpPr>
              <p:spPr bwMode="auto">
                <a:xfrm>
                  <a:off x="4792" y="2984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5" name="Oval 790"/>
                <p:cNvSpPr>
                  <a:spLocks noChangeArrowheads="1"/>
                </p:cNvSpPr>
                <p:nvPr/>
              </p:nvSpPr>
              <p:spPr bwMode="auto">
                <a:xfrm>
                  <a:off x="4801" y="297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6" name="Oval 791"/>
                <p:cNvSpPr>
                  <a:spLocks noChangeArrowheads="1"/>
                </p:cNvSpPr>
                <p:nvPr/>
              </p:nvSpPr>
              <p:spPr bwMode="auto">
                <a:xfrm>
                  <a:off x="4811" y="297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7" name="Oval 792"/>
                <p:cNvSpPr>
                  <a:spLocks noChangeArrowheads="1"/>
                </p:cNvSpPr>
                <p:nvPr/>
              </p:nvSpPr>
              <p:spPr bwMode="auto">
                <a:xfrm>
                  <a:off x="4816" y="297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8" name="Oval 793"/>
                <p:cNvSpPr>
                  <a:spLocks noChangeArrowheads="1"/>
                </p:cNvSpPr>
                <p:nvPr/>
              </p:nvSpPr>
              <p:spPr bwMode="auto">
                <a:xfrm>
                  <a:off x="4825" y="2969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9" name="Oval 794"/>
                <p:cNvSpPr>
                  <a:spLocks noChangeArrowheads="1"/>
                </p:cNvSpPr>
                <p:nvPr/>
              </p:nvSpPr>
              <p:spPr bwMode="auto">
                <a:xfrm>
                  <a:off x="4835" y="296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0" name="Oval 795"/>
                <p:cNvSpPr>
                  <a:spLocks noChangeArrowheads="1"/>
                </p:cNvSpPr>
                <p:nvPr/>
              </p:nvSpPr>
              <p:spPr bwMode="auto">
                <a:xfrm>
                  <a:off x="4840" y="296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1" name="Oval 796"/>
                <p:cNvSpPr>
                  <a:spLocks noChangeArrowheads="1"/>
                </p:cNvSpPr>
                <p:nvPr/>
              </p:nvSpPr>
              <p:spPr bwMode="auto">
                <a:xfrm>
                  <a:off x="4849" y="296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2" name="Oval 797"/>
                <p:cNvSpPr>
                  <a:spLocks noChangeArrowheads="1"/>
                </p:cNvSpPr>
                <p:nvPr/>
              </p:nvSpPr>
              <p:spPr bwMode="auto">
                <a:xfrm>
                  <a:off x="4859" y="295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3" name="Oval 798"/>
                <p:cNvSpPr>
                  <a:spLocks noChangeArrowheads="1"/>
                </p:cNvSpPr>
                <p:nvPr/>
              </p:nvSpPr>
              <p:spPr bwMode="auto">
                <a:xfrm>
                  <a:off x="4864" y="295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4" name="Oval 799"/>
                <p:cNvSpPr>
                  <a:spLocks noChangeArrowheads="1"/>
                </p:cNvSpPr>
                <p:nvPr/>
              </p:nvSpPr>
              <p:spPr bwMode="auto">
                <a:xfrm>
                  <a:off x="4873" y="295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5" name="Oval 800"/>
                <p:cNvSpPr>
                  <a:spLocks noChangeArrowheads="1"/>
                </p:cNvSpPr>
                <p:nvPr/>
              </p:nvSpPr>
              <p:spPr bwMode="auto">
                <a:xfrm>
                  <a:off x="4883" y="295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6" name="Oval 801"/>
                <p:cNvSpPr>
                  <a:spLocks noChangeArrowheads="1"/>
                </p:cNvSpPr>
                <p:nvPr/>
              </p:nvSpPr>
              <p:spPr bwMode="auto">
                <a:xfrm>
                  <a:off x="4888" y="295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7" name="Oval 802"/>
                <p:cNvSpPr>
                  <a:spLocks noChangeArrowheads="1"/>
                </p:cNvSpPr>
                <p:nvPr/>
              </p:nvSpPr>
              <p:spPr bwMode="auto">
                <a:xfrm>
                  <a:off x="4897" y="294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8" name="Oval 803"/>
                <p:cNvSpPr>
                  <a:spLocks noChangeArrowheads="1"/>
                </p:cNvSpPr>
                <p:nvPr/>
              </p:nvSpPr>
              <p:spPr bwMode="auto">
                <a:xfrm>
                  <a:off x="4907" y="294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9" name="Oval 804"/>
                <p:cNvSpPr>
                  <a:spLocks noChangeArrowheads="1"/>
                </p:cNvSpPr>
                <p:nvPr/>
              </p:nvSpPr>
              <p:spPr bwMode="auto">
                <a:xfrm>
                  <a:off x="4912" y="294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0" name="Oval 805"/>
                <p:cNvSpPr>
                  <a:spLocks noChangeArrowheads="1"/>
                </p:cNvSpPr>
                <p:nvPr/>
              </p:nvSpPr>
              <p:spPr bwMode="auto">
                <a:xfrm>
                  <a:off x="4921" y="294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1" name="Oval 806"/>
                <p:cNvSpPr>
                  <a:spLocks noChangeArrowheads="1"/>
                </p:cNvSpPr>
                <p:nvPr/>
              </p:nvSpPr>
              <p:spPr bwMode="auto">
                <a:xfrm>
                  <a:off x="4931" y="294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2" name="Oval 807"/>
                <p:cNvSpPr>
                  <a:spLocks noChangeArrowheads="1"/>
                </p:cNvSpPr>
                <p:nvPr/>
              </p:nvSpPr>
              <p:spPr bwMode="auto">
                <a:xfrm>
                  <a:off x="4936" y="293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3" name="Oval 808"/>
                <p:cNvSpPr>
                  <a:spLocks noChangeArrowheads="1"/>
                </p:cNvSpPr>
                <p:nvPr/>
              </p:nvSpPr>
              <p:spPr bwMode="auto">
                <a:xfrm>
                  <a:off x="4945" y="2936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4" name="Oval 809"/>
                <p:cNvSpPr>
                  <a:spLocks noChangeArrowheads="1"/>
                </p:cNvSpPr>
                <p:nvPr/>
              </p:nvSpPr>
              <p:spPr bwMode="auto">
                <a:xfrm>
                  <a:off x="4955" y="293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5" name="Oval 810"/>
                <p:cNvSpPr>
                  <a:spLocks noChangeArrowheads="1"/>
                </p:cNvSpPr>
                <p:nvPr/>
              </p:nvSpPr>
              <p:spPr bwMode="auto">
                <a:xfrm>
                  <a:off x="4960" y="293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6" name="Oval 811"/>
                <p:cNvSpPr>
                  <a:spLocks noChangeArrowheads="1"/>
                </p:cNvSpPr>
                <p:nvPr/>
              </p:nvSpPr>
              <p:spPr bwMode="auto">
                <a:xfrm>
                  <a:off x="4969" y="2926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7" name="Oval 812"/>
                <p:cNvSpPr>
                  <a:spLocks noChangeArrowheads="1"/>
                </p:cNvSpPr>
                <p:nvPr/>
              </p:nvSpPr>
              <p:spPr bwMode="auto">
                <a:xfrm>
                  <a:off x="4979" y="291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8" name="Oval 813"/>
                <p:cNvSpPr>
                  <a:spLocks noChangeArrowheads="1"/>
                </p:cNvSpPr>
                <p:nvPr/>
              </p:nvSpPr>
              <p:spPr bwMode="auto">
                <a:xfrm>
                  <a:off x="4984" y="2912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9" name="Oval 814"/>
                <p:cNvSpPr>
                  <a:spLocks noChangeArrowheads="1"/>
                </p:cNvSpPr>
                <p:nvPr/>
              </p:nvSpPr>
              <p:spPr bwMode="auto">
                <a:xfrm>
                  <a:off x="4993" y="290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0" name="Oval 815"/>
                <p:cNvSpPr>
                  <a:spLocks noChangeArrowheads="1"/>
                </p:cNvSpPr>
                <p:nvPr/>
              </p:nvSpPr>
              <p:spPr bwMode="auto">
                <a:xfrm>
                  <a:off x="5003" y="289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1" name="Oval 816"/>
                <p:cNvSpPr>
                  <a:spLocks noChangeArrowheads="1"/>
                </p:cNvSpPr>
                <p:nvPr/>
              </p:nvSpPr>
              <p:spPr bwMode="auto">
                <a:xfrm>
                  <a:off x="5008" y="289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2" name="Oval 817"/>
                <p:cNvSpPr>
                  <a:spLocks noChangeArrowheads="1"/>
                </p:cNvSpPr>
                <p:nvPr/>
              </p:nvSpPr>
              <p:spPr bwMode="auto">
                <a:xfrm>
                  <a:off x="5017" y="2883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3" name="Oval 818"/>
                <p:cNvSpPr>
                  <a:spLocks noChangeArrowheads="1"/>
                </p:cNvSpPr>
                <p:nvPr/>
              </p:nvSpPr>
              <p:spPr bwMode="auto">
                <a:xfrm>
                  <a:off x="5027" y="288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4" name="Oval 819"/>
                <p:cNvSpPr>
                  <a:spLocks noChangeArrowheads="1"/>
                </p:cNvSpPr>
                <p:nvPr/>
              </p:nvSpPr>
              <p:spPr bwMode="auto">
                <a:xfrm>
                  <a:off x="5032" y="287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5" name="Oval 820"/>
                <p:cNvSpPr>
                  <a:spLocks noChangeArrowheads="1"/>
                </p:cNvSpPr>
                <p:nvPr/>
              </p:nvSpPr>
              <p:spPr bwMode="auto">
                <a:xfrm>
                  <a:off x="5041" y="2864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6" name="Oval 821"/>
                <p:cNvSpPr>
                  <a:spLocks noChangeArrowheads="1"/>
                </p:cNvSpPr>
                <p:nvPr/>
              </p:nvSpPr>
              <p:spPr bwMode="auto">
                <a:xfrm>
                  <a:off x="5051" y="285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7" name="Oval 822"/>
                <p:cNvSpPr>
                  <a:spLocks noChangeArrowheads="1"/>
                </p:cNvSpPr>
                <p:nvPr/>
              </p:nvSpPr>
              <p:spPr bwMode="auto">
                <a:xfrm>
                  <a:off x="5056" y="284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8" name="Oval 823"/>
                <p:cNvSpPr>
                  <a:spLocks noChangeArrowheads="1"/>
                </p:cNvSpPr>
                <p:nvPr/>
              </p:nvSpPr>
              <p:spPr bwMode="auto">
                <a:xfrm>
                  <a:off x="5065" y="2830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9" name="Oval 824"/>
                <p:cNvSpPr>
                  <a:spLocks noChangeArrowheads="1"/>
                </p:cNvSpPr>
                <p:nvPr/>
              </p:nvSpPr>
              <p:spPr bwMode="auto">
                <a:xfrm>
                  <a:off x="5075" y="282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0" name="Oval 825"/>
                <p:cNvSpPr>
                  <a:spLocks noChangeArrowheads="1"/>
                </p:cNvSpPr>
                <p:nvPr/>
              </p:nvSpPr>
              <p:spPr bwMode="auto">
                <a:xfrm>
                  <a:off x="5080" y="282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1" name="Oval 826"/>
                <p:cNvSpPr>
                  <a:spLocks noChangeArrowheads="1"/>
                </p:cNvSpPr>
                <p:nvPr/>
              </p:nvSpPr>
              <p:spPr bwMode="auto">
                <a:xfrm>
                  <a:off x="5089" y="2821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2" name="Oval 827"/>
                <p:cNvSpPr>
                  <a:spLocks noChangeArrowheads="1"/>
                </p:cNvSpPr>
                <p:nvPr/>
              </p:nvSpPr>
              <p:spPr bwMode="auto">
                <a:xfrm>
                  <a:off x="5099" y="282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3" name="Oval 828"/>
                <p:cNvSpPr>
                  <a:spLocks noChangeArrowheads="1"/>
                </p:cNvSpPr>
                <p:nvPr/>
              </p:nvSpPr>
              <p:spPr bwMode="auto">
                <a:xfrm>
                  <a:off x="5104" y="2801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4" name="Oval 829"/>
                <p:cNvSpPr>
                  <a:spLocks noChangeArrowheads="1"/>
                </p:cNvSpPr>
                <p:nvPr/>
              </p:nvSpPr>
              <p:spPr bwMode="auto">
                <a:xfrm>
                  <a:off x="5113" y="2792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5" name="Oval 830"/>
                <p:cNvSpPr>
                  <a:spLocks noChangeArrowheads="1"/>
                </p:cNvSpPr>
                <p:nvPr/>
              </p:nvSpPr>
              <p:spPr bwMode="auto">
                <a:xfrm>
                  <a:off x="5123" y="2792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6" name="Oval 831"/>
                <p:cNvSpPr>
                  <a:spLocks noChangeArrowheads="1"/>
                </p:cNvSpPr>
                <p:nvPr/>
              </p:nvSpPr>
              <p:spPr bwMode="auto">
                <a:xfrm>
                  <a:off x="5128" y="278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7" name="Oval 832"/>
                <p:cNvSpPr>
                  <a:spLocks noChangeArrowheads="1"/>
                </p:cNvSpPr>
                <p:nvPr/>
              </p:nvSpPr>
              <p:spPr bwMode="auto">
                <a:xfrm>
                  <a:off x="5137" y="278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8" name="Oval 833"/>
                <p:cNvSpPr>
                  <a:spLocks noChangeArrowheads="1"/>
                </p:cNvSpPr>
                <p:nvPr/>
              </p:nvSpPr>
              <p:spPr bwMode="auto">
                <a:xfrm>
                  <a:off x="5147" y="278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9" name="Oval 834"/>
                <p:cNvSpPr>
                  <a:spLocks noChangeArrowheads="1"/>
                </p:cNvSpPr>
                <p:nvPr/>
              </p:nvSpPr>
              <p:spPr bwMode="auto">
                <a:xfrm>
                  <a:off x="5152" y="278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0" name="Oval 835"/>
                <p:cNvSpPr>
                  <a:spLocks noChangeArrowheads="1"/>
                </p:cNvSpPr>
                <p:nvPr/>
              </p:nvSpPr>
              <p:spPr bwMode="auto">
                <a:xfrm>
                  <a:off x="5161" y="2782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1" name="Oval 836"/>
                <p:cNvSpPr>
                  <a:spLocks noChangeArrowheads="1"/>
                </p:cNvSpPr>
                <p:nvPr/>
              </p:nvSpPr>
              <p:spPr bwMode="auto">
                <a:xfrm>
                  <a:off x="5171" y="278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2" name="Oval 837"/>
                <p:cNvSpPr>
                  <a:spLocks noChangeArrowheads="1"/>
                </p:cNvSpPr>
                <p:nvPr/>
              </p:nvSpPr>
              <p:spPr bwMode="auto">
                <a:xfrm>
                  <a:off x="5176" y="2782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3" name="Oval 838"/>
                <p:cNvSpPr>
                  <a:spLocks noChangeArrowheads="1"/>
                </p:cNvSpPr>
                <p:nvPr/>
              </p:nvSpPr>
              <p:spPr bwMode="auto">
                <a:xfrm>
                  <a:off x="5185" y="2768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4" name="Oval 839"/>
                <p:cNvSpPr>
                  <a:spLocks noChangeArrowheads="1"/>
                </p:cNvSpPr>
                <p:nvPr/>
              </p:nvSpPr>
              <p:spPr bwMode="auto">
                <a:xfrm>
                  <a:off x="5195" y="276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5" name="Oval 840"/>
                <p:cNvSpPr>
                  <a:spLocks noChangeArrowheads="1"/>
                </p:cNvSpPr>
                <p:nvPr/>
              </p:nvSpPr>
              <p:spPr bwMode="auto">
                <a:xfrm>
                  <a:off x="5200" y="276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6" name="Oval 841"/>
                <p:cNvSpPr>
                  <a:spLocks noChangeArrowheads="1"/>
                </p:cNvSpPr>
                <p:nvPr/>
              </p:nvSpPr>
              <p:spPr bwMode="auto">
                <a:xfrm>
                  <a:off x="5209" y="2753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7" name="Oval 842"/>
                <p:cNvSpPr>
                  <a:spLocks noChangeArrowheads="1"/>
                </p:cNvSpPr>
                <p:nvPr/>
              </p:nvSpPr>
              <p:spPr bwMode="auto">
                <a:xfrm>
                  <a:off x="5219" y="274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8" name="Oval 843"/>
                <p:cNvSpPr>
                  <a:spLocks noChangeArrowheads="1"/>
                </p:cNvSpPr>
                <p:nvPr/>
              </p:nvSpPr>
              <p:spPr bwMode="auto">
                <a:xfrm>
                  <a:off x="5224" y="273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9" name="Oval 844"/>
                <p:cNvSpPr>
                  <a:spLocks noChangeArrowheads="1"/>
                </p:cNvSpPr>
                <p:nvPr/>
              </p:nvSpPr>
              <p:spPr bwMode="auto">
                <a:xfrm>
                  <a:off x="5233" y="273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0" name="Oval 845"/>
                <p:cNvSpPr>
                  <a:spLocks noChangeArrowheads="1"/>
                </p:cNvSpPr>
                <p:nvPr/>
              </p:nvSpPr>
              <p:spPr bwMode="auto">
                <a:xfrm>
                  <a:off x="5243" y="273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1" name="Oval 846"/>
                <p:cNvSpPr>
                  <a:spLocks noChangeArrowheads="1"/>
                </p:cNvSpPr>
                <p:nvPr/>
              </p:nvSpPr>
              <p:spPr bwMode="auto">
                <a:xfrm>
                  <a:off x="5248" y="273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2" name="Oval 847"/>
                <p:cNvSpPr>
                  <a:spLocks noChangeArrowheads="1"/>
                </p:cNvSpPr>
                <p:nvPr/>
              </p:nvSpPr>
              <p:spPr bwMode="auto">
                <a:xfrm>
                  <a:off x="5257" y="2715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3" name="Oval 848"/>
                <p:cNvSpPr>
                  <a:spLocks noChangeArrowheads="1"/>
                </p:cNvSpPr>
                <p:nvPr/>
              </p:nvSpPr>
              <p:spPr bwMode="auto">
                <a:xfrm>
                  <a:off x="5267" y="271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4" name="Oval 849"/>
                <p:cNvSpPr>
                  <a:spLocks noChangeArrowheads="1"/>
                </p:cNvSpPr>
                <p:nvPr/>
              </p:nvSpPr>
              <p:spPr bwMode="auto">
                <a:xfrm>
                  <a:off x="5272" y="271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5" name="Oval 850"/>
                <p:cNvSpPr>
                  <a:spLocks noChangeArrowheads="1"/>
                </p:cNvSpPr>
                <p:nvPr/>
              </p:nvSpPr>
              <p:spPr bwMode="auto">
                <a:xfrm>
                  <a:off x="5281" y="2701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6" name="Oval 851"/>
                <p:cNvSpPr>
                  <a:spLocks noChangeArrowheads="1"/>
                </p:cNvSpPr>
                <p:nvPr/>
              </p:nvSpPr>
              <p:spPr bwMode="auto">
                <a:xfrm>
                  <a:off x="5291" y="269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7" name="Oval 852"/>
                <p:cNvSpPr>
                  <a:spLocks noChangeArrowheads="1"/>
                </p:cNvSpPr>
                <p:nvPr/>
              </p:nvSpPr>
              <p:spPr bwMode="auto">
                <a:xfrm>
                  <a:off x="5296" y="2696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8" name="Oval 853"/>
                <p:cNvSpPr>
                  <a:spLocks noChangeArrowheads="1"/>
                </p:cNvSpPr>
                <p:nvPr/>
              </p:nvSpPr>
              <p:spPr bwMode="auto">
                <a:xfrm>
                  <a:off x="5305" y="266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9" name="Oval 854"/>
                <p:cNvSpPr>
                  <a:spLocks noChangeArrowheads="1"/>
                </p:cNvSpPr>
                <p:nvPr/>
              </p:nvSpPr>
              <p:spPr bwMode="auto">
                <a:xfrm>
                  <a:off x="5315" y="2633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0" name="Oval 855"/>
                <p:cNvSpPr>
                  <a:spLocks noChangeArrowheads="1"/>
                </p:cNvSpPr>
                <p:nvPr/>
              </p:nvSpPr>
              <p:spPr bwMode="auto">
                <a:xfrm>
                  <a:off x="5320" y="2629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1" name="Oval 856"/>
                <p:cNvSpPr>
                  <a:spLocks noChangeArrowheads="1"/>
                </p:cNvSpPr>
                <p:nvPr/>
              </p:nvSpPr>
              <p:spPr bwMode="auto">
                <a:xfrm>
                  <a:off x="5329" y="2499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2" name="Oval 857"/>
                <p:cNvSpPr>
                  <a:spLocks noChangeArrowheads="1"/>
                </p:cNvSpPr>
                <p:nvPr/>
              </p:nvSpPr>
              <p:spPr bwMode="auto">
                <a:xfrm>
                  <a:off x="5339" y="2489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3" name="Oval 858"/>
                <p:cNvSpPr>
                  <a:spLocks noChangeArrowheads="1"/>
                </p:cNvSpPr>
                <p:nvPr/>
              </p:nvSpPr>
              <p:spPr bwMode="auto">
                <a:xfrm>
                  <a:off x="5344" y="248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4" name="Oval 859"/>
                <p:cNvSpPr>
                  <a:spLocks noChangeArrowheads="1"/>
                </p:cNvSpPr>
                <p:nvPr/>
              </p:nvSpPr>
              <p:spPr bwMode="auto">
                <a:xfrm>
                  <a:off x="5353" y="2465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5" name="Oval 860"/>
                <p:cNvSpPr>
                  <a:spLocks noChangeArrowheads="1"/>
                </p:cNvSpPr>
                <p:nvPr/>
              </p:nvSpPr>
              <p:spPr bwMode="auto">
                <a:xfrm>
                  <a:off x="5363" y="2465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6" name="Oval 861"/>
                <p:cNvSpPr>
                  <a:spLocks noChangeArrowheads="1"/>
                </p:cNvSpPr>
                <p:nvPr/>
              </p:nvSpPr>
              <p:spPr bwMode="auto">
                <a:xfrm>
                  <a:off x="5368" y="2461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7" name="Oval 862"/>
                <p:cNvSpPr>
                  <a:spLocks noChangeArrowheads="1"/>
                </p:cNvSpPr>
                <p:nvPr/>
              </p:nvSpPr>
              <p:spPr bwMode="auto">
                <a:xfrm>
                  <a:off x="5377" y="2398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8" name="Oval 863"/>
                <p:cNvSpPr>
                  <a:spLocks noChangeArrowheads="1"/>
                </p:cNvSpPr>
                <p:nvPr/>
              </p:nvSpPr>
              <p:spPr bwMode="auto">
                <a:xfrm>
                  <a:off x="5387" y="2384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9" name="Oval 864"/>
                <p:cNvSpPr>
                  <a:spLocks noChangeArrowheads="1"/>
                </p:cNvSpPr>
                <p:nvPr/>
              </p:nvSpPr>
              <p:spPr bwMode="auto">
                <a:xfrm>
                  <a:off x="5392" y="2374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0" name="Oval 865"/>
                <p:cNvSpPr>
                  <a:spLocks noChangeArrowheads="1"/>
                </p:cNvSpPr>
                <p:nvPr/>
              </p:nvSpPr>
              <p:spPr bwMode="auto">
                <a:xfrm>
                  <a:off x="5401" y="2307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1" name="Oval 866"/>
                <p:cNvSpPr>
                  <a:spLocks noChangeArrowheads="1"/>
                </p:cNvSpPr>
                <p:nvPr/>
              </p:nvSpPr>
              <p:spPr bwMode="auto">
                <a:xfrm>
                  <a:off x="5411" y="2293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2" name="Oval 867"/>
                <p:cNvSpPr>
                  <a:spLocks noChangeArrowheads="1"/>
                </p:cNvSpPr>
                <p:nvPr/>
              </p:nvSpPr>
              <p:spPr bwMode="auto">
                <a:xfrm>
                  <a:off x="5416" y="2240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3" name="Oval 868"/>
                <p:cNvSpPr>
                  <a:spLocks noChangeArrowheads="1"/>
                </p:cNvSpPr>
                <p:nvPr/>
              </p:nvSpPr>
              <p:spPr bwMode="auto">
                <a:xfrm>
                  <a:off x="5425" y="2240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4" name="Oval 869"/>
                <p:cNvSpPr>
                  <a:spLocks noChangeArrowheads="1"/>
                </p:cNvSpPr>
                <p:nvPr/>
              </p:nvSpPr>
              <p:spPr bwMode="auto">
                <a:xfrm>
                  <a:off x="5435" y="2235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5" name="Oval 870"/>
                <p:cNvSpPr>
                  <a:spLocks noChangeArrowheads="1"/>
                </p:cNvSpPr>
                <p:nvPr/>
              </p:nvSpPr>
              <p:spPr bwMode="auto">
                <a:xfrm>
                  <a:off x="5440" y="2230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6" name="Oval 871"/>
                <p:cNvSpPr>
                  <a:spLocks noChangeArrowheads="1"/>
                </p:cNvSpPr>
                <p:nvPr/>
              </p:nvSpPr>
              <p:spPr bwMode="auto">
                <a:xfrm>
                  <a:off x="5449" y="2211"/>
                  <a:ext cx="39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7" name="Oval 872"/>
                <p:cNvSpPr>
                  <a:spLocks noChangeArrowheads="1"/>
                </p:cNvSpPr>
                <p:nvPr/>
              </p:nvSpPr>
              <p:spPr bwMode="auto">
                <a:xfrm>
                  <a:off x="5459" y="2201"/>
                  <a:ext cx="38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8" name="Oval 873"/>
                <p:cNvSpPr>
                  <a:spLocks noChangeArrowheads="1"/>
                </p:cNvSpPr>
                <p:nvPr/>
              </p:nvSpPr>
              <p:spPr bwMode="auto">
                <a:xfrm>
                  <a:off x="5464" y="2197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9" name="Oval 874"/>
                <p:cNvSpPr>
                  <a:spLocks noChangeArrowheads="1"/>
                </p:cNvSpPr>
                <p:nvPr/>
              </p:nvSpPr>
              <p:spPr bwMode="auto">
                <a:xfrm>
                  <a:off x="5473" y="2177"/>
                  <a:ext cx="39" cy="39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0" name="Oval 875"/>
                <p:cNvSpPr>
                  <a:spLocks noChangeArrowheads="1"/>
                </p:cNvSpPr>
                <p:nvPr/>
              </p:nvSpPr>
              <p:spPr bwMode="auto">
                <a:xfrm>
                  <a:off x="5483" y="2168"/>
                  <a:ext cx="38" cy="38"/>
                </a:xfrm>
                <a:prstGeom prst="ellips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1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3457" y="3325"/>
                  <a:ext cx="0" cy="22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2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3467" y="3320"/>
                  <a:ext cx="0" cy="23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3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3476" y="3305"/>
                  <a:ext cx="0" cy="2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4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3481" y="3301"/>
                  <a:ext cx="0" cy="24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5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3491" y="3291"/>
                  <a:ext cx="0" cy="25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6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3500" y="3291"/>
                  <a:ext cx="0" cy="25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7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505" y="3291"/>
                  <a:ext cx="0" cy="259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8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3515" y="3286"/>
                  <a:ext cx="0" cy="264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9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3524" y="3277"/>
                  <a:ext cx="0" cy="27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0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3529" y="3272"/>
                  <a:ext cx="0" cy="27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1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3539" y="3272"/>
                  <a:ext cx="0" cy="27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2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3548" y="3272"/>
                  <a:ext cx="0" cy="27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3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3553" y="3272"/>
                  <a:ext cx="0" cy="27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4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3563" y="3267"/>
                  <a:ext cx="0" cy="28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5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3572" y="3267"/>
                  <a:ext cx="0" cy="28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6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3577" y="3267"/>
                  <a:ext cx="0" cy="28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7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3587" y="3267"/>
                  <a:ext cx="0" cy="28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8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3596" y="3257"/>
                  <a:ext cx="0" cy="29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9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3601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3611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1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3620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2" name="Line 897"/>
                <p:cNvSpPr>
                  <a:spLocks noChangeShapeType="1"/>
                </p:cNvSpPr>
                <p:nvPr/>
              </p:nvSpPr>
              <p:spPr bwMode="auto">
                <a:xfrm flipV="1">
                  <a:off x="3625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3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3635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4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3644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5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3649" y="3253"/>
                  <a:ext cx="0" cy="29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6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3659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7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3668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8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3673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9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3683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0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3692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1" name="Line 906"/>
                <p:cNvSpPr>
                  <a:spLocks noChangeShapeType="1"/>
                </p:cNvSpPr>
                <p:nvPr/>
              </p:nvSpPr>
              <p:spPr bwMode="auto">
                <a:xfrm flipV="1">
                  <a:off x="3697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2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3707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3" name="Line 908"/>
                <p:cNvSpPr>
                  <a:spLocks noChangeShapeType="1"/>
                </p:cNvSpPr>
                <p:nvPr/>
              </p:nvSpPr>
              <p:spPr bwMode="auto">
                <a:xfrm flipV="1">
                  <a:off x="3716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4" name="Line 909"/>
                <p:cNvSpPr>
                  <a:spLocks noChangeShapeType="1"/>
                </p:cNvSpPr>
                <p:nvPr/>
              </p:nvSpPr>
              <p:spPr bwMode="auto">
                <a:xfrm flipV="1">
                  <a:off x="3721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5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3731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6" name="Line 911"/>
                <p:cNvSpPr>
                  <a:spLocks noChangeShapeType="1"/>
                </p:cNvSpPr>
                <p:nvPr/>
              </p:nvSpPr>
              <p:spPr bwMode="auto">
                <a:xfrm flipV="1">
                  <a:off x="3740" y="3248"/>
                  <a:ext cx="0" cy="30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7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3745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8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3755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9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3764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0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3769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1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779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2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3788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3" name="Line 918"/>
                <p:cNvSpPr>
                  <a:spLocks noChangeShapeType="1"/>
                </p:cNvSpPr>
                <p:nvPr/>
              </p:nvSpPr>
              <p:spPr bwMode="auto">
                <a:xfrm flipV="1">
                  <a:off x="3793" y="3238"/>
                  <a:ext cx="0" cy="312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4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3803" y="3233"/>
                  <a:ext cx="0" cy="31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5" name="Line 920"/>
                <p:cNvSpPr>
                  <a:spLocks noChangeShapeType="1"/>
                </p:cNvSpPr>
                <p:nvPr/>
              </p:nvSpPr>
              <p:spPr bwMode="auto">
                <a:xfrm flipV="1">
                  <a:off x="3812" y="3233"/>
                  <a:ext cx="0" cy="31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6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3817" y="3233"/>
                  <a:ext cx="0" cy="317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7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3827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8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3836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9" name="Line 924"/>
                <p:cNvSpPr>
                  <a:spLocks noChangeShapeType="1"/>
                </p:cNvSpPr>
                <p:nvPr/>
              </p:nvSpPr>
              <p:spPr bwMode="auto">
                <a:xfrm flipV="1">
                  <a:off x="3841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0" name="Line 925"/>
                <p:cNvSpPr>
                  <a:spLocks noChangeShapeType="1"/>
                </p:cNvSpPr>
                <p:nvPr/>
              </p:nvSpPr>
              <p:spPr bwMode="auto">
                <a:xfrm flipV="1">
                  <a:off x="3851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1" name="Line 926"/>
                <p:cNvSpPr>
                  <a:spLocks noChangeShapeType="1"/>
                </p:cNvSpPr>
                <p:nvPr/>
              </p:nvSpPr>
              <p:spPr bwMode="auto">
                <a:xfrm flipV="1">
                  <a:off x="3860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2" name="Line 927"/>
                <p:cNvSpPr>
                  <a:spLocks noChangeShapeType="1"/>
                </p:cNvSpPr>
                <p:nvPr/>
              </p:nvSpPr>
              <p:spPr bwMode="auto">
                <a:xfrm flipV="1">
                  <a:off x="3865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3" name="Line 928"/>
                <p:cNvSpPr>
                  <a:spLocks noChangeShapeType="1"/>
                </p:cNvSpPr>
                <p:nvPr/>
              </p:nvSpPr>
              <p:spPr bwMode="auto">
                <a:xfrm flipV="1">
                  <a:off x="3875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4" name="Line 929"/>
                <p:cNvSpPr>
                  <a:spLocks noChangeShapeType="1"/>
                </p:cNvSpPr>
                <p:nvPr/>
              </p:nvSpPr>
              <p:spPr bwMode="auto">
                <a:xfrm flipV="1">
                  <a:off x="3884" y="3224"/>
                  <a:ext cx="0" cy="32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5" name="Line 930"/>
                <p:cNvSpPr>
                  <a:spLocks noChangeShapeType="1"/>
                </p:cNvSpPr>
                <p:nvPr/>
              </p:nvSpPr>
              <p:spPr bwMode="auto">
                <a:xfrm flipV="1">
                  <a:off x="3889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6" name="Line 931"/>
                <p:cNvSpPr>
                  <a:spLocks noChangeShapeType="1"/>
                </p:cNvSpPr>
                <p:nvPr/>
              </p:nvSpPr>
              <p:spPr bwMode="auto">
                <a:xfrm flipV="1">
                  <a:off x="3899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7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3908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8" name="Line 933"/>
                <p:cNvSpPr>
                  <a:spLocks noChangeShapeType="1"/>
                </p:cNvSpPr>
                <p:nvPr/>
              </p:nvSpPr>
              <p:spPr bwMode="auto">
                <a:xfrm flipV="1">
                  <a:off x="3913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9" name="Line 934"/>
                <p:cNvSpPr>
                  <a:spLocks noChangeShapeType="1"/>
                </p:cNvSpPr>
                <p:nvPr/>
              </p:nvSpPr>
              <p:spPr bwMode="auto">
                <a:xfrm flipV="1">
                  <a:off x="3923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0" name="Line 935"/>
                <p:cNvSpPr>
                  <a:spLocks noChangeShapeType="1"/>
                </p:cNvSpPr>
                <p:nvPr/>
              </p:nvSpPr>
              <p:spPr bwMode="auto">
                <a:xfrm flipV="1">
                  <a:off x="3932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1" name="Line 936"/>
                <p:cNvSpPr>
                  <a:spLocks noChangeShapeType="1"/>
                </p:cNvSpPr>
                <p:nvPr/>
              </p:nvSpPr>
              <p:spPr bwMode="auto">
                <a:xfrm flipV="1">
                  <a:off x="3937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2" name="Line 937"/>
                <p:cNvSpPr>
                  <a:spLocks noChangeShapeType="1"/>
                </p:cNvSpPr>
                <p:nvPr/>
              </p:nvSpPr>
              <p:spPr bwMode="auto">
                <a:xfrm flipV="1">
                  <a:off x="3947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3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3956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4" name="Line 939"/>
                <p:cNvSpPr>
                  <a:spLocks noChangeShapeType="1"/>
                </p:cNvSpPr>
                <p:nvPr/>
              </p:nvSpPr>
              <p:spPr bwMode="auto">
                <a:xfrm flipV="1">
                  <a:off x="3961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5" name="Line 940"/>
                <p:cNvSpPr>
                  <a:spLocks noChangeShapeType="1"/>
                </p:cNvSpPr>
                <p:nvPr/>
              </p:nvSpPr>
              <p:spPr bwMode="auto">
                <a:xfrm flipV="1">
                  <a:off x="3971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6" name="Line 941"/>
                <p:cNvSpPr>
                  <a:spLocks noChangeShapeType="1"/>
                </p:cNvSpPr>
                <p:nvPr/>
              </p:nvSpPr>
              <p:spPr bwMode="auto">
                <a:xfrm flipV="1">
                  <a:off x="3980" y="3219"/>
                  <a:ext cx="0" cy="331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7" name="Line 942"/>
                <p:cNvSpPr>
                  <a:spLocks noChangeShapeType="1"/>
                </p:cNvSpPr>
                <p:nvPr/>
              </p:nvSpPr>
              <p:spPr bwMode="auto">
                <a:xfrm flipV="1">
                  <a:off x="3985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8" name="Line 943"/>
                <p:cNvSpPr>
                  <a:spLocks noChangeShapeType="1"/>
                </p:cNvSpPr>
                <p:nvPr/>
              </p:nvSpPr>
              <p:spPr bwMode="auto">
                <a:xfrm flipV="1">
                  <a:off x="3995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9" name="Line 944"/>
                <p:cNvSpPr>
                  <a:spLocks noChangeShapeType="1"/>
                </p:cNvSpPr>
                <p:nvPr/>
              </p:nvSpPr>
              <p:spPr bwMode="auto">
                <a:xfrm flipV="1">
                  <a:off x="4004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0" name="Line 945"/>
                <p:cNvSpPr>
                  <a:spLocks noChangeShapeType="1"/>
                </p:cNvSpPr>
                <p:nvPr/>
              </p:nvSpPr>
              <p:spPr bwMode="auto">
                <a:xfrm flipV="1">
                  <a:off x="4009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1" name="Line 946"/>
                <p:cNvSpPr>
                  <a:spLocks noChangeShapeType="1"/>
                </p:cNvSpPr>
                <p:nvPr/>
              </p:nvSpPr>
              <p:spPr bwMode="auto">
                <a:xfrm flipV="1">
                  <a:off x="4019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2" name="Line 947"/>
                <p:cNvSpPr>
                  <a:spLocks noChangeShapeType="1"/>
                </p:cNvSpPr>
                <p:nvPr/>
              </p:nvSpPr>
              <p:spPr bwMode="auto">
                <a:xfrm flipV="1">
                  <a:off x="4028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3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4033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4" name="Line 949"/>
                <p:cNvSpPr>
                  <a:spLocks noChangeShapeType="1"/>
                </p:cNvSpPr>
                <p:nvPr/>
              </p:nvSpPr>
              <p:spPr bwMode="auto">
                <a:xfrm flipV="1">
                  <a:off x="4043" y="3214"/>
                  <a:ext cx="0" cy="336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5" name="Line 950"/>
                <p:cNvSpPr>
                  <a:spLocks noChangeShapeType="1"/>
                </p:cNvSpPr>
                <p:nvPr/>
              </p:nvSpPr>
              <p:spPr bwMode="auto">
                <a:xfrm flipV="1">
                  <a:off x="4052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6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4057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7" name="Line 952"/>
                <p:cNvSpPr>
                  <a:spLocks noChangeShapeType="1"/>
                </p:cNvSpPr>
                <p:nvPr/>
              </p:nvSpPr>
              <p:spPr bwMode="auto">
                <a:xfrm flipV="1">
                  <a:off x="4067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8" name="Line 953"/>
                <p:cNvSpPr>
                  <a:spLocks noChangeShapeType="1"/>
                </p:cNvSpPr>
                <p:nvPr/>
              </p:nvSpPr>
              <p:spPr bwMode="auto">
                <a:xfrm flipV="1">
                  <a:off x="4076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9" name="Line 954"/>
                <p:cNvSpPr>
                  <a:spLocks noChangeShapeType="1"/>
                </p:cNvSpPr>
                <p:nvPr/>
              </p:nvSpPr>
              <p:spPr bwMode="auto">
                <a:xfrm flipV="1">
                  <a:off x="4081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0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4091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1" name="Line 956"/>
                <p:cNvSpPr>
                  <a:spLocks noChangeShapeType="1"/>
                </p:cNvSpPr>
                <p:nvPr/>
              </p:nvSpPr>
              <p:spPr bwMode="auto">
                <a:xfrm flipV="1">
                  <a:off x="4100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2" name="Line 957"/>
                <p:cNvSpPr>
                  <a:spLocks noChangeShapeType="1"/>
                </p:cNvSpPr>
                <p:nvPr/>
              </p:nvSpPr>
              <p:spPr bwMode="auto">
                <a:xfrm flipV="1">
                  <a:off x="4105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3" name="Line 958"/>
                <p:cNvSpPr>
                  <a:spLocks noChangeShapeType="1"/>
                </p:cNvSpPr>
                <p:nvPr/>
              </p:nvSpPr>
              <p:spPr bwMode="auto">
                <a:xfrm flipV="1">
                  <a:off x="4115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4" name="Line 959"/>
                <p:cNvSpPr>
                  <a:spLocks noChangeShapeType="1"/>
                </p:cNvSpPr>
                <p:nvPr/>
              </p:nvSpPr>
              <p:spPr bwMode="auto">
                <a:xfrm flipV="1">
                  <a:off x="4124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5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4129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6" name="Line 961"/>
                <p:cNvSpPr>
                  <a:spLocks noChangeShapeType="1"/>
                </p:cNvSpPr>
                <p:nvPr/>
              </p:nvSpPr>
              <p:spPr bwMode="auto">
                <a:xfrm flipV="1">
                  <a:off x="4139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7" name="Line 962"/>
                <p:cNvSpPr>
                  <a:spLocks noChangeShapeType="1"/>
                </p:cNvSpPr>
                <p:nvPr/>
              </p:nvSpPr>
              <p:spPr bwMode="auto">
                <a:xfrm flipV="1">
                  <a:off x="4148" y="3205"/>
                  <a:ext cx="0" cy="34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8" name="Line 963"/>
                <p:cNvSpPr>
                  <a:spLocks noChangeShapeType="1"/>
                </p:cNvSpPr>
                <p:nvPr/>
              </p:nvSpPr>
              <p:spPr bwMode="auto">
                <a:xfrm flipV="1">
                  <a:off x="4153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9" name="Line 964"/>
                <p:cNvSpPr>
                  <a:spLocks noChangeShapeType="1"/>
                </p:cNvSpPr>
                <p:nvPr/>
              </p:nvSpPr>
              <p:spPr bwMode="auto">
                <a:xfrm flipV="1">
                  <a:off x="4163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0" name="Line 965"/>
                <p:cNvSpPr>
                  <a:spLocks noChangeShapeType="1"/>
                </p:cNvSpPr>
                <p:nvPr/>
              </p:nvSpPr>
              <p:spPr bwMode="auto">
                <a:xfrm flipV="1">
                  <a:off x="4172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1" name="Line 966"/>
                <p:cNvSpPr>
                  <a:spLocks noChangeShapeType="1"/>
                </p:cNvSpPr>
                <p:nvPr/>
              </p:nvSpPr>
              <p:spPr bwMode="auto">
                <a:xfrm flipV="1">
                  <a:off x="4177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2" name="Line 967"/>
                <p:cNvSpPr>
                  <a:spLocks noChangeShapeType="1"/>
                </p:cNvSpPr>
                <p:nvPr/>
              </p:nvSpPr>
              <p:spPr bwMode="auto">
                <a:xfrm flipV="1">
                  <a:off x="4187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3" name="Line 968"/>
                <p:cNvSpPr>
                  <a:spLocks noChangeShapeType="1"/>
                </p:cNvSpPr>
                <p:nvPr/>
              </p:nvSpPr>
              <p:spPr bwMode="auto">
                <a:xfrm flipV="1">
                  <a:off x="4196" y="3200"/>
                  <a:ext cx="0" cy="35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4" name="Line 969"/>
                <p:cNvSpPr>
                  <a:spLocks noChangeShapeType="1"/>
                </p:cNvSpPr>
                <p:nvPr/>
              </p:nvSpPr>
              <p:spPr bwMode="auto">
                <a:xfrm flipV="1">
                  <a:off x="4201" y="3195"/>
                  <a:ext cx="0" cy="35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5" name="Line 970"/>
                <p:cNvSpPr>
                  <a:spLocks noChangeShapeType="1"/>
                </p:cNvSpPr>
                <p:nvPr/>
              </p:nvSpPr>
              <p:spPr bwMode="auto">
                <a:xfrm flipV="1">
                  <a:off x="4211" y="3195"/>
                  <a:ext cx="0" cy="35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6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4220" y="3195"/>
                  <a:ext cx="0" cy="35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6" name="Line 973"/>
              <p:cNvSpPr>
                <a:spLocks noChangeShapeType="1"/>
              </p:cNvSpPr>
              <p:nvPr/>
            </p:nvSpPr>
            <p:spPr bwMode="auto">
              <a:xfrm flipV="1">
                <a:off x="4225" y="3195"/>
                <a:ext cx="0" cy="35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7" name="Line 974"/>
              <p:cNvSpPr>
                <a:spLocks noChangeShapeType="1"/>
              </p:cNvSpPr>
              <p:nvPr/>
            </p:nvSpPr>
            <p:spPr bwMode="auto">
              <a:xfrm flipV="1">
                <a:off x="4235" y="3195"/>
                <a:ext cx="0" cy="35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8" name="Line 975"/>
              <p:cNvSpPr>
                <a:spLocks noChangeShapeType="1"/>
              </p:cNvSpPr>
              <p:nvPr/>
            </p:nvSpPr>
            <p:spPr bwMode="auto">
              <a:xfrm flipV="1">
                <a:off x="4244" y="3195"/>
                <a:ext cx="0" cy="35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9" name="Line 976"/>
              <p:cNvSpPr>
                <a:spLocks noChangeShapeType="1"/>
              </p:cNvSpPr>
              <p:nvPr/>
            </p:nvSpPr>
            <p:spPr bwMode="auto">
              <a:xfrm flipV="1">
                <a:off x="4249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0" name="Line 977"/>
              <p:cNvSpPr>
                <a:spLocks noChangeShapeType="1"/>
              </p:cNvSpPr>
              <p:nvPr/>
            </p:nvSpPr>
            <p:spPr bwMode="auto">
              <a:xfrm flipV="1">
                <a:off x="4259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1" name="Line 978"/>
              <p:cNvSpPr>
                <a:spLocks noChangeShapeType="1"/>
              </p:cNvSpPr>
              <p:nvPr/>
            </p:nvSpPr>
            <p:spPr bwMode="auto">
              <a:xfrm flipV="1">
                <a:off x="4268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2" name="Line 979"/>
              <p:cNvSpPr>
                <a:spLocks noChangeShapeType="1"/>
              </p:cNvSpPr>
              <p:nvPr/>
            </p:nvSpPr>
            <p:spPr bwMode="auto">
              <a:xfrm flipV="1">
                <a:off x="4273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3" name="Line 980"/>
              <p:cNvSpPr>
                <a:spLocks noChangeShapeType="1"/>
              </p:cNvSpPr>
              <p:nvPr/>
            </p:nvSpPr>
            <p:spPr bwMode="auto">
              <a:xfrm flipV="1">
                <a:off x="4283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4" name="Line 981"/>
              <p:cNvSpPr>
                <a:spLocks noChangeShapeType="1"/>
              </p:cNvSpPr>
              <p:nvPr/>
            </p:nvSpPr>
            <p:spPr bwMode="auto">
              <a:xfrm flipV="1">
                <a:off x="4292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5" name="Line 982"/>
              <p:cNvSpPr>
                <a:spLocks noChangeShapeType="1"/>
              </p:cNvSpPr>
              <p:nvPr/>
            </p:nvSpPr>
            <p:spPr bwMode="auto">
              <a:xfrm flipV="1">
                <a:off x="4297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6" name="Line 983"/>
              <p:cNvSpPr>
                <a:spLocks noChangeShapeType="1"/>
              </p:cNvSpPr>
              <p:nvPr/>
            </p:nvSpPr>
            <p:spPr bwMode="auto">
              <a:xfrm flipV="1">
                <a:off x="4307" y="3185"/>
                <a:ext cx="0" cy="3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7" name="Line 984"/>
              <p:cNvSpPr>
                <a:spLocks noChangeShapeType="1"/>
              </p:cNvSpPr>
              <p:nvPr/>
            </p:nvSpPr>
            <p:spPr bwMode="auto">
              <a:xfrm flipV="1">
                <a:off x="4316" y="3181"/>
                <a:ext cx="0" cy="36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8" name="Line 985"/>
              <p:cNvSpPr>
                <a:spLocks noChangeShapeType="1"/>
              </p:cNvSpPr>
              <p:nvPr/>
            </p:nvSpPr>
            <p:spPr bwMode="auto">
              <a:xfrm flipV="1">
                <a:off x="4321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9" name="Line 986"/>
              <p:cNvSpPr>
                <a:spLocks noChangeShapeType="1"/>
              </p:cNvSpPr>
              <p:nvPr/>
            </p:nvSpPr>
            <p:spPr bwMode="auto">
              <a:xfrm flipV="1">
                <a:off x="4331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0" name="Line 987"/>
              <p:cNvSpPr>
                <a:spLocks noChangeShapeType="1"/>
              </p:cNvSpPr>
              <p:nvPr/>
            </p:nvSpPr>
            <p:spPr bwMode="auto">
              <a:xfrm flipV="1">
                <a:off x="4340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1" name="Line 988"/>
              <p:cNvSpPr>
                <a:spLocks noChangeShapeType="1"/>
              </p:cNvSpPr>
              <p:nvPr/>
            </p:nvSpPr>
            <p:spPr bwMode="auto">
              <a:xfrm flipV="1">
                <a:off x="4345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2" name="Line 989"/>
              <p:cNvSpPr>
                <a:spLocks noChangeShapeType="1"/>
              </p:cNvSpPr>
              <p:nvPr/>
            </p:nvSpPr>
            <p:spPr bwMode="auto">
              <a:xfrm flipV="1">
                <a:off x="4355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3" name="Line 990"/>
              <p:cNvSpPr>
                <a:spLocks noChangeShapeType="1"/>
              </p:cNvSpPr>
              <p:nvPr/>
            </p:nvSpPr>
            <p:spPr bwMode="auto">
              <a:xfrm flipV="1">
                <a:off x="4364" y="3176"/>
                <a:ext cx="0" cy="37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4" name="Line 991"/>
              <p:cNvSpPr>
                <a:spLocks noChangeShapeType="1"/>
              </p:cNvSpPr>
              <p:nvPr/>
            </p:nvSpPr>
            <p:spPr bwMode="auto">
              <a:xfrm flipV="1">
                <a:off x="4369" y="3166"/>
                <a:ext cx="0" cy="38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5" name="Line 992"/>
              <p:cNvSpPr>
                <a:spLocks noChangeShapeType="1"/>
              </p:cNvSpPr>
              <p:nvPr/>
            </p:nvSpPr>
            <p:spPr bwMode="auto">
              <a:xfrm flipV="1">
                <a:off x="4379" y="3166"/>
                <a:ext cx="0" cy="38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6" name="Line 993"/>
              <p:cNvSpPr>
                <a:spLocks noChangeShapeType="1"/>
              </p:cNvSpPr>
              <p:nvPr/>
            </p:nvSpPr>
            <p:spPr bwMode="auto">
              <a:xfrm flipV="1">
                <a:off x="4388" y="3161"/>
                <a:ext cx="0" cy="3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7" name="Line 994"/>
              <p:cNvSpPr>
                <a:spLocks noChangeShapeType="1"/>
              </p:cNvSpPr>
              <p:nvPr/>
            </p:nvSpPr>
            <p:spPr bwMode="auto">
              <a:xfrm flipV="1">
                <a:off x="4393" y="3161"/>
                <a:ext cx="0" cy="3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8" name="Line 995"/>
              <p:cNvSpPr>
                <a:spLocks noChangeShapeType="1"/>
              </p:cNvSpPr>
              <p:nvPr/>
            </p:nvSpPr>
            <p:spPr bwMode="auto">
              <a:xfrm flipV="1">
                <a:off x="4403" y="3161"/>
                <a:ext cx="0" cy="3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" name="Line 996"/>
              <p:cNvSpPr>
                <a:spLocks noChangeShapeType="1"/>
              </p:cNvSpPr>
              <p:nvPr/>
            </p:nvSpPr>
            <p:spPr bwMode="auto">
              <a:xfrm flipV="1">
                <a:off x="4412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0" name="Line 997"/>
              <p:cNvSpPr>
                <a:spLocks noChangeShapeType="1"/>
              </p:cNvSpPr>
              <p:nvPr/>
            </p:nvSpPr>
            <p:spPr bwMode="auto">
              <a:xfrm flipV="1">
                <a:off x="4417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1" name="Line 998"/>
              <p:cNvSpPr>
                <a:spLocks noChangeShapeType="1"/>
              </p:cNvSpPr>
              <p:nvPr/>
            </p:nvSpPr>
            <p:spPr bwMode="auto">
              <a:xfrm flipV="1">
                <a:off x="4427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2" name="Line 999"/>
              <p:cNvSpPr>
                <a:spLocks noChangeShapeType="1"/>
              </p:cNvSpPr>
              <p:nvPr/>
            </p:nvSpPr>
            <p:spPr bwMode="auto">
              <a:xfrm flipV="1">
                <a:off x="4436" y="3152"/>
                <a:ext cx="0" cy="39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3" name="Line 1000"/>
              <p:cNvSpPr>
                <a:spLocks noChangeShapeType="1"/>
              </p:cNvSpPr>
              <p:nvPr/>
            </p:nvSpPr>
            <p:spPr bwMode="auto">
              <a:xfrm flipV="1">
                <a:off x="4441" y="3147"/>
                <a:ext cx="0" cy="40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4" name="Line 1001"/>
              <p:cNvSpPr>
                <a:spLocks noChangeShapeType="1"/>
              </p:cNvSpPr>
              <p:nvPr/>
            </p:nvSpPr>
            <p:spPr bwMode="auto">
              <a:xfrm flipV="1">
                <a:off x="4451" y="3147"/>
                <a:ext cx="0" cy="40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5" name="Line 1002"/>
              <p:cNvSpPr>
                <a:spLocks noChangeShapeType="1"/>
              </p:cNvSpPr>
              <p:nvPr/>
            </p:nvSpPr>
            <p:spPr bwMode="auto">
              <a:xfrm flipV="1">
                <a:off x="4460" y="3147"/>
                <a:ext cx="0" cy="40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6" name="Line 1003"/>
              <p:cNvSpPr>
                <a:spLocks noChangeShapeType="1"/>
              </p:cNvSpPr>
              <p:nvPr/>
            </p:nvSpPr>
            <p:spPr bwMode="auto">
              <a:xfrm flipV="1">
                <a:off x="4465" y="3142"/>
                <a:ext cx="0" cy="40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7" name="Line 1004"/>
              <p:cNvSpPr>
                <a:spLocks noChangeShapeType="1"/>
              </p:cNvSpPr>
              <p:nvPr/>
            </p:nvSpPr>
            <p:spPr bwMode="auto">
              <a:xfrm flipV="1">
                <a:off x="4475" y="3133"/>
                <a:ext cx="0" cy="4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8" name="Line 1005"/>
              <p:cNvSpPr>
                <a:spLocks noChangeShapeType="1"/>
              </p:cNvSpPr>
              <p:nvPr/>
            </p:nvSpPr>
            <p:spPr bwMode="auto">
              <a:xfrm flipV="1">
                <a:off x="4484" y="3133"/>
                <a:ext cx="0" cy="4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9" name="Line 1006"/>
              <p:cNvSpPr>
                <a:spLocks noChangeShapeType="1"/>
              </p:cNvSpPr>
              <p:nvPr/>
            </p:nvSpPr>
            <p:spPr bwMode="auto">
              <a:xfrm flipV="1">
                <a:off x="4494" y="3133"/>
                <a:ext cx="0" cy="4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0" name="Line 1007"/>
              <p:cNvSpPr>
                <a:spLocks noChangeShapeType="1"/>
              </p:cNvSpPr>
              <p:nvPr/>
            </p:nvSpPr>
            <p:spPr bwMode="auto">
              <a:xfrm flipV="1">
                <a:off x="4499" y="3133"/>
                <a:ext cx="0" cy="4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1" name="Line 1008"/>
              <p:cNvSpPr>
                <a:spLocks noChangeShapeType="1"/>
              </p:cNvSpPr>
              <p:nvPr/>
            </p:nvSpPr>
            <p:spPr bwMode="auto">
              <a:xfrm flipV="1">
                <a:off x="4508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2" name="Line 1009"/>
              <p:cNvSpPr>
                <a:spLocks noChangeShapeType="1"/>
              </p:cNvSpPr>
              <p:nvPr/>
            </p:nvSpPr>
            <p:spPr bwMode="auto">
              <a:xfrm flipV="1">
                <a:off x="4518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3" name="Line 1010"/>
              <p:cNvSpPr>
                <a:spLocks noChangeShapeType="1"/>
              </p:cNvSpPr>
              <p:nvPr/>
            </p:nvSpPr>
            <p:spPr bwMode="auto">
              <a:xfrm flipV="1">
                <a:off x="4523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4" name="Line 1011"/>
              <p:cNvSpPr>
                <a:spLocks noChangeShapeType="1"/>
              </p:cNvSpPr>
              <p:nvPr/>
            </p:nvSpPr>
            <p:spPr bwMode="auto">
              <a:xfrm flipV="1">
                <a:off x="4532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5" name="Line 1012"/>
              <p:cNvSpPr>
                <a:spLocks noChangeShapeType="1"/>
              </p:cNvSpPr>
              <p:nvPr/>
            </p:nvSpPr>
            <p:spPr bwMode="auto">
              <a:xfrm flipV="1">
                <a:off x="4542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6" name="Line 1013"/>
              <p:cNvSpPr>
                <a:spLocks noChangeShapeType="1"/>
              </p:cNvSpPr>
              <p:nvPr/>
            </p:nvSpPr>
            <p:spPr bwMode="auto">
              <a:xfrm flipV="1">
                <a:off x="4547" y="3128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7" name="Line 1014"/>
              <p:cNvSpPr>
                <a:spLocks noChangeShapeType="1"/>
              </p:cNvSpPr>
              <p:nvPr/>
            </p:nvSpPr>
            <p:spPr bwMode="auto">
              <a:xfrm flipV="1">
                <a:off x="4556" y="3123"/>
                <a:ext cx="0" cy="4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8" name="Line 1015"/>
              <p:cNvSpPr>
                <a:spLocks noChangeShapeType="1"/>
              </p:cNvSpPr>
              <p:nvPr/>
            </p:nvSpPr>
            <p:spPr bwMode="auto">
              <a:xfrm flipV="1">
                <a:off x="4566" y="3123"/>
                <a:ext cx="0" cy="42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9" name="Line 1016"/>
              <p:cNvSpPr>
                <a:spLocks noChangeShapeType="1"/>
              </p:cNvSpPr>
              <p:nvPr/>
            </p:nvSpPr>
            <p:spPr bwMode="auto">
              <a:xfrm flipV="1">
                <a:off x="4571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0" name="Line 1017"/>
              <p:cNvSpPr>
                <a:spLocks noChangeShapeType="1"/>
              </p:cNvSpPr>
              <p:nvPr/>
            </p:nvSpPr>
            <p:spPr bwMode="auto">
              <a:xfrm flipV="1">
                <a:off x="4580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1" name="Line 1018"/>
              <p:cNvSpPr>
                <a:spLocks noChangeShapeType="1"/>
              </p:cNvSpPr>
              <p:nvPr/>
            </p:nvSpPr>
            <p:spPr bwMode="auto">
              <a:xfrm flipV="1">
                <a:off x="4590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2" name="Line 1019"/>
              <p:cNvSpPr>
                <a:spLocks noChangeShapeType="1"/>
              </p:cNvSpPr>
              <p:nvPr/>
            </p:nvSpPr>
            <p:spPr bwMode="auto">
              <a:xfrm flipV="1">
                <a:off x="4595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3" name="Line 1020"/>
              <p:cNvSpPr>
                <a:spLocks noChangeShapeType="1"/>
              </p:cNvSpPr>
              <p:nvPr/>
            </p:nvSpPr>
            <p:spPr bwMode="auto">
              <a:xfrm flipV="1">
                <a:off x="4604" y="3113"/>
                <a:ext cx="0" cy="43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4" name="Line 1021"/>
              <p:cNvSpPr>
                <a:spLocks noChangeShapeType="1"/>
              </p:cNvSpPr>
              <p:nvPr/>
            </p:nvSpPr>
            <p:spPr bwMode="auto">
              <a:xfrm flipV="1">
                <a:off x="4614" y="3109"/>
                <a:ext cx="0" cy="44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5" name="Line 1022"/>
              <p:cNvSpPr>
                <a:spLocks noChangeShapeType="1"/>
              </p:cNvSpPr>
              <p:nvPr/>
            </p:nvSpPr>
            <p:spPr bwMode="auto">
              <a:xfrm flipV="1">
                <a:off x="4619" y="3109"/>
                <a:ext cx="0" cy="44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6" name="Line 1023"/>
              <p:cNvSpPr>
                <a:spLocks noChangeShapeType="1"/>
              </p:cNvSpPr>
              <p:nvPr/>
            </p:nvSpPr>
            <p:spPr bwMode="auto">
              <a:xfrm flipV="1">
                <a:off x="4628" y="3099"/>
                <a:ext cx="0" cy="45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7" name="Line 1024"/>
              <p:cNvSpPr>
                <a:spLocks noChangeShapeType="1"/>
              </p:cNvSpPr>
              <p:nvPr/>
            </p:nvSpPr>
            <p:spPr bwMode="auto">
              <a:xfrm flipV="1">
                <a:off x="4638" y="3094"/>
                <a:ext cx="0" cy="45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8" name="Line 1025"/>
              <p:cNvSpPr>
                <a:spLocks noChangeShapeType="1"/>
              </p:cNvSpPr>
              <p:nvPr/>
            </p:nvSpPr>
            <p:spPr bwMode="auto">
              <a:xfrm flipV="1">
                <a:off x="4643" y="3089"/>
                <a:ext cx="0" cy="46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9" name="Line 1026"/>
              <p:cNvSpPr>
                <a:spLocks noChangeShapeType="1"/>
              </p:cNvSpPr>
              <p:nvPr/>
            </p:nvSpPr>
            <p:spPr bwMode="auto">
              <a:xfrm flipV="1">
                <a:off x="4652" y="3089"/>
                <a:ext cx="0" cy="46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0" name="Line 1027"/>
              <p:cNvSpPr>
                <a:spLocks noChangeShapeType="1"/>
              </p:cNvSpPr>
              <p:nvPr/>
            </p:nvSpPr>
            <p:spPr bwMode="auto">
              <a:xfrm flipV="1">
                <a:off x="4662" y="3080"/>
                <a:ext cx="0" cy="47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1" name="Line 1028"/>
              <p:cNvSpPr>
                <a:spLocks noChangeShapeType="1"/>
              </p:cNvSpPr>
              <p:nvPr/>
            </p:nvSpPr>
            <p:spPr bwMode="auto">
              <a:xfrm flipV="1">
                <a:off x="4667" y="3080"/>
                <a:ext cx="0" cy="47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2" name="Line 1029"/>
              <p:cNvSpPr>
                <a:spLocks noChangeShapeType="1"/>
              </p:cNvSpPr>
              <p:nvPr/>
            </p:nvSpPr>
            <p:spPr bwMode="auto">
              <a:xfrm flipV="1">
                <a:off x="4676" y="3075"/>
                <a:ext cx="0" cy="47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3" name="Line 1030"/>
              <p:cNvSpPr>
                <a:spLocks noChangeShapeType="1"/>
              </p:cNvSpPr>
              <p:nvPr/>
            </p:nvSpPr>
            <p:spPr bwMode="auto">
              <a:xfrm flipV="1">
                <a:off x="4686" y="3061"/>
                <a:ext cx="0" cy="4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4" name="Line 1031"/>
              <p:cNvSpPr>
                <a:spLocks noChangeShapeType="1"/>
              </p:cNvSpPr>
              <p:nvPr/>
            </p:nvSpPr>
            <p:spPr bwMode="auto">
              <a:xfrm flipV="1">
                <a:off x="4691" y="3061"/>
                <a:ext cx="0" cy="4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5" name="Line 1032"/>
              <p:cNvSpPr>
                <a:spLocks noChangeShapeType="1"/>
              </p:cNvSpPr>
              <p:nvPr/>
            </p:nvSpPr>
            <p:spPr bwMode="auto">
              <a:xfrm flipV="1">
                <a:off x="4700" y="3061"/>
                <a:ext cx="0" cy="48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6" name="Line 1033"/>
              <p:cNvSpPr>
                <a:spLocks noChangeShapeType="1"/>
              </p:cNvSpPr>
              <p:nvPr/>
            </p:nvSpPr>
            <p:spPr bwMode="auto">
              <a:xfrm flipV="1">
                <a:off x="4710" y="3056"/>
                <a:ext cx="0" cy="49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7" name="Line 1034"/>
              <p:cNvSpPr>
                <a:spLocks noChangeShapeType="1"/>
              </p:cNvSpPr>
              <p:nvPr/>
            </p:nvSpPr>
            <p:spPr bwMode="auto">
              <a:xfrm flipV="1">
                <a:off x="4715" y="3051"/>
                <a:ext cx="0" cy="4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8" name="Line 1035"/>
              <p:cNvSpPr>
                <a:spLocks noChangeShapeType="1"/>
              </p:cNvSpPr>
              <p:nvPr/>
            </p:nvSpPr>
            <p:spPr bwMode="auto">
              <a:xfrm flipV="1">
                <a:off x="4724" y="3051"/>
                <a:ext cx="0" cy="4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9" name="Line 1036"/>
              <p:cNvSpPr>
                <a:spLocks noChangeShapeType="1"/>
              </p:cNvSpPr>
              <p:nvPr/>
            </p:nvSpPr>
            <p:spPr bwMode="auto">
              <a:xfrm flipV="1">
                <a:off x="4734" y="3041"/>
                <a:ext cx="0" cy="50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0" name="Line 1037"/>
              <p:cNvSpPr>
                <a:spLocks noChangeShapeType="1"/>
              </p:cNvSpPr>
              <p:nvPr/>
            </p:nvSpPr>
            <p:spPr bwMode="auto">
              <a:xfrm flipV="1">
                <a:off x="4739" y="3041"/>
                <a:ext cx="0" cy="50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1" name="Line 1038"/>
              <p:cNvSpPr>
                <a:spLocks noChangeShapeType="1"/>
              </p:cNvSpPr>
              <p:nvPr/>
            </p:nvSpPr>
            <p:spPr bwMode="auto">
              <a:xfrm flipV="1">
                <a:off x="4748" y="3037"/>
                <a:ext cx="0" cy="5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2" name="Line 1039"/>
              <p:cNvSpPr>
                <a:spLocks noChangeShapeType="1"/>
              </p:cNvSpPr>
              <p:nvPr/>
            </p:nvSpPr>
            <p:spPr bwMode="auto">
              <a:xfrm flipV="1">
                <a:off x="4758" y="3037"/>
                <a:ext cx="0" cy="5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3" name="Line 1040"/>
              <p:cNvSpPr>
                <a:spLocks noChangeShapeType="1"/>
              </p:cNvSpPr>
              <p:nvPr/>
            </p:nvSpPr>
            <p:spPr bwMode="auto">
              <a:xfrm flipV="1">
                <a:off x="4763" y="3027"/>
                <a:ext cx="0" cy="5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4" name="Line 1041"/>
              <p:cNvSpPr>
                <a:spLocks noChangeShapeType="1"/>
              </p:cNvSpPr>
              <p:nvPr/>
            </p:nvSpPr>
            <p:spPr bwMode="auto">
              <a:xfrm flipV="1">
                <a:off x="4772" y="3027"/>
                <a:ext cx="0" cy="5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5" name="Line 1042"/>
              <p:cNvSpPr>
                <a:spLocks noChangeShapeType="1"/>
              </p:cNvSpPr>
              <p:nvPr/>
            </p:nvSpPr>
            <p:spPr bwMode="auto">
              <a:xfrm flipV="1">
                <a:off x="4782" y="3027"/>
                <a:ext cx="0" cy="52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6" name="Line 1043"/>
              <p:cNvSpPr>
                <a:spLocks noChangeShapeType="1"/>
              </p:cNvSpPr>
              <p:nvPr/>
            </p:nvSpPr>
            <p:spPr bwMode="auto">
              <a:xfrm flipV="1">
                <a:off x="4787" y="3022"/>
                <a:ext cx="0" cy="52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7" name="Line 1044"/>
              <p:cNvSpPr>
                <a:spLocks noChangeShapeType="1"/>
              </p:cNvSpPr>
              <p:nvPr/>
            </p:nvSpPr>
            <p:spPr bwMode="auto">
              <a:xfrm flipV="1">
                <a:off x="4796" y="3017"/>
                <a:ext cx="0" cy="53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8" name="Line 1045"/>
              <p:cNvSpPr>
                <a:spLocks noChangeShapeType="1"/>
              </p:cNvSpPr>
              <p:nvPr/>
            </p:nvSpPr>
            <p:spPr bwMode="auto">
              <a:xfrm flipV="1">
                <a:off x="4806" y="3003"/>
                <a:ext cx="0" cy="54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9" name="Line 1046"/>
              <p:cNvSpPr>
                <a:spLocks noChangeShapeType="1"/>
              </p:cNvSpPr>
              <p:nvPr/>
            </p:nvSpPr>
            <p:spPr bwMode="auto">
              <a:xfrm flipV="1">
                <a:off x="4811" y="3003"/>
                <a:ext cx="0" cy="54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0" name="Line 1047"/>
              <p:cNvSpPr>
                <a:spLocks noChangeShapeType="1"/>
              </p:cNvSpPr>
              <p:nvPr/>
            </p:nvSpPr>
            <p:spPr bwMode="auto">
              <a:xfrm flipV="1">
                <a:off x="4820" y="2998"/>
                <a:ext cx="0" cy="55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1" name="Line 1048"/>
              <p:cNvSpPr>
                <a:spLocks noChangeShapeType="1"/>
              </p:cNvSpPr>
              <p:nvPr/>
            </p:nvSpPr>
            <p:spPr bwMode="auto">
              <a:xfrm flipV="1">
                <a:off x="4830" y="2998"/>
                <a:ext cx="0" cy="55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2" name="Line 1049"/>
              <p:cNvSpPr>
                <a:spLocks noChangeShapeType="1"/>
              </p:cNvSpPr>
              <p:nvPr/>
            </p:nvSpPr>
            <p:spPr bwMode="auto">
              <a:xfrm flipV="1">
                <a:off x="4835" y="2998"/>
                <a:ext cx="0" cy="55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3" name="Line 1050"/>
              <p:cNvSpPr>
                <a:spLocks noChangeShapeType="1"/>
              </p:cNvSpPr>
              <p:nvPr/>
            </p:nvSpPr>
            <p:spPr bwMode="auto">
              <a:xfrm flipV="1">
                <a:off x="4844" y="2989"/>
                <a:ext cx="0" cy="56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4" name="Line 1051"/>
              <p:cNvSpPr>
                <a:spLocks noChangeShapeType="1"/>
              </p:cNvSpPr>
              <p:nvPr/>
            </p:nvSpPr>
            <p:spPr bwMode="auto">
              <a:xfrm flipV="1">
                <a:off x="4854" y="2984"/>
                <a:ext cx="0" cy="56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5" name="Line 1052"/>
              <p:cNvSpPr>
                <a:spLocks noChangeShapeType="1"/>
              </p:cNvSpPr>
              <p:nvPr/>
            </p:nvSpPr>
            <p:spPr bwMode="auto">
              <a:xfrm flipV="1">
                <a:off x="4859" y="2984"/>
                <a:ext cx="0" cy="56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6" name="Line 1053"/>
              <p:cNvSpPr>
                <a:spLocks noChangeShapeType="1"/>
              </p:cNvSpPr>
              <p:nvPr/>
            </p:nvSpPr>
            <p:spPr bwMode="auto">
              <a:xfrm flipV="1">
                <a:off x="4868" y="2984"/>
                <a:ext cx="0" cy="56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7" name="Line 1054"/>
              <p:cNvSpPr>
                <a:spLocks noChangeShapeType="1"/>
              </p:cNvSpPr>
              <p:nvPr/>
            </p:nvSpPr>
            <p:spPr bwMode="auto">
              <a:xfrm flipV="1">
                <a:off x="4878" y="2974"/>
                <a:ext cx="0" cy="5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8" name="Line 1055"/>
              <p:cNvSpPr>
                <a:spLocks noChangeShapeType="1"/>
              </p:cNvSpPr>
              <p:nvPr/>
            </p:nvSpPr>
            <p:spPr bwMode="auto">
              <a:xfrm flipV="1">
                <a:off x="4883" y="2974"/>
                <a:ext cx="0" cy="5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9" name="Line 1056"/>
              <p:cNvSpPr>
                <a:spLocks noChangeShapeType="1"/>
              </p:cNvSpPr>
              <p:nvPr/>
            </p:nvSpPr>
            <p:spPr bwMode="auto">
              <a:xfrm flipV="1">
                <a:off x="4892" y="2974"/>
                <a:ext cx="0" cy="57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0" name="Line 1057"/>
              <p:cNvSpPr>
                <a:spLocks noChangeShapeType="1"/>
              </p:cNvSpPr>
              <p:nvPr/>
            </p:nvSpPr>
            <p:spPr bwMode="auto">
              <a:xfrm flipV="1">
                <a:off x="4902" y="2969"/>
                <a:ext cx="0" cy="5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1" name="Line 1058"/>
              <p:cNvSpPr>
                <a:spLocks noChangeShapeType="1"/>
              </p:cNvSpPr>
              <p:nvPr/>
            </p:nvSpPr>
            <p:spPr bwMode="auto">
              <a:xfrm flipV="1">
                <a:off x="4907" y="2969"/>
                <a:ext cx="0" cy="5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2" name="Line 1059"/>
              <p:cNvSpPr>
                <a:spLocks noChangeShapeType="1"/>
              </p:cNvSpPr>
              <p:nvPr/>
            </p:nvSpPr>
            <p:spPr bwMode="auto">
              <a:xfrm flipV="1">
                <a:off x="4916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3" name="Line 1060"/>
              <p:cNvSpPr>
                <a:spLocks noChangeShapeType="1"/>
              </p:cNvSpPr>
              <p:nvPr/>
            </p:nvSpPr>
            <p:spPr bwMode="auto">
              <a:xfrm flipV="1">
                <a:off x="4926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4" name="Line 1061"/>
              <p:cNvSpPr>
                <a:spLocks noChangeShapeType="1"/>
              </p:cNvSpPr>
              <p:nvPr/>
            </p:nvSpPr>
            <p:spPr bwMode="auto">
              <a:xfrm flipV="1">
                <a:off x="4931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5" name="Line 1062"/>
              <p:cNvSpPr>
                <a:spLocks noChangeShapeType="1"/>
              </p:cNvSpPr>
              <p:nvPr/>
            </p:nvSpPr>
            <p:spPr bwMode="auto">
              <a:xfrm flipV="1">
                <a:off x="4940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6" name="Line 1063"/>
              <p:cNvSpPr>
                <a:spLocks noChangeShapeType="1"/>
              </p:cNvSpPr>
              <p:nvPr/>
            </p:nvSpPr>
            <p:spPr bwMode="auto">
              <a:xfrm flipV="1">
                <a:off x="4950" y="2965"/>
                <a:ext cx="0" cy="58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7" name="Line 1064"/>
              <p:cNvSpPr>
                <a:spLocks noChangeShapeType="1"/>
              </p:cNvSpPr>
              <p:nvPr/>
            </p:nvSpPr>
            <p:spPr bwMode="auto">
              <a:xfrm flipV="1">
                <a:off x="4955" y="2955"/>
                <a:ext cx="0" cy="59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8" name="Line 1065"/>
              <p:cNvSpPr>
                <a:spLocks noChangeShapeType="1"/>
              </p:cNvSpPr>
              <p:nvPr/>
            </p:nvSpPr>
            <p:spPr bwMode="auto">
              <a:xfrm flipV="1">
                <a:off x="4964" y="2955"/>
                <a:ext cx="0" cy="59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9" name="Line 1066"/>
              <p:cNvSpPr>
                <a:spLocks noChangeShapeType="1"/>
              </p:cNvSpPr>
              <p:nvPr/>
            </p:nvSpPr>
            <p:spPr bwMode="auto">
              <a:xfrm flipV="1">
                <a:off x="4974" y="2950"/>
                <a:ext cx="0" cy="60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0" name="Line 1067"/>
              <p:cNvSpPr>
                <a:spLocks noChangeShapeType="1"/>
              </p:cNvSpPr>
              <p:nvPr/>
            </p:nvSpPr>
            <p:spPr bwMode="auto">
              <a:xfrm flipV="1">
                <a:off x="4979" y="2950"/>
                <a:ext cx="0" cy="60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1" name="Line 1068"/>
              <p:cNvSpPr>
                <a:spLocks noChangeShapeType="1"/>
              </p:cNvSpPr>
              <p:nvPr/>
            </p:nvSpPr>
            <p:spPr bwMode="auto">
              <a:xfrm flipV="1">
                <a:off x="4988" y="2945"/>
                <a:ext cx="0" cy="6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2" name="Line 1069"/>
              <p:cNvSpPr>
                <a:spLocks noChangeShapeType="1"/>
              </p:cNvSpPr>
              <p:nvPr/>
            </p:nvSpPr>
            <p:spPr bwMode="auto">
              <a:xfrm flipV="1">
                <a:off x="4998" y="2936"/>
                <a:ext cx="0" cy="6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3" name="Line 1070"/>
              <p:cNvSpPr>
                <a:spLocks noChangeShapeType="1"/>
              </p:cNvSpPr>
              <p:nvPr/>
            </p:nvSpPr>
            <p:spPr bwMode="auto">
              <a:xfrm flipV="1">
                <a:off x="5003" y="2931"/>
                <a:ext cx="0" cy="61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4" name="Line 1071"/>
              <p:cNvSpPr>
                <a:spLocks noChangeShapeType="1"/>
              </p:cNvSpPr>
              <p:nvPr/>
            </p:nvSpPr>
            <p:spPr bwMode="auto">
              <a:xfrm flipV="1">
                <a:off x="5012" y="2926"/>
                <a:ext cx="0" cy="6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5" name="Line 1072"/>
              <p:cNvSpPr>
                <a:spLocks noChangeShapeType="1"/>
              </p:cNvSpPr>
              <p:nvPr/>
            </p:nvSpPr>
            <p:spPr bwMode="auto">
              <a:xfrm flipV="1">
                <a:off x="5022" y="2912"/>
                <a:ext cx="0" cy="6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6" name="Line 1073"/>
              <p:cNvSpPr>
                <a:spLocks noChangeShapeType="1"/>
              </p:cNvSpPr>
              <p:nvPr/>
            </p:nvSpPr>
            <p:spPr bwMode="auto">
              <a:xfrm flipV="1">
                <a:off x="5027" y="2912"/>
                <a:ext cx="0" cy="6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7" name="Line 1074"/>
              <p:cNvSpPr>
                <a:spLocks noChangeShapeType="1"/>
              </p:cNvSpPr>
              <p:nvPr/>
            </p:nvSpPr>
            <p:spPr bwMode="auto">
              <a:xfrm flipV="1">
                <a:off x="5036" y="2902"/>
                <a:ext cx="0" cy="64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8" name="Line 1075"/>
              <p:cNvSpPr>
                <a:spLocks noChangeShapeType="1"/>
              </p:cNvSpPr>
              <p:nvPr/>
            </p:nvSpPr>
            <p:spPr bwMode="auto">
              <a:xfrm flipV="1">
                <a:off x="5046" y="2902"/>
                <a:ext cx="0" cy="64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9" name="Line 1076"/>
              <p:cNvSpPr>
                <a:spLocks noChangeShapeType="1"/>
              </p:cNvSpPr>
              <p:nvPr/>
            </p:nvSpPr>
            <p:spPr bwMode="auto">
              <a:xfrm flipV="1">
                <a:off x="5051" y="2893"/>
                <a:ext cx="0" cy="65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0" name="Line 1077"/>
              <p:cNvSpPr>
                <a:spLocks noChangeShapeType="1"/>
              </p:cNvSpPr>
              <p:nvPr/>
            </p:nvSpPr>
            <p:spPr bwMode="auto">
              <a:xfrm flipV="1">
                <a:off x="5060" y="2883"/>
                <a:ext cx="0" cy="66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1" name="Line 1078"/>
              <p:cNvSpPr>
                <a:spLocks noChangeShapeType="1"/>
              </p:cNvSpPr>
              <p:nvPr/>
            </p:nvSpPr>
            <p:spPr bwMode="auto">
              <a:xfrm flipV="1">
                <a:off x="5070" y="2878"/>
                <a:ext cx="0" cy="67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2" name="Line 1079"/>
              <p:cNvSpPr>
                <a:spLocks noChangeShapeType="1"/>
              </p:cNvSpPr>
              <p:nvPr/>
            </p:nvSpPr>
            <p:spPr bwMode="auto">
              <a:xfrm flipV="1">
                <a:off x="5075" y="2859"/>
                <a:ext cx="0" cy="69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3" name="Line 1080"/>
              <p:cNvSpPr>
                <a:spLocks noChangeShapeType="1"/>
              </p:cNvSpPr>
              <p:nvPr/>
            </p:nvSpPr>
            <p:spPr bwMode="auto">
              <a:xfrm flipV="1">
                <a:off x="5084" y="2849"/>
                <a:ext cx="0" cy="70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4" name="Line 1081"/>
              <p:cNvSpPr>
                <a:spLocks noChangeShapeType="1"/>
              </p:cNvSpPr>
              <p:nvPr/>
            </p:nvSpPr>
            <p:spPr bwMode="auto">
              <a:xfrm flipV="1">
                <a:off x="5094" y="2845"/>
                <a:ext cx="0" cy="7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5" name="Line 1082"/>
              <p:cNvSpPr>
                <a:spLocks noChangeShapeType="1"/>
              </p:cNvSpPr>
              <p:nvPr/>
            </p:nvSpPr>
            <p:spPr bwMode="auto">
              <a:xfrm flipV="1">
                <a:off x="5099" y="2845"/>
                <a:ext cx="0" cy="70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6" name="Line 1083"/>
              <p:cNvSpPr>
                <a:spLocks noChangeShapeType="1"/>
              </p:cNvSpPr>
              <p:nvPr/>
            </p:nvSpPr>
            <p:spPr bwMode="auto">
              <a:xfrm flipV="1">
                <a:off x="5108" y="2840"/>
                <a:ext cx="0" cy="7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7" name="Line 1084"/>
              <p:cNvSpPr>
                <a:spLocks noChangeShapeType="1"/>
              </p:cNvSpPr>
              <p:nvPr/>
            </p:nvSpPr>
            <p:spPr bwMode="auto">
              <a:xfrm flipV="1">
                <a:off x="5118" y="2840"/>
                <a:ext cx="0" cy="7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8" name="Line 1085"/>
              <p:cNvSpPr>
                <a:spLocks noChangeShapeType="1"/>
              </p:cNvSpPr>
              <p:nvPr/>
            </p:nvSpPr>
            <p:spPr bwMode="auto">
              <a:xfrm flipV="1">
                <a:off x="5123" y="2821"/>
                <a:ext cx="0" cy="7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9" name="Line 1086"/>
              <p:cNvSpPr>
                <a:spLocks noChangeShapeType="1"/>
              </p:cNvSpPr>
              <p:nvPr/>
            </p:nvSpPr>
            <p:spPr bwMode="auto">
              <a:xfrm flipV="1">
                <a:off x="5132" y="2811"/>
                <a:ext cx="0" cy="73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0" name="Line 1087"/>
              <p:cNvSpPr>
                <a:spLocks noChangeShapeType="1"/>
              </p:cNvSpPr>
              <p:nvPr/>
            </p:nvSpPr>
            <p:spPr bwMode="auto">
              <a:xfrm flipV="1">
                <a:off x="5142" y="2811"/>
                <a:ext cx="0" cy="73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1" name="Line 1088"/>
              <p:cNvSpPr>
                <a:spLocks noChangeShapeType="1"/>
              </p:cNvSpPr>
              <p:nvPr/>
            </p:nvSpPr>
            <p:spPr bwMode="auto">
              <a:xfrm flipV="1">
                <a:off x="5147" y="2806"/>
                <a:ext cx="0" cy="74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2" name="Line 1089"/>
              <p:cNvSpPr>
                <a:spLocks noChangeShapeType="1"/>
              </p:cNvSpPr>
              <p:nvPr/>
            </p:nvSpPr>
            <p:spPr bwMode="auto">
              <a:xfrm flipV="1">
                <a:off x="5156" y="2806"/>
                <a:ext cx="0" cy="74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3" name="Line 1090"/>
              <p:cNvSpPr>
                <a:spLocks noChangeShapeType="1"/>
              </p:cNvSpPr>
              <p:nvPr/>
            </p:nvSpPr>
            <p:spPr bwMode="auto">
              <a:xfrm flipV="1">
                <a:off x="5166" y="2806"/>
                <a:ext cx="0" cy="74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4" name="Line 1091"/>
              <p:cNvSpPr>
                <a:spLocks noChangeShapeType="1"/>
              </p:cNvSpPr>
              <p:nvPr/>
            </p:nvSpPr>
            <p:spPr bwMode="auto">
              <a:xfrm flipV="1">
                <a:off x="5171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5" name="Line 1092"/>
              <p:cNvSpPr>
                <a:spLocks noChangeShapeType="1"/>
              </p:cNvSpPr>
              <p:nvPr/>
            </p:nvSpPr>
            <p:spPr bwMode="auto">
              <a:xfrm flipV="1">
                <a:off x="5180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6" name="Line 1093"/>
              <p:cNvSpPr>
                <a:spLocks noChangeShapeType="1"/>
              </p:cNvSpPr>
              <p:nvPr/>
            </p:nvSpPr>
            <p:spPr bwMode="auto">
              <a:xfrm flipV="1">
                <a:off x="5190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7" name="Line 1094"/>
              <p:cNvSpPr>
                <a:spLocks noChangeShapeType="1"/>
              </p:cNvSpPr>
              <p:nvPr/>
            </p:nvSpPr>
            <p:spPr bwMode="auto">
              <a:xfrm flipV="1">
                <a:off x="5195" y="2801"/>
                <a:ext cx="0" cy="74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8" name="Line 1095"/>
              <p:cNvSpPr>
                <a:spLocks noChangeShapeType="1"/>
              </p:cNvSpPr>
              <p:nvPr/>
            </p:nvSpPr>
            <p:spPr bwMode="auto">
              <a:xfrm flipV="1">
                <a:off x="5204" y="2787"/>
                <a:ext cx="0" cy="7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9" name="Line 1096"/>
              <p:cNvSpPr>
                <a:spLocks noChangeShapeType="1"/>
              </p:cNvSpPr>
              <p:nvPr/>
            </p:nvSpPr>
            <p:spPr bwMode="auto">
              <a:xfrm flipV="1">
                <a:off x="5214" y="2787"/>
                <a:ext cx="0" cy="7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0" name="Line 1097"/>
              <p:cNvSpPr>
                <a:spLocks noChangeShapeType="1"/>
              </p:cNvSpPr>
              <p:nvPr/>
            </p:nvSpPr>
            <p:spPr bwMode="auto">
              <a:xfrm flipV="1">
                <a:off x="5219" y="2787"/>
                <a:ext cx="0" cy="7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1" name="Line 1098"/>
              <p:cNvSpPr>
                <a:spLocks noChangeShapeType="1"/>
              </p:cNvSpPr>
              <p:nvPr/>
            </p:nvSpPr>
            <p:spPr bwMode="auto">
              <a:xfrm flipV="1">
                <a:off x="5228" y="2773"/>
                <a:ext cx="0" cy="77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2" name="Line 1099"/>
              <p:cNvSpPr>
                <a:spLocks noChangeShapeType="1"/>
              </p:cNvSpPr>
              <p:nvPr/>
            </p:nvSpPr>
            <p:spPr bwMode="auto">
              <a:xfrm flipV="1">
                <a:off x="5238" y="2768"/>
                <a:ext cx="0" cy="78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3" name="Line 1100"/>
              <p:cNvSpPr>
                <a:spLocks noChangeShapeType="1"/>
              </p:cNvSpPr>
              <p:nvPr/>
            </p:nvSpPr>
            <p:spPr bwMode="auto">
              <a:xfrm flipV="1">
                <a:off x="5243" y="2758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4" name="Line 1101"/>
              <p:cNvSpPr>
                <a:spLocks noChangeShapeType="1"/>
              </p:cNvSpPr>
              <p:nvPr/>
            </p:nvSpPr>
            <p:spPr bwMode="auto">
              <a:xfrm flipV="1">
                <a:off x="5252" y="2758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5" name="Line 1102"/>
              <p:cNvSpPr>
                <a:spLocks noChangeShapeType="1"/>
              </p:cNvSpPr>
              <p:nvPr/>
            </p:nvSpPr>
            <p:spPr bwMode="auto">
              <a:xfrm flipV="1">
                <a:off x="5262" y="2758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6" name="Line 1103"/>
              <p:cNvSpPr>
                <a:spLocks noChangeShapeType="1"/>
              </p:cNvSpPr>
              <p:nvPr/>
            </p:nvSpPr>
            <p:spPr bwMode="auto">
              <a:xfrm flipV="1">
                <a:off x="5267" y="2753"/>
                <a:ext cx="0" cy="7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7" name="Line 1104"/>
              <p:cNvSpPr>
                <a:spLocks noChangeShapeType="1"/>
              </p:cNvSpPr>
              <p:nvPr/>
            </p:nvSpPr>
            <p:spPr bwMode="auto">
              <a:xfrm flipV="1">
                <a:off x="5276" y="2734"/>
                <a:ext cx="0" cy="81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8" name="Line 1105"/>
              <p:cNvSpPr>
                <a:spLocks noChangeShapeType="1"/>
              </p:cNvSpPr>
              <p:nvPr/>
            </p:nvSpPr>
            <p:spPr bwMode="auto">
              <a:xfrm flipV="1">
                <a:off x="5286" y="2729"/>
                <a:ext cx="0" cy="82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9" name="Line 1106"/>
              <p:cNvSpPr>
                <a:spLocks noChangeShapeType="1"/>
              </p:cNvSpPr>
              <p:nvPr/>
            </p:nvSpPr>
            <p:spPr bwMode="auto">
              <a:xfrm flipV="1">
                <a:off x="5291" y="2729"/>
                <a:ext cx="0" cy="82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0" name="Line 1107"/>
              <p:cNvSpPr>
                <a:spLocks noChangeShapeType="1"/>
              </p:cNvSpPr>
              <p:nvPr/>
            </p:nvSpPr>
            <p:spPr bwMode="auto">
              <a:xfrm flipV="1">
                <a:off x="5300" y="2720"/>
                <a:ext cx="0" cy="83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1" name="Line 1108"/>
              <p:cNvSpPr>
                <a:spLocks noChangeShapeType="1"/>
              </p:cNvSpPr>
              <p:nvPr/>
            </p:nvSpPr>
            <p:spPr bwMode="auto">
              <a:xfrm flipV="1">
                <a:off x="5310" y="2715"/>
                <a:ext cx="0" cy="8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2" name="Line 1109"/>
              <p:cNvSpPr>
                <a:spLocks noChangeShapeType="1"/>
              </p:cNvSpPr>
              <p:nvPr/>
            </p:nvSpPr>
            <p:spPr bwMode="auto">
              <a:xfrm flipV="1">
                <a:off x="5315" y="2715"/>
                <a:ext cx="0" cy="83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3" name="Line 1110"/>
              <p:cNvSpPr>
                <a:spLocks noChangeShapeType="1"/>
              </p:cNvSpPr>
              <p:nvPr/>
            </p:nvSpPr>
            <p:spPr bwMode="auto">
              <a:xfrm flipV="1">
                <a:off x="5324" y="2686"/>
                <a:ext cx="0" cy="86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4" name="Line 1111"/>
              <p:cNvSpPr>
                <a:spLocks noChangeShapeType="1"/>
              </p:cNvSpPr>
              <p:nvPr/>
            </p:nvSpPr>
            <p:spPr bwMode="auto">
              <a:xfrm flipV="1">
                <a:off x="5334" y="2653"/>
                <a:ext cx="0" cy="89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5" name="Line 1112"/>
              <p:cNvSpPr>
                <a:spLocks noChangeShapeType="1"/>
              </p:cNvSpPr>
              <p:nvPr/>
            </p:nvSpPr>
            <p:spPr bwMode="auto">
              <a:xfrm flipV="1">
                <a:off x="5339" y="2648"/>
                <a:ext cx="0" cy="90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6" name="Line 1113"/>
              <p:cNvSpPr>
                <a:spLocks noChangeShapeType="1"/>
              </p:cNvSpPr>
              <p:nvPr/>
            </p:nvSpPr>
            <p:spPr bwMode="auto">
              <a:xfrm flipV="1">
                <a:off x="5348" y="2518"/>
                <a:ext cx="0" cy="103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7" name="Line 1114"/>
              <p:cNvSpPr>
                <a:spLocks noChangeShapeType="1"/>
              </p:cNvSpPr>
              <p:nvPr/>
            </p:nvSpPr>
            <p:spPr bwMode="auto">
              <a:xfrm flipV="1">
                <a:off x="5358" y="2509"/>
                <a:ext cx="0" cy="104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8" name="Line 1115"/>
              <p:cNvSpPr>
                <a:spLocks noChangeShapeType="1"/>
              </p:cNvSpPr>
              <p:nvPr/>
            </p:nvSpPr>
            <p:spPr bwMode="auto">
              <a:xfrm flipV="1">
                <a:off x="5363" y="2504"/>
                <a:ext cx="0" cy="104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9" name="Line 1116"/>
              <p:cNvSpPr>
                <a:spLocks noChangeShapeType="1"/>
              </p:cNvSpPr>
              <p:nvPr/>
            </p:nvSpPr>
            <p:spPr bwMode="auto">
              <a:xfrm flipV="1">
                <a:off x="5372" y="2485"/>
                <a:ext cx="0" cy="10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0" name="Line 1117"/>
              <p:cNvSpPr>
                <a:spLocks noChangeShapeType="1"/>
              </p:cNvSpPr>
              <p:nvPr/>
            </p:nvSpPr>
            <p:spPr bwMode="auto">
              <a:xfrm flipV="1">
                <a:off x="5382" y="2485"/>
                <a:ext cx="0" cy="106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1" name="Line 1118"/>
              <p:cNvSpPr>
                <a:spLocks noChangeShapeType="1"/>
              </p:cNvSpPr>
              <p:nvPr/>
            </p:nvSpPr>
            <p:spPr bwMode="auto">
              <a:xfrm flipV="1">
                <a:off x="5387" y="2480"/>
                <a:ext cx="0" cy="107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2" name="Line 1119"/>
              <p:cNvSpPr>
                <a:spLocks noChangeShapeType="1"/>
              </p:cNvSpPr>
              <p:nvPr/>
            </p:nvSpPr>
            <p:spPr bwMode="auto">
              <a:xfrm flipV="1">
                <a:off x="5396" y="2417"/>
                <a:ext cx="0" cy="113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3" name="Line 1120"/>
              <p:cNvSpPr>
                <a:spLocks noChangeShapeType="1"/>
              </p:cNvSpPr>
              <p:nvPr/>
            </p:nvSpPr>
            <p:spPr bwMode="auto">
              <a:xfrm flipV="1">
                <a:off x="5406" y="2403"/>
                <a:ext cx="0" cy="114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4" name="Line 1121"/>
              <p:cNvSpPr>
                <a:spLocks noChangeShapeType="1"/>
              </p:cNvSpPr>
              <p:nvPr/>
            </p:nvSpPr>
            <p:spPr bwMode="auto">
              <a:xfrm flipV="1">
                <a:off x="5411" y="2393"/>
                <a:ext cx="0" cy="115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5" name="Line 1122"/>
              <p:cNvSpPr>
                <a:spLocks noChangeShapeType="1"/>
              </p:cNvSpPr>
              <p:nvPr/>
            </p:nvSpPr>
            <p:spPr bwMode="auto">
              <a:xfrm flipV="1">
                <a:off x="5420" y="2326"/>
                <a:ext cx="0" cy="122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6" name="Line 1123"/>
              <p:cNvSpPr>
                <a:spLocks noChangeShapeType="1"/>
              </p:cNvSpPr>
              <p:nvPr/>
            </p:nvSpPr>
            <p:spPr bwMode="auto">
              <a:xfrm flipV="1">
                <a:off x="5430" y="2312"/>
                <a:ext cx="0" cy="12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7" name="Line 1124"/>
              <p:cNvSpPr>
                <a:spLocks noChangeShapeType="1"/>
              </p:cNvSpPr>
              <p:nvPr/>
            </p:nvSpPr>
            <p:spPr bwMode="auto">
              <a:xfrm flipV="1">
                <a:off x="5435" y="2259"/>
                <a:ext cx="0" cy="129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8" name="Line 1125"/>
              <p:cNvSpPr>
                <a:spLocks noChangeShapeType="1"/>
              </p:cNvSpPr>
              <p:nvPr/>
            </p:nvSpPr>
            <p:spPr bwMode="auto">
              <a:xfrm flipV="1">
                <a:off x="5444" y="2259"/>
                <a:ext cx="0" cy="129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9" name="Line 1126"/>
              <p:cNvSpPr>
                <a:spLocks noChangeShapeType="1"/>
              </p:cNvSpPr>
              <p:nvPr/>
            </p:nvSpPr>
            <p:spPr bwMode="auto">
              <a:xfrm flipV="1">
                <a:off x="5454" y="2254"/>
                <a:ext cx="0" cy="12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0" name="Line 1127"/>
              <p:cNvSpPr>
                <a:spLocks noChangeShapeType="1"/>
              </p:cNvSpPr>
              <p:nvPr/>
            </p:nvSpPr>
            <p:spPr bwMode="auto">
              <a:xfrm flipV="1">
                <a:off x="5459" y="2249"/>
                <a:ext cx="0" cy="130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1" name="Line 1128"/>
              <p:cNvSpPr>
                <a:spLocks noChangeShapeType="1"/>
              </p:cNvSpPr>
              <p:nvPr/>
            </p:nvSpPr>
            <p:spPr bwMode="auto">
              <a:xfrm flipV="1">
                <a:off x="5468" y="2230"/>
                <a:ext cx="0" cy="132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2" name="Line 1129"/>
              <p:cNvSpPr>
                <a:spLocks noChangeShapeType="1"/>
              </p:cNvSpPr>
              <p:nvPr/>
            </p:nvSpPr>
            <p:spPr bwMode="auto">
              <a:xfrm flipV="1">
                <a:off x="5478" y="2221"/>
                <a:ext cx="0" cy="132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3" name="Line 1130"/>
              <p:cNvSpPr>
                <a:spLocks noChangeShapeType="1"/>
              </p:cNvSpPr>
              <p:nvPr/>
            </p:nvSpPr>
            <p:spPr bwMode="auto">
              <a:xfrm flipV="1">
                <a:off x="5483" y="2216"/>
                <a:ext cx="0" cy="133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4" name="Line 1131"/>
              <p:cNvSpPr>
                <a:spLocks noChangeShapeType="1"/>
              </p:cNvSpPr>
              <p:nvPr/>
            </p:nvSpPr>
            <p:spPr bwMode="auto">
              <a:xfrm flipV="1">
                <a:off x="5492" y="2197"/>
                <a:ext cx="0" cy="135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5" name="Line 1132"/>
              <p:cNvSpPr>
                <a:spLocks noChangeShapeType="1"/>
              </p:cNvSpPr>
              <p:nvPr/>
            </p:nvSpPr>
            <p:spPr bwMode="auto">
              <a:xfrm flipV="1">
                <a:off x="5502" y="2187"/>
                <a:ext cx="0" cy="136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6" name="Line 1133"/>
              <p:cNvSpPr>
                <a:spLocks noChangeShapeType="1"/>
              </p:cNvSpPr>
              <p:nvPr/>
            </p:nvSpPr>
            <p:spPr bwMode="auto">
              <a:xfrm>
                <a:off x="3452" y="3550"/>
                <a:ext cx="20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37" name="Right Arrow 1136"/>
            <p:cNvSpPr/>
            <p:nvPr/>
          </p:nvSpPr>
          <p:spPr bwMode="auto">
            <a:xfrm>
              <a:off x="4330701" y="3611565"/>
              <a:ext cx="947470" cy="1494629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4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13460</TotalTime>
  <Words>3232</Words>
  <Application>Microsoft Office PowerPoint</Application>
  <PresentationFormat>On-screen Show (4:3)</PresentationFormat>
  <Paragraphs>707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Pixel</vt:lpstr>
      <vt:lpstr>Generalized Tree-Based Wavelet Transform  and Applications to Patch-Based Image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MULTI-MICROPHONE SPEECH DEREVERBERATION USING LIME AND LEAST SQUARES FILTERING</dc:title>
  <dc:creator>Idan</dc:creator>
  <cp:lastModifiedBy>Elad Michael</cp:lastModifiedBy>
  <cp:revision>996</cp:revision>
  <dcterms:created xsi:type="dcterms:W3CDTF">2008-08-03T18:51:06Z</dcterms:created>
  <dcterms:modified xsi:type="dcterms:W3CDTF">2012-08-01T16:01:55Z</dcterms:modified>
</cp:coreProperties>
</file>