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8" r:id="rId3"/>
    <p:sldId id="281" r:id="rId4"/>
    <p:sldId id="293" r:id="rId5"/>
    <p:sldId id="307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292" r:id="rId14"/>
    <p:sldId id="294" r:id="rId15"/>
    <p:sldId id="297" r:id="rId16"/>
    <p:sldId id="299" r:id="rId17"/>
    <p:sldId id="308" r:id="rId18"/>
    <p:sldId id="298" r:id="rId19"/>
    <p:sldId id="300" r:id="rId20"/>
    <p:sldId id="301" r:id="rId21"/>
    <p:sldId id="302" r:id="rId22"/>
    <p:sldId id="306" r:id="rId23"/>
    <p:sldId id="303" r:id="rId24"/>
    <p:sldId id="309" r:id="rId25"/>
    <p:sldId id="304" r:id="rId26"/>
    <p:sldId id="310" r:id="rId27"/>
    <p:sldId id="305" r:id="rId28"/>
    <p:sldId id="296" r:id="rId29"/>
    <p:sldId id="28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51" autoAdjust="0"/>
    <p:restoredTop sz="94660"/>
  </p:normalViewPr>
  <p:slideViewPr>
    <p:cSldViewPr>
      <p:cViewPr varScale="1">
        <p:scale>
          <a:sx n="66" d="100"/>
          <a:sy n="66" d="100"/>
        </p:scale>
        <p:origin x="9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7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7.wmf"/><Relationship Id="rId1" Type="http://schemas.openxmlformats.org/officeDocument/2006/relationships/image" Target="../media/image48.wmf"/><Relationship Id="rId4" Type="http://schemas.openxmlformats.org/officeDocument/2006/relationships/image" Target="../media/image5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2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19.wmf"/><Relationship Id="rId7" Type="http://schemas.openxmlformats.org/officeDocument/2006/relationships/image" Target="../media/image23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Relationship Id="rId9" Type="http://schemas.openxmlformats.org/officeDocument/2006/relationships/image" Target="../media/image2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4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5" Type="http://schemas.openxmlformats.org/officeDocument/2006/relationships/image" Target="../media/image38.wmf"/><Relationship Id="rId4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e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2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43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13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88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121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5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73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8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463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52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73614-0BD6-4C51-A35C-C73E6EC2E45B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8FC8A-164B-41CC-B013-7C04E16657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6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21.wmf"/><Relationship Id="rId18" Type="http://schemas.openxmlformats.org/officeDocument/2006/relationships/oleObject" Target="../embeddings/oleObject12.bin"/><Relationship Id="rId3" Type="http://schemas.openxmlformats.org/officeDocument/2006/relationships/image" Target="../media/image1.png"/><Relationship Id="rId21" Type="http://schemas.openxmlformats.org/officeDocument/2006/relationships/image" Target="../media/image25.wmf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9.bin"/><Relationship Id="rId17" Type="http://schemas.openxmlformats.org/officeDocument/2006/relationships/image" Target="../media/image23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.bin"/><Relationship Id="rId20" Type="http://schemas.openxmlformats.org/officeDocument/2006/relationships/oleObject" Target="../embeddings/oleObject1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20.wmf"/><Relationship Id="rId5" Type="http://schemas.openxmlformats.org/officeDocument/2006/relationships/image" Target="../media/image17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8.bin"/><Relationship Id="rId19" Type="http://schemas.openxmlformats.org/officeDocument/2006/relationships/image" Target="../media/image24.w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.png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8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1.png"/><Relationship Id="rId7" Type="http://schemas.openxmlformats.org/officeDocument/2006/relationships/image" Target="../media/image3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0" Type="http://schemas.openxmlformats.org/officeDocument/2006/relationships/oleObject" Target="../embeddings/oleObject20.bin"/><Relationship Id="rId4" Type="http://schemas.openxmlformats.org/officeDocument/2006/relationships/oleObject" Target="../embeddings/oleObject17.bin"/><Relationship Id="rId9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1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38.wmf"/><Relationship Id="rId3" Type="http://schemas.openxmlformats.org/officeDocument/2006/relationships/image" Target="../media/image1.png"/><Relationship Id="rId7" Type="http://schemas.openxmlformats.org/officeDocument/2006/relationships/image" Target="../media/image35.wmf"/><Relationship Id="rId12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37.wmf"/><Relationship Id="rId5" Type="http://schemas.openxmlformats.org/officeDocument/2006/relationships/image" Target="../media/image34.w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36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42.wmf"/><Relationship Id="rId3" Type="http://schemas.openxmlformats.org/officeDocument/2006/relationships/image" Target="../media/image1.pn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5" Type="http://schemas.openxmlformats.org/officeDocument/2006/relationships/image" Target="../media/image43.e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40.wmf"/><Relationship Id="rId14" Type="http://schemas.openxmlformats.org/officeDocument/2006/relationships/oleObject" Target="../embeddings/oleObject32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image" Target="../media/image1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7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6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1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50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51.wmf"/><Relationship Id="rId4" Type="http://schemas.openxmlformats.org/officeDocument/2006/relationships/oleObject" Target="../embeddings/oleObject4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354723"/>
            <a:ext cx="9144000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Sparse and Redundant Representations </a:t>
            </a:r>
            <a:br>
              <a:rPr kumimoji="0" lang="en-US" altLang="he-IL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US" altLang="he-IL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and Their Applications in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40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Signal and Image Processing </a:t>
            </a:r>
            <a:r>
              <a:rPr kumimoji="0" lang="en-US" altLang="he-IL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/>
            </a:r>
            <a:br>
              <a:rPr kumimoji="0" lang="en-US" altLang="he-IL" sz="3200" b="1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kumimoji="0" lang="en-US" altLang="he-IL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(236862)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Section 4: From Exact to </a:t>
            </a:r>
            <a:br>
              <a:rPr lang="en-US" altLang="he-IL" sz="3600" b="1" dirty="0"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altLang="he-IL" sz="3600" b="1" dirty="0">
                <a:latin typeface="Calibri" panose="020F0502020204030204" pitchFamily="34" charset="0"/>
                <a:ea typeface="Times New Roman" panose="02020603050405020304" pitchFamily="18" charset="0"/>
              </a:rPr>
              <a:t>Approximate Sparse Solutions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he-IL" sz="2800" b="1" dirty="0"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he-IL" sz="2800" b="1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he-IL" sz="3600" b="1" dirty="0">
                <a:latin typeface="Calibri" panose="020F0502020204030204" pitchFamily="34" charset="0"/>
              </a:rPr>
              <a:t>Michael (Miki) Elad</a:t>
            </a:r>
            <a:endParaRPr kumimoji="0" lang="en-US" altLang="he-IL" sz="32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87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64600"/>
          <a:stretch/>
        </p:blipFill>
        <p:spPr>
          <a:xfrm>
            <a:off x="504000" y="1944000"/>
            <a:ext cx="8280000" cy="159301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356" y="1484785"/>
            <a:ext cx="8507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</a:t>
            </a:r>
            <a:r>
              <a:rPr lang="en-US" sz="2400" dirty="0" smtClean="0">
                <a:latin typeface="+mn-lt"/>
              </a:rPr>
              <a:t>Lagrangian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t="34414"/>
          <a:stretch/>
        </p:blipFill>
        <p:spPr>
          <a:xfrm>
            <a:off x="504000" y="3645024"/>
            <a:ext cx="8280000" cy="295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5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0" y="1944000"/>
            <a:ext cx="8280000" cy="4500000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356" y="1484785"/>
            <a:ext cx="8507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</a:t>
            </a:r>
            <a:r>
              <a:rPr lang="en-US" sz="2400" dirty="0" smtClean="0">
                <a:latin typeface="+mn-lt"/>
              </a:rPr>
              <a:t>Lagrangian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59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356" y="1556792"/>
            <a:ext cx="8507288" cy="43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Lagrangian</a:t>
            </a:r>
          </a:p>
          <a:p>
            <a:endParaRPr lang="en-US" sz="11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Can you please explain the Augmented Lagrangian method that you use towards the end of this section? 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Answer: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Augmented Lagrangian (AL) is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 brilliant way to handle constraints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 optimization problems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 is the core idea behind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ADMM algorithm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Here is an explanation for its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reasoning and how it works 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375E3-C353-480D-A641-58947BED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42598"/>
            <a:ext cx="4688749" cy="40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11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Your Questions and Feedback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563888" y="2132856"/>
            <a:ext cx="2350631" cy="3364426"/>
            <a:chOff x="3433277" y="1521505"/>
            <a:chExt cx="2350631" cy="3364426"/>
          </a:xfrm>
        </p:grpSpPr>
        <p:pic>
          <p:nvPicPr>
            <p:cNvPr id="9" name="Picture 10" descr="D:\User Documents\Ron\Desktop\normal_Question_Mark_Guy_1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4"/>
            <a:stretch/>
          </p:blipFill>
          <p:spPr bwMode="auto">
            <a:xfrm>
              <a:off x="3433277" y="1676400"/>
              <a:ext cx="2277447" cy="3209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 bwMode="auto">
            <a:xfrm rot="1043111">
              <a:off x="4793308" y="1521505"/>
              <a:ext cx="990600" cy="48954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rtlCol="0" anchor="ctr"/>
            <a:lstStyle/>
            <a:p>
              <a:pPr rtl="1" fontAlgn="auto">
                <a:spcBef>
                  <a:spcPts val="0"/>
                </a:spcBef>
                <a:spcAft>
                  <a:spcPts val="0"/>
                </a:spcAft>
              </a:pPr>
              <a:endParaRPr lang="en-US" sz="1800" b="0">
                <a:solidFill>
                  <a:prstClr val="black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937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New Material?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63688" y="1376772"/>
            <a:ext cx="5616624" cy="586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he-IL" sz="3200" dirty="0">
                <a:latin typeface="Calibri" panose="020F0502020204030204" pitchFamily="34" charset="0"/>
                <a:cs typeface="Calibri" panose="020F0502020204030204" pitchFamily="34" charset="0"/>
              </a:rPr>
              <a:t>The LARS Algorithm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79512" y="2102163"/>
            <a:ext cx="850728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</a:rPr>
              <a:t>Among the various problems presented in this section, we also met the one called (Q</a:t>
            </a:r>
            <a:r>
              <a:rPr lang="en-US" sz="2400" baseline="-25000" dirty="0">
                <a:latin typeface="+mn-lt"/>
              </a:rPr>
              <a:t>1</a:t>
            </a:r>
            <a:r>
              <a:rPr lang="en-US" sz="2400" baseline="30000" dirty="0">
                <a:latin typeface="+mn-lt"/>
                <a:sym typeface="Symbol" panose="05050102010706020507" pitchFamily="18" charset="2"/>
              </a:rPr>
              <a:t>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):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32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sym typeface="Symbol" panose="05050102010706020507" pitchFamily="18" charset="2"/>
              </a:rPr>
              <a:t>This is a convex problem and there are various ways to solve it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05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sym typeface="Symbol" panose="05050102010706020507" pitchFamily="18" charset="2"/>
              </a:rPr>
              <a:t>We present here an algorithm for </a:t>
            </a:r>
            <a:r>
              <a:rPr lang="en-US" sz="2400" b="1" dirty="0">
                <a:solidFill>
                  <a:srgbClr val="C00000"/>
                </a:solidFill>
                <a:latin typeface="+mn-lt"/>
                <a:sym typeface="Symbol" panose="05050102010706020507" pitchFamily="18" charset="2"/>
              </a:rPr>
              <a:t>getting the full-path 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of the solutions, i.e., solving this problem for all the ’s </a:t>
            </a:r>
          </a:p>
          <a:p>
            <a:endParaRPr lang="en-US" sz="12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sym typeface="Symbol" panose="05050102010706020507" pitchFamily="18" charset="2"/>
              </a:rPr>
              <a:t>It sounds like too much to ask!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sym typeface="Symbol" panose="05050102010706020507" pitchFamily="18" charset="2"/>
              </a:rPr>
              <a:t>Think about it – we do something close to this in OMP, when we add one non-zero at a time to the solution</a:t>
            </a:r>
          </a:p>
          <a:p>
            <a:endParaRPr lang="en-US" sz="1200" dirty="0">
              <a:latin typeface="+mn-lt"/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latin typeface="+mn-lt"/>
                <a:sym typeface="Symbol" panose="05050102010706020507" pitchFamily="18" charset="2"/>
              </a:rPr>
              <a:t>We stress: the proposed solution is an exact solver of Q</a:t>
            </a:r>
            <a:r>
              <a:rPr lang="en-US" sz="2400" baseline="-25000" dirty="0">
                <a:latin typeface="+mn-lt"/>
                <a:sym typeface="Symbol" panose="05050102010706020507" pitchFamily="18" charset="2"/>
              </a:rPr>
              <a:t>1</a:t>
            </a:r>
            <a:r>
              <a:rPr lang="en-US" sz="2400" baseline="30000" dirty="0">
                <a:latin typeface="+mn-lt"/>
                <a:sym typeface="Symbol" panose="05050102010706020507" pitchFamily="18" charset="2"/>
              </a:rPr>
              <a:t></a:t>
            </a:r>
            <a:r>
              <a:rPr lang="en-US" sz="2400" dirty="0">
                <a:latin typeface="+mn-lt"/>
                <a:sym typeface="Symbol" panose="05050102010706020507" pitchFamily="18" charset="2"/>
              </a:rPr>
              <a:t> </a:t>
            </a:r>
          </a:p>
          <a:p>
            <a:endParaRPr lang="en-US" sz="2400" dirty="0">
              <a:latin typeface="+mn-lt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3200" dirty="0">
              <a:solidFill>
                <a:srgbClr val="000000"/>
              </a:solidFill>
              <a:latin typeface="+mn-lt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6885448"/>
              </p:ext>
            </p:extLst>
          </p:nvPr>
        </p:nvGraphicFramePr>
        <p:xfrm>
          <a:off x="3923928" y="2534211"/>
          <a:ext cx="3656190" cy="819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Equation" r:id="rId4" imgW="1752480" imgH="393480" progId="Equation.DSMT4">
                  <p:embed/>
                </p:oleObj>
              </mc:Choice>
              <mc:Fallback>
                <p:oleObj name="Equation" r:id="rId4" imgW="1752480" imgH="39348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2534211"/>
                        <a:ext cx="3656190" cy="81992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387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12374" y="21569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74" y="3633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1: Have you Heard of Sub-Gradients?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78" y="1506353"/>
            <a:ext cx="8820993" cy="348152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263894" y="4818721"/>
            <a:ext cx="1368152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918" y="2668753"/>
            <a:ext cx="5320616" cy="4034914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6016558" y="5153272"/>
            <a:ext cx="1392561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400" dirty="0"/>
              <a:t>Example: </a:t>
            </a:r>
            <a:endParaRPr lang="he-IL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20244"/>
              </p:ext>
            </p:extLst>
          </p:nvPr>
        </p:nvGraphicFramePr>
        <p:xfrm>
          <a:off x="6108381" y="5602594"/>
          <a:ext cx="2509229" cy="1056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Equation" r:id="rId6" imgW="1206360" imgH="507960" progId="Equation.DSMT4">
                  <p:embed/>
                </p:oleObj>
              </mc:Choice>
              <mc:Fallback>
                <p:oleObj name="Equation" r:id="rId6" imgW="1206360" imgH="507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8381" y="5602594"/>
                        <a:ext cx="2509229" cy="10565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391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115616" y="1772816"/>
            <a:ext cx="6480720" cy="208823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1" name="Rectangle 120"/>
          <p:cNvSpPr/>
          <p:nvPr/>
        </p:nvSpPr>
        <p:spPr>
          <a:xfrm>
            <a:off x="12374" y="21569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74" y="3633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2: What to do with Sub-Gradients?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894" y="1925044"/>
            <a:ext cx="8484570" cy="443198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2"/>
            <a:r>
              <a:rPr lang="en-US" sz="2400" b="1" dirty="0"/>
              <a:t>Theorem</a:t>
            </a:r>
            <a:r>
              <a:rPr lang="en-US" sz="2400" dirty="0"/>
              <a:t>: Given a convex function f(</a:t>
            </a:r>
            <a:r>
              <a:rPr lang="en-US" sz="2400" u="sng" dirty="0"/>
              <a:t>x</a:t>
            </a:r>
            <a:r>
              <a:rPr lang="en-US" sz="2400" dirty="0"/>
              <a:t>) which is </a:t>
            </a:r>
            <a:br>
              <a:rPr lang="en-US" sz="2400" dirty="0"/>
            </a:br>
            <a:r>
              <a:rPr lang="en-US" sz="2400" dirty="0"/>
              <a:t>to be minimized, the optimal solution must satisfy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5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Think about this: For smooth functions, where the sub-gradient in every location </a:t>
            </a:r>
            <a:r>
              <a:rPr lang="en-US" sz="2400" u="sng" dirty="0"/>
              <a:t>x</a:t>
            </a:r>
            <a:r>
              <a:rPr lang="en-US" sz="2400" dirty="0"/>
              <a:t> is a single vector, this is just like requiring the gradient to be zero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the more general case, where some points have many tangent “slopes”, the sub-gradient in these locations is a </a:t>
            </a:r>
            <a:r>
              <a:rPr lang="en-US" sz="2400" b="1" dirty="0"/>
              <a:t>set</a:t>
            </a:r>
            <a:r>
              <a:rPr lang="en-US" sz="2400" dirty="0"/>
              <a:t>, and now we </a:t>
            </a:r>
            <a:r>
              <a:rPr lang="en-US" sz="2400" b="1" dirty="0">
                <a:solidFill>
                  <a:srgbClr val="C00000"/>
                </a:solidFill>
              </a:rPr>
              <a:t>require this set to include the null-vector</a:t>
            </a:r>
            <a:endParaRPr lang="he-IL" sz="2400" b="1" dirty="0">
              <a:solidFill>
                <a:srgbClr val="C0000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707608"/>
              </p:ext>
            </p:extLst>
          </p:nvPr>
        </p:nvGraphicFramePr>
        <p:xfrm>
          <a:off x="3059832" y="2708920"/>
          <a:ext cx="2650238" cy="11521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5" name="Equation" r:id="rId4" imgW="583920" imgH="253800" progId="Equation.DSMT4">
                  <p:embed/>
                </p:oleObj>
              </mc:Choice>
              <mc:Fallback>
                <p:oleObj name="Equation" r:id="rId4" imgW="58392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708920"/>
                        <a:ext cx="2650238" cy="11521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974779"/>
              </p:ext>
            </p:extLst>
          </p:nvPr>
        </p:nvGraphicFramePr>
        <p:xfrm>
          <a:off x="3059832" y="2708523"/>
          <a:ext cx="2822575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6" name="Equation" r:id="rId6" imgW="622080" imgH="253800" progId="Equation.DSMT4">
                  <p:embed/>
                </p:oleObj>
              </mc:Choice>
              <mc:Fallback>
                <p:oleObj name="Equation" r:id="rId6" imgW="62208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2708523"/>
                        <a:ext cx="2822575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699792" y="1340768"/>
            <a:ext cx="1514447" cy="759564"/>
            <a:chOff x="9394256" y="980728"/>
            <a:chExt cx="1514447" cy="831572"/>
          </a:xfrm>
        </p:grpSpPr>
        <p:sp>
          <p:nvSpPr>
            <p:cNvPr id="5" name="TextBox 4"/>
            <p:cNvSpPr txBox="1"/>
            <p:nvPr/>
          </p:nvSpPr>
          <p:spPr>
            <a:xfrm>
              <a:off x="9612560" y="980728"/>
              <a:ext cx="1190262" cy="400110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</a:rPr>
                <a:t>“smooth”</a:t>
              </a:r>
              <a:endParaRPr lang="he-IL" sz="2000" dirty="0">
                <a:solidFill>
                  <a:srgbClr val="FF0000"/>
                </a:solidFill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9394256" y="1203157"/>
              <a:ext cx="1514447" cy="609143"/>
            </a:xfrm>
            <a:custGeom>
              <a:avLst/>
              <a:gdLst>
                <a:gd name="connsiteX0" fmla="*/ 0 w 1482290"/>
                <a:gd name="connsiteY0" fmla="*/ 57751 h 770388"/>
                <a:gd name="connsiteX1" fmla="*/ 616017 w 1482290"/>
                <a:gd name="connsiteY1" fmla="*/ 336884 h 770388"/>
                <a:gd name="connsiteX2" fmla="*/ 885524 w 1482290"/>
                <a:gd name="connsiteY2" fmla="*/ 770021 h 770388"/>
                <a:gd name="connsiteX3" fmla="*/ 991402 w 1482290"/>
                <a:gd name="connsiteY3" fmla="*/ 404261 h 770388"/>
                <a:gd name="connsiteX4" fmla="*/ 1482290 w 1482290"/>
                <a:gd name="connsiteY4" fmla="*/ 0 h 770388"/>
                <a:gd name="connsiteX0" fmla="*/ 0 w 1482290"/>
                <a:gd name="connsiteY0" fmla="*/ 57751 h 770388"/>
                <a:gd name="connsiteX1" fmla="*/ 616017 w 1482290"/>
                <a:gd name="connsiteY1" fmla="*/ 336884 h 770388"/>
                <a:gd name="connsiteX2" fmla="*/ 885524 w 1482290"/>
                <a:gd name="connsiteY2" fmla="*/ 770021 h 770388"/>
                <a:gd name="connsiteX3" fmla="*/ 991402 w 1482290"/>
                <a:gd name="connsiteY3" fmla="*/ 404261 h 770388"/>
                <a:gd name="connsiteX4" fmla="*/ 1482290 w 1482290"/>
                <a:gd name="connsiteY4" fmla="*/ 0 h 770388"/>
                <a:gd name="connsiteX0" fmla="*/ 0 w 1482290"/>
                <a:gd name="connsiteY0" fmla="*/ 57751 h 770022"/>
                <a:gd name="connsiteX1" fmla="*/ 616017 w 1482290"/>
                <a:gd name="connsiteY1" fmla="*/ 336884 h 770022"/>
                <a:gd name="connsiteX2" fmla="*/ 885524 w 1482290"/>
                <a:gd name="connsiteY2" fmla="*/ 770021 h 770022"/>
                <a:gd name="connsiteX3" fmla="*/ 991402 w 1482290"/>
                <a:gd name="connsiteY3" fmla="*/ 404261 h 770022"/>
                <a:gd name="connsiteX4" fmla="*/ 1482290 w 1482290"/>
                <a:gd name="connsiteY4" fmla="*/ 0 h 770022"/>
                <a:gd name="connsiteX0" fmla="*/ 0 w 1482290"/>
                <a:gd name="connsiteY0" fmla="*/ 57751 h 770021"/>
                <a:gd name="connsiteX1" fmla="*/ 616017 w 1482290"/>
                <a:gd name="connsiteY1" fmla="*/ 336884 h 770021"/>
                <a:gd name="connsiteX2" fmla="*/ 885524 w 1482290"/>
                <a:gd name="connsiteY2" fmla="*/ 770021 h 770021"/>
                <a:gd name="connsiteX3" fmla="*/ 991402 w 1482290"/>
                <a:gd name="connsiteY3" fmla="*/ 404261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16017 w 1482290"/>
                <a:gd name="connsiteY1" fmla="*/ 336884 h 770021"/>
                <a:gd name="connsiteX2" fmla="*/ 885524 w 1482290"/>
                <a:gd name="connsiteY2" fmla="*/ 770021 h 770021"/>
                <a:gd name="connsiteX3" fmla="*/ 1009561 w 1482290"/>
                <a:gd name="connsiteY3" fmla="*/ 332575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16017 w 1482290"/>
                <a:gd name="connsiteY1" fmla="*/ 336884 h 770021"/>
                <a:gd name="connsiteX2" fmla="*/ 885524 w 1482290"/>
                <a:gd name="connsiteY2" fmla="*/ 770021 h 770021"/>
                <a:gd name="connsiteX3" fmla="*/ 1009561 w 1482290"/>
                <a:gd name="connsiteY3" fmla="*/ 332575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16017 w 1482290"/>
                <a:gd name="connsiteY1" fmla="*/ 336884 h 770021"/>
                <a:gd name="connsiteX2" fmla="*/ 885524 w 1482290"/>
                <a:gd name="connsiteY2" fmla="*/ 770021 h 770021"/>
                <a:gd name="connsiteX3" fmla="*/ 1019938 w 1482290"/>
                <a:gd name="connsiteY3" fmla="*/ 257303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16017 w 1482290"/>
                <a:gd name="connsiteY1" fmla="*/ 336884 h 770021"/>
                <a:gd name="connsiteX2" fmla="*/ 885524 w 1482290"/>
                <a:gd name="connsiteY2" fmla="*/ 770021 h 770021"/>
                <a:gd name="connsiteX3" fmla="*/ 1019938 w 1482290"/>
                <a:gd name="connsiteY3" fmla="*/ 257303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49741 w 1482290"/>
                <a:gd name="connsiteY1" fmla="*/ 261612 h 770021"/>
                <a:gd name="connsiteX2" fmla="*/ 885524 w 1482290"/>
                <a:gd name="connsiteY2" fmla="*/ 770021 h 770021"/>
                <a:gd name="connsiteX3" fmla="*/ 1019938 w 1482290"/>
                <a:gd name="connsiteY3" fmla="*/ 257303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49741 w 1482290"/>
                <a:gd name="connsiteY1" fmla="*/ 261612 h 770021"/>
                <a:gd name="connsiteX2" fmla="*/ 885524 w 1482290"/>
                <a:gd name="connsiteY2" fmla="*/ 770021 h 770021"/>
                <a:gd name="connsiteX3" fmla="*/ 1019938 w 1482290"/>
                <a:gd name="connsiteY3" fmla="*/ 257303 h 770021"/>
                <a:gd name="connsiteX4" fmla="*/ 1482290 w 1482290"/>
                <a:gd name="connsiteY4" fmla="*/ 0 h 770021"/>
                <a:gd name="connsiteX0" fmla="*/ 0 w 1482290"/>
                <a:gd name="connsiteY0" fmla="*/ 57751 h 770021"/>
                <a:gd name="connsiteX1" fmla="*/ 649741 w 1482290"/>
                <a:gd name="connsiteY1" fmla="*/ 261612 h 770021"/>
                <a:gd name="connsiteX2" fmla="*/ 885524 w 1482290"/>
                <a:gd name="connsiteY2" fmla="*/ 770021 h 770021"/>
                <a:gd name="connsiteX3" fmla="*/ 1019938 w 1482290"/>
                <a:gd name="connsiteY3" fmla="*/ 257303 h 770021"/>
                <a:gd name="connsiteX4" fmla="*/ 1482290 w 1482290"/>
                <a:gd name="connsiteY4" fmla="*/ 0 h 770021"/>
                <a:gd name="connsiteX0" fmla="*/ 0 w 1482290"/>
                <a:gd name="connsiteY0" fmla="*/ 57751 h 823787"/>
                <a:gd name="connsiteX1" fmla="*/ 649741 w 1482290"/>
                <a:gd name="connsiteY1" fmla="*/ 261612 h 823787"/>
                <a:gd name="connsiteX2" fmla="*/ 825859 w 1482290"/>
                <a:gd name="connsiteY2" fmla="*/ 823787 h 823787"/>
                <a:gd name="connsiteX3" fmla="*/ 1019938 w 1482290"/>
                <a:gd name="connsiteY3" fmla="*/ 257303 h 823787"/>
                <a:gd name="connsiteX4" fmla="*/ 1482290 w 1482290"/>
                <a:gd name="connsiteY4" fmla="*/ 0 h 823787"/>
                <a:gd name="connsiteX0" fmla="*/ 0 w 1482290"/>
                <a:gd name="connsiteY0" fmla="*/ 57751 h 823787"/>
                <a:gd name="connsiteX1" fmla="*/ 649741 w 1482290"/>
                <a:gd name="connsiteY1" fmla="*/ 261612 h 823787"/>
                <a:gd name="connsiteX2" fmla="*/ 825859 w 1482290"/>
                <a:gd name="connsiteY2" fmla="*/ 823787 h 823787"/>
                <a:gd name="connsiteX3" fmla="*/ 1019938 w 1482290"/>
                <a:gd name="connsiteY3" fmla="*/ 257303 h 823787"/>
                <a:gd name="connsiteX4" fmla="*/ 1482290 w 1482290"/>
                <a:gd name="connsiteY4" fmla="*/ 0 h 823787"/>
                <a:gd name="connsiteX0" fmla="*/ 0 w 1482290"/>
                <a:gd name="connsiteY0" fmla="*/ 57751 h 823787"/>
                <a:gd name="connsiteX1" fmla="*/ 649741 w 1482290"/>
                <a:gd name="connsiteY1" fmla="*/ 261612 h 823787"/>
                <a:gd name="connsiteX2" fmla="*/ 825859 w 1482290"/>
                <a:gd name="connsiteY2" fmla="*/ 823787 h 823787"/>
                <a:gd name="connsiteX3" fmla="*/ 1019938 w 1482290"/>
                <a:gd name="connsiteY3" fmla="*/ 257303 h 823787"/>
                <a:gd name="connsiteX4" fmla="*/ 1482290 w 1482290"/>
                <a:gd name="connsiteY4" fmla="*/ 0 h 823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2290" h="823787">
                  <a:moveTo>
                    <a:pt x="0" y="57751"/>
                  </a:moveTo>
                  <a:cubicBezTo>
                    <a:pt x="252374" y="123623"/>
                    <a:pt x="512098" y="133940"/>
                    <a:pt x="649741" y="261612"/>
                  </a:cubicBezTo>
                  <a:cubicBezTo>
                    <a:pt x="787384" y="389284"/>
                    <a:pt x="773672" y="604664"/>
                    <a:pt x="825859" y="823787"/>
                  </a:cubicBezTo>
                  <a:cubicBezTo>
                    <a:pt x="891018" y="498086"/>
                    <a:pt x="910533" y="394601"/>
                    <a:pt x="1019938" y="257303"/>
                  </a:cubicBezTo>
                  <a:cubicBezTo>
                    <a:pt x="1129343" y="120005"/>
                    <a:pt x="1255446" y="109286"/>
                    <a:pt x="1482290" y="0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252141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12374" y="21569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374" y="36335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Sub-Gradients: A Small Exercise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922505"/>
              </p:ext>
            </p:extLst>
          </p:nvPr>
        </p:nvGraphicFramePr>
        <p:xfrm>
          <a:off x="1908671" y="1404408"/>
          <a:ext cx="27305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1" name="Equation" r:id="rId4" imgW="1307880" imgH="583920" progId="Equation.DSMT4">
                  <p:embed/>
                </p:oleObj>
              </mc:Choice>
              <mc:Fallback>
                <p:oleObj name="Equation" r:id="rId4" imgW="1307880" imgH="58392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671" y="1404408"/>
                        <a:ext cx="27305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9870802"/>
              </p:ext>
            </p:extLst>
          </p:nvPr>
        </p:nvGraphicFramePr>
        <p:xfrm>
          <a:off x="444798" y="2741613"/>
          <a:ext cx="5567362" cy="950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2" name="Equation" r:id="rId6" imgW="2666880" imgH="457200" progId="Equation.DSMT4">
                  <p:embed/>
                </p:oleObj>
              </mc:Choice>
              <mc:Fallback>
                <p:oleObj name="Equation" r:id="rId6" imgW="2666880" imgH="45720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798" y="2741613"/>
                        <a:ext cx="5567362" cy="950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7961505"/>
              </p:ext>
            </p:extLst>
          </p:nvPr>
        </p:nvGraphicFramePr>
        <p:xfrm>
          <a:off x="409178" y="3894580"/>
          <a:ext cx="5141912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3" name="Equation" r:id="rId8" imgW="2463480" imgH="253800" progId="Equation.DSMT4">
                  <p:embed/>
                </p:oleObj>
              </mc:Choice>
              <mc:Fallback>
                <p:oleObj name="Equation" r:id="rId8" imgW="2463480" imgH="253800" progId="Equation.DSMT4">
                  <p:embed/>
                  <p:pic>
                    <p:nvPicPr>
                      <p:cNvPr id="1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178" y="3894580"/>
                        <a:ext cx="5141912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186838"/>
              </p:ext>
            </p:extLst>
          </p:nvPr>
        </p:nvGraphicFramePr>
        <p:xfrm>
          <a:off x="863588" y="5054600"/>
          <a:ext cx="76882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4" name="Equation" r:id="rId10" imgW="3682800" imgH="228600" progId="Equation.DSMT4">
                  <p:embed/>
                </p:oleObj>
              </mc:Choice>
              <mc:Fallback>
                <p:oleObj name="Equation" r:id="rId10" imgW="3682800" imgH="228600" progId="Equation.DSMT4">
                  <p:embed/>
                  <p:pic>
                    <p:nvPicPr>
                      <p:cNvPr id="15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588" y="5054600"/>
                        <a:ext cx="76882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365104"/>
            <a:ext cx="4477508" cy="224869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We should consider three options: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1.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2.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3.  </a:t>
            </a:r>
            <a:endParaRPr lang="he-IL" sz="2400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403527"/>
              </p:ext>
            </p:extLst>
          </p:nvPr>
        </p:nvGraphicFramePr>
        <p:xfrm>
          <a:off x="827584" y="5595978"/>
          <a:ext cx="7659687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5" name="Equation" r:id="rId12" imgW="3670200" imgH="228600" progId="Equation.DSMT4">
                  <p:embed/>
                </p:oleObj>
              </mc:Choice>
              <mc:Fallback>
                <p:oleObj name="Equation" r:id="rId12" imgW="3670200" imgH="228600" progId="Equation.DSMT4">
                  <p:embed/>
                  <p:pic>
                    <p:nvPicPr>
                      <p:cNvPr id="16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5595978"/>
                        <a:ext cx="7659687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656169"/>
              </p:ext>
            </p:extLst>
          </p:nvPr>
        </p:nvGraphicFramePr>
        <p:xfrm>
          <a:off x="848134" y="6078538"/>
          <a:ext cx="62801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36" name="Equation" r:id="rId14" imgW="3009600" imgH="253800" progId="Equation.DSMT4">
                  <p:embed/>
                </p:oleObj>
              </mc:Choice>
              <mc:Fallback>
                <p:oleObj name="Equation" r:id="rId14" imgW="3009600" imgH="253800" progId="Equation.DSMT4">
                  <p:embed/>
                  <p:pic>
                    <p:nvPicPr>
                      <p:cNvPr id="18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8134" y="6078538"/>
                        <a:ext cx="6280150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5868144" y="1530485"/>
            <a:ext cx="3152799" cy="2476730"/>
            <a:chOff x="5868144" y="1530485"/>
            <a:chExt cx="3152799" cy="2476730"/>
          </a:xfrm>
        </p:grpSpPr>
        <p:grpSp>
          <p:nvGrpSpPr>
            <p:cNvPr id="29" name="Group 28"/>
            <p:cNvGrpSpPr/>
            <p:nvPr/>
          </p:nvGrpSpPr>
          <p:grpSpPr>
            <a:xfrm>
              <a:off x="5868144" y="1530485"/>
              <a:ext cx="2952328" cy="2476730"/>
              <a:chOff x="5868144" y="1530485"/>
              <a:chExt cx="2952328" cy="247673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5868144" y="2780928"/>
                <a:ext cx="2952328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/>
              <p:cNvCxnSpPr/>
              <p:nvPr/>
            </p:nvCxnSpPr>
            <p:spPr>
              <a:xfrm flipH="1" flipV="1">
                <a:off x="7248582" y="1530485"/>
                <a:ext cx="27620" cy="247673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7739915" y="2032522"/>
                <a:ext cx="868802" cy="75643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5942509" y="2780928"/>
                <a:ext cx="868802" cy="75643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6789849" y="2785350"/>
                <a:ext cx="972706" cy="0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4314254"/>
                  </p:ext>
                </p:extLst>
              </p:nvPr>
            </p:nvGraphicFramePr>
            <p:xfrm>
              <a:off x="7709297" y="2835722"/>
              <a:ext cx="319087" cy="4492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7" name="Equation" r:id="rId16" imgW="152280" imgH="215640" progId="Equation.DSMT4">
                      <p:embed/>
                    </p:oleObj>
                  </mc:Choice>
                  <mc:Fallback>
                    <p:oleObj name="Equation" r:id="rId16" imgW="152280" imgH="215640" progId="Equation.DSMT4">
                      <p:embed/>
                      <p:pic>
                        <p:nvPicPr>
                          <p:cNvPr id="14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7709297" y="2835722"/>
                            <a:ext cx="319087" cy="44926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0735424"/>
                  </p:ext>
                </p:extLst>
              </p:nvPr>
            </p:nvGraphicFramePr>
            <p:xfrm>
              <a:off x="6372200" y="2403673"/>
              <a:ext cx="504825" cy="4492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538" name="Equation" r:id="rId18" imgW="241200" imgH="215640" progId="Equation.DSMT4">
                      <p:embed/>
                    </p:oleObj>
                  </mc:Choice>
                  <mc:Fallback>
                    <p:oleObj name="Equation" r:id="rId18" imgW="241200" imgH="215640" progId="Equation.DSMT4">
                      <p:embed/>
                      <p:pic>
                        <p:nvPicPr>
                          <p:cNvPr id="30" name="Object 29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72200" y="2403673"/>
                            <a:ext cx="504825" cy="4492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7189983"/>
                </p:ext>
              </p:extLst>
            </p:nvPr>
          </p:nvGraphicFramePr>
          <p:xfrm>
            <a:off x="8676456" y="2736726"/>
            <a:ext cx="344487" cy="476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539" name="Equation" r:id="rId20" imgW="164880" imgH="228600" progId="Equation.DSMT4">
                    <p:embed/>
                  </p:oleObj>
                </mc:Choice>
                <mc:Fallback>
                  <p:oleObj name="Equation" r:id="rId20" imgW="164880" imgH="228600" progId="Equation.DSMT4">
                    <p:embed/>
                    <p:pic>
                      <p:nvPicPr>
                        <p:cNvPr id="16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76456" y="2736726"/>
                          <a:ext cx="344487" cy="476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" name="TextBox 1"/>
          <p:cNvSpPr txBox="1"/>
          <p:nvPr/>
        </p:nvSpPr>
        <p:spPr>
          <a:xfrm>
            <a:off x="7274524" y="1568537"/>
            <a:ext cx="1507720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/>
              <a:t>Optimal Value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6666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3: Back to Our Problem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175122"/>
              </p:ext>
            </p:extLst>
          </p:nvPr>
        </p:nvGraphicFramePr>
        <p:xfrm>
          <a:off x="251520" y="1371332"/>
          <a:ext cx="3683000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8" name="Equation" r:id="rId4" imgW="1765080" imgH="583920" progId="Equation.DSMT4">
                  <p:embed/>
                </p:oleObj>
              </mc:Choice>
              <mc:Fallback>
                <p:oleObj name="Equation" r:id="rId4" imgW="1765080" imgH="5839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371332"/>
                        <a:ext cx="3683000" cy="1216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934520" y="2587357"/>
            <a:ext cx="4608512" cy="3278079"/>
            <a:chOff x="7524328" y="1916832"/>
            <a:chExt cx="4608512" cy="3278079"/>
          </a:xfrm>
        </p:grpSpPr>
        <p:sp>
          <p:nvSpPr>
            <p:cNvPr id="5" name="Rounded Rectangle 4"/>
            <p:cNvSpPr/>
            <p:nvPr/>
          </p:nvSpPr>
          <p:spPr>
            <a:xfrm>
              <a:off x="7524328" y="1916832"/>
              <a:ext cx="4608512" cy="3278079"/>
            </a:xfrm>
            <a:prstGeom prst="roundRect">
              <a:avLst>
                <a:gd name="adj" fmla="val 8697"/>
              </a:avLst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71708979"/>
                </p:ext>
              </p:extLst>
            </p:nvPr>
          </p:nvGraphicFramePr>
          <p:xfrm>
            <a:off x="8172400" y="2016847"/>
            <a:ext cx="3073400" cy="528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59" name="Equation" r:id="rId6" imgW="1473120" imgH="253800" progId="Equation.DSMT4">
                    <p:embed/>
                  </p:oleObj>
                </mc:Choice>
                <mc:Fallback>
                  <p:oleObj name="Equation" r:id="rId6" imgW="1473120" imgH="253800" progId="Equation.DSMT4">
                    <p:embed/>
                    <p:pic>
                      <p:nvPicPr>
                        <p:cNvPr id="8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2400" y="2016847"/>
                          <a:ext cx="3073400" cy="528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TextBox 2"/>
            <p:cNvSpPr txBox="1"/>
            <p:nvPr/>
          </p:nvSpPr>
          <p:spPr>
            <a:xfrm>
              <a:off x="9185976" y="2545484"/>
              <a:ext cx="1046248" cy="461665"/>
            </a:xfrm>
            <a:prstGeom prst="rect">
              <a:avLst/>
            </a:prstGeom>
            <a:noFill/>
          </p:spPr>
          <p:txBody>
            <a:bodyPr wrap="none" rtlCol="1">
              <a:spAutoFit/>
            </a:bodyPr>
            <a:lstStyle/>
            <a:p>
              <a:r>
                <a:rPr lang="en-US" sz="2400" dirty="0"/>
                <a:t>where </a:t>
              </a:r>
              <a:endParaRPr lang="he-IL" sz="2400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7925091"/>
                </p:ext>
              </p:extLst>
            </p:nvPr>
          </p:nvGraphicFramePr>
          <p:xfrm>
            <a:off x="7668344" y="2762861"/>
            <a:ext cx="4316412" cy="2432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260" name="Equation" r:id="rId8" imgW="2070000" imgH="1168200" progId="Equation.DSMT4">
                    <p:embed/>
                  </p:oleObj>
                </mc:Choice>
                <mc:Fallback>
                  <p:oleObj name="Equation" r:id="rId8" imgW="2070000" imgH="1168200" progId="Equation.DSMT4">
                    <p:embed/>
                    <p:pic>
                      <p:nvPicPr>
                        <p:cNvPr id="9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68344" y="2762861"/>
                          <a:ext cx="4316412" cy="2432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Bent Arrow 11"/>
          <p:cNvSpPr/>
          <p:nvPr/>
        </p:nvSpPr>
        <p:spPr>
          <a:xfrm rot="5400000">
            <a:off x="4146206" y="1551289"/>
            <a:ext cx="706512" cy="1080120"/>
          </a:xfrm>
          <a:prstGeom prst="ben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2637052"/>
            <a:ext cx="2797720" cy="378565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Thus, we characterize the optimal solution as the one that has the zero in the set of sub-gradients</a:t>
            </a:r>
          </a:p>
          <a:p>
            <a:pPr algn="ctr"/>
            <a:r>
              <a:rPr lang="en-US" sz="2400" dirty="0"/>
              <a:t>&amp; </a:t>
            </a:r>
          </a:p>
          <a:p>
            <a:pPr algn="ctr"/>
            <a:r>
              <a:rPr lang="en-US" sz="2400" dirty="0"/>
              <a:t>This will become very clear as we start using this condition</a:t>
            </a: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2465134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4: Start from the Zero Solution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1032594"/>
              </p:ext>
            </p:extLst>
          </p:nvPr>
        </p:nvGraphicFramePr>
        <p:xfrm>
          <a:off x="2479711" y="1269266"/>
          <a:ext cx="36560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6" name="Equation" r:id="rId4" imgW="1752480" imgH="393480" progId="Equation.DSMT4">
                  <p:embed/>
                </p:oleObj>
              </mc:Choice>
              <mc:Fallback>
                <p:oleObj name="Equation" r:id="rId4" imgW="1752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711" y="1269266"/>
                        <a:ext cx="36560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9512" y="2088416"/>
            <a:ext cx="8856984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For </a:t>
            </a:r>
            <a:r>
              <a:rPr lang="en-US" sz="2400" dirty="0">
                <a:sym typeface="Symbol" panose="05050102010706020507" pitchFamily="18" charset="2"/>
              </a:rPr>
              <a:t>, the solution is simply zero: </a:t>
            </a:r>
            <a:r>
              <a:rPr lang="en-US" sz="2400" u="sng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*()=</a:t>
            </a:r>
            <a:r>
              <a:rPr lang="en-US" sz="2400" u="sng" dirty="0">
                <a:sym typeface="Symbol" panose="05050102010706020507" pitchFamily="18" charset="2"/>
              </a:rPr>
              <a:t>0</a:t>
            </a:r>
          </a:p>
          <a:p>
            <a:endParaRPr lang="en-US" sz="12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Our question: as we decrease the value of , when will 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the solution start changing?</a:t>
            </a:r>
          </a:p>
          <a:p>
            <a:endParaRPr lang="en-US" sz="12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Answer: Lets look at the sub-gradient and the optimality condition: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2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As long as 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the optimal solution is the zero, and we get the value of </a:t>
            </a:r>
            <a:r>
              <a:rPr lang="en-US" sz="2400" u="sng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as a by-product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772311"/>
              </p:ext>
            </p:extLst>
          </p:nvPr>
        </p:nvGraphicFramePr>
        <p:xfrm>
          <a:off x="1154148" y="4086224"/>
          <a:ext cx="4981576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7" name="Equation" r:id="rId6" imgW="2387520" imgH="444240" progId="Equation.DSMT4">
                  <p:embed/>
                </p:oleObj>
              </mc:Choice>
              <mc:Fallback>
                <p:oleObj name="Equation" r:id="rId6" imgW="238752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48" y="4086224"/>
                        <a:ext cx="4981576" cy="923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84459"/>
              </p:ext>
            </p:extLst>
          </p:nvPr>
        </p:nvGraphicFramePr>
        <p:xfrm>
          <a:off x="1879090" y="4941168"/>
          <a:ext cx="2489200" cy="81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8" name="Equation" r:id="rId8" imgW="1193760" imgH="393480" progId="Equation.DSMT4">
                  <p:embed/>
                </p:oleObj>
              </mc:Choice>
              <mc:Fallback>
                <p:oleObj name="Equation" r:id="rId8" imgW="1193760" imgH="39348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090" y="4941168"/>
                        <a:ext cx="2489200" cy="817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own Arrow 1"/>
          <p:cNvSpPr/>
          <p:nvPr/>
        </p:nvSpPr>
        <p:spPr>
          <a:xfrm>
            <a:off x="1763688" y="4631040"/>
            <a:ext cx="864096" cy="46759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Right Arrow 2"/>
          <p:cNvSpPr/>
          <p:nvPr/>
        </p:nvSpPr>
        <p:spPr>
          <a:xfrm>
            <a:off x="4520446" y="5205933"/>
            <a:ext cx="720080" cy="288032"/>
          </a:xfrm>
          <a:prstGeom prst="right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024152"/>
              </p:ext>
            </p:extLst>
          </p:nvPr>
        </p:nvGraphicFramePr>
        <p:xfrm>
          <a:off x="5296942" y="5095722"/>
          <a:ext cx="20113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39" name="Equation" r:id="rId10" imgW="965160" imgH="291960" progId="Equation.DSMT4">
                  <p:embed/>
                </p:oleObj>
              </mc:Choice>
              <mc:Fallback>
                <p:oleObj name="Equation" r:id="rId10" imgW="965160" imgH="2919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6942" y="5095722"/>
                        <a:ext cx="2011362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54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Meeting 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75656" y="1916832"/>
            <a:ext cx="6742112" cy="43396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Quick review of the material covered</a:t>
            </a:r>
            <a:endParaRPr lang="en-US" sz="1600" dirty="0"/>
          </a:p>
          <a:p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800" dirty="0"/>
              <a:t>Addressing issues raised by other learners</a:t>
            </a:r>
            <a:endParaRPr lang="en-US" sz="16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Answering questions from the students and getting their feedback</a:t>
            </a:r>
            <a:endParaRPr lang="en-US" sz="1600" dirty="0"/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Discussing a new material: </a:t>
            </a:r>
            <a:br>
              <a:rPr lang="en-US" sz="2800" dirty="0"/>
            </a:br>
            <a:r>
              <a:rPr lang="en-US" sz="2800" dirty="0"/>
              <a:t>		Sub-gradients and LARS </a:t>
            </a:r>
            <a:endParaRPr lang="en-US" sz="1600" dirty="0"/>
          </a:p>
          <a:p>
            <a:endParaRPr lang="en-US" sz="2000" dirty="0"/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US" sz="2800" dirty="0"/>
              <a:t>Administrative issues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17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5: Awakening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15673"/>
            <a:ext cx="8640960" cy="53091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As we get to </a:t>
            </a:r>
            <a:r>
              <a:rPr lang="en-US" sz="2400" dirty="0">
                <a:sym typeface="Symbol" panose="05050102010706020507" pitchFamily="18" charset="2"/>
              </a:rPr>
              <a:t>=</a:t>
            </a:r>
            <a:r>
              <a:rPr lang="en-US" sz="2400" baseline="-25000" dirty="0">
                <a:sym typeface="Symbol" panose="05050102010706020507" pitchFamily="18" charset="2"/>
              </a:rPr>
              <a:t>0</a:t>
            </a:r>
            <a:r>
              <a:rPr lang="en-US" sz="2400" dirty="0">
                <a:sym typeface="Symbol" panose="05050102010706020507" pitchFamily="18" charset="2"/>
              </a:rPr>
              <a:t> , one of the entries in </a:t>
            </a:r>
            <a:r>
              <a:rPr lang="en-US" sz="2400" u="sng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touches the boundaries (either +1 or -1) – Let’s assume that </a:t>
            </a: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only one entry</a:t>
            </a:r>
            <a:r>
              <a:rPr lang="en-US" sz="2400" dirty="0">
                <a:sym typeface="Symbol" panose="05050102010706020507" pitchFamily="18" charset="2"/>
              </a:rPr>
              <a:t> in </a:t>
            </a:r>
            <a:r>
              <a:rPr lang="en-US" sz="2400" u="sng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does that: </a:t>
            </a:r>
            <a:r>
              <a:rPr lang="en-US" sz="2400" dirty="0" err="1">
                <a:sym typeface="Symbol" panose="05050102010706020507" pitchFamily="18" charset="2"/>
              </a:rPr>
              <a:t>z</a:t>
            </a:r>
            <a:r>
              <a:rPr 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=+1 or -1</a:t>
            </a:r>
          </a:p>
          <a:p>
            <a:endParaRPr lang="en-US" sz="12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If we plan to decrease , the solution MUST CHANGE, since otherwise </a:t>
            </a:r>
            <a:r>
              <a:rPr lang="en-US" sz="2400" u="sng" dirty="0">
                <a:sym typeface="Symbol" panose="05050102010706020507" pitchFamily="18" charset="2"/>
              </a:rPr>
              <a:t>z</a:t>
            </a:r>
            <a:r>
              <a:rPr lang="en-US" sz="2400" dirty="0">
                <a:sym typeface="Symbol" panose="05050102010706020507" pitchFamily="18" charset="2"/>
              </a:rPr>
              <a:t> will get values outside [-1,1]</a:t>
            </a:r>
          </a:p>
          <a:p>
            <a:endParaRPr lang="en-US" sz="12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The change: x</a:t>
            </a:r>
            <a:r>
              <a:rPr lang="en-US" sz="2400" baseline="-25000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is awaken, while all the rest remain zero, and x</a:t>
            </a:r>
            <a:r>
              <a:rPr lang="en-US" sz="2400" baseline="-25000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-s sign is chosen by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40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1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Lets focus now on the following questions: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What will be the value of x</a:t>
            </a:r>
            <a:r>
              <a:rPr lang="en-US" sz="2400" baseline="-25000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as a function of  ?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sym typeface="Symbol" panose="05050102010706020507" pitchFamily="18" charset="2"/>
              </a:rPr>
              <a:t>When the solution’s support will have to change again ?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09201"/>
              </p:ext>
            </p:extLst>
          </p:nvPr>
        </p:nvGraphicFramePr>
        <p:xfrm>
          <a:off x="1979613" y="4437063"/>
          <a:ext cx="4154487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6" name="Equation" r:id="rId4" imgW="1993680" imgH="482400" progId="Equation.DSMT4">
                  <p:embed/>
                </p:oleObj>
              </mc:Choice>
              <mc:Fallback>
                <p:oleObj name="Equation" r:id="rId4" imgW="1993680" imgH="4824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4437063"/>
                        <a:ext cx="4154487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457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20758" y="-7183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5: Awakening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8413532"/>
              </p:ext>
            </p:extLst>
          </p:nvPr>
        </p:nvGraphicFramePr>
        <p:xfrm>
          <a:off x="35496" y="1700808"/>
          <a:ext cx="1033462" cy="290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" name="Equation" r:id="rId4" imgW="495000" imgH="1396800" progId="Equation.DSMT4">
                  <p:embed/>
                </p:oleObj>
              </mc:Choice>
              <mc:Fallback>
                <p:oleObj name="Equation" r:id="rId4" imgW="495000" imgH="1396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1700808"/>
                        <a:ext cx="1033462" cy="290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1079884" y="2917627"/>
            <a:ext cx="659147" cy="474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2591509"/>
              </p:ext>
            </p:extLst>
          </p:nvPr>
        </p:nvGraphicFramePr>
        <p:xfrm>
          <a:off x="1821762" y="2917627"/>
          <a:ext cx="1139825" cy="474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" name="Equation" r:id="rId6" imgW="545760" imgH="228600" progId="Equation.DSMT4">
                  <p:embed/>
                </p:oleObj>
              </mc:Choice>
              <mc:Fallback>
                <p:oleObj name="Equation" r:id="rId6" imgW="545760" imgH="228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1762" y="2917627"/>
                        <a:ext cx="1139825" cy="474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>
            <a:off x="3005178" y="2917627"/>
            <a:ext cx="659147" cy="4746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19171"/>
              </p:ext>
            </p:extLst>
          </p:nvPr>
        </p:nvGraphicFramePr>
        <p:xfrm>
          <a:off x="3714391" y="2890639"/>
          <a:ext cx="357663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6" name="Equation" r:id="rId8" imgW="1714320" imgH="253800" progId="Equation.DSMT4">
                  <p:embed/>
                </p:oleObj>
              </mc:Choice>
              <mc:Fallback>
                <p:oleObj name="Equation" r:id="rId8" imgW="171432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391" y="2890639"/>
                        <a:ext cx="357663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9814608"/>
              </p:ext>
            </p:extLst>
          </p:nvPr>
        </p:nvGraphicFramePr>
        <p:xfrm>
          <a:off x="4446017" y="3477915"/>
          <a:ext cx="4662487" cy="311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7" name="Equation" r:id="rId10" imgW="2234880" imgH="1498320" progId="Equation.DSMT4">
                  <p:embed/>
                </p:oleObj>
              </mc:Choice>
              <mc:Fallback>
                <p:oleObj name="Equation" r:id="rId10" imgW="2234880" imgH="1498320" progId="Equation.DSMT4">
                  <p:embed/>
                  <p:pic>
                    <p:nvPicPr>
                      <p:cNvPr id="21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017" y="3477915"/>
                        <a:ext cx="4662487" cy="311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2809875" y="1484313"/>
          <a:ext cx="3524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8" name="Equation" r:id="rId12" imgW="1688760" imgH="253800" progId="Equation.DSMT4">
                  <p:embed/>
                </p:oleObj>
              </mc:Choice>
              <mc:Fallback>
                <p:oleObj name="Equation" r:id="rId12" imgW="1688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84313"/>
                        <a:ext cx="35242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20758" y="-7183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5: Awakening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809875" y="1484313"/>
          <a:ext cx="3524250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7" name="Equation" r:id="rId4" imgW="1688760" imgH="253800" progId="Equation.DSMT4">
                  <p:embed/>
                </p:oleObj>
              </mc:Choice>
              <mc:Fallback>
                <p:oleObj name="Equation" r:id="rId4" imgW="1688760" imgH="253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9875" y="1484313"/>
                        <a:ext cx="3524250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3893693"/>
              </p:ext>
            </p:extLst>
          </p:nvPr>
        </p:nvGraphicFramePr>
        <p:xfrm>
          <a:off x="646113" y="4148584"/>
          <a:ext cx="3286125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" name="Equation" r:id="rId6" imgW="1574640" imgH="266400" progId="Equation.DSMT4">
                  <p:embed/>
                </p:oleObj>
              </mc:Choice>
              <mc:Fallback>
                <p:oleObj name="Equation" r:id="rId6" imgW="1574640" imgH="266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113" y="4148584"/>
                        <a:ext cx="3286125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0842" y="3068960"/>
            <a:ext cx="437338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Lets look at the i-</a:t>
            </a:r>
            <a:r>
              <a:rPr lang="en-US" sz="2400" dirty="0" err="1"/>
              <a:t>th</a:t>
            </a:r>
            <a:r>
              <a:rPr lang="en-US" sz="2400" dirty="0"/>
              <a:t> row of this system. Recall: x</a:t>
            </a:r>
            <a:r>
              <a:rPr lang="en-US" sz="2400" baseline="-25000" dirty="0"/>
              <a:t>i</a:t>
            </a:r>
            <a:r>
              <a:rPr lang="en-US" sz="2400" dirty="0">
                <a:sym typeface="Symbol" panose="05050102010706020507" pitchFamily="18" charset="2"/>
              </a:rPr>
              <a:t>0, and thus </a:t>
            </a:r>
            <a:r>
              <a:rPr lang="en-US" sz="2400" dirty="0" err="1">
                <a:sym typeface="Symbol" panose="05050102010706020507" pitchFamily="18" charset="2"/>
              </a:rPr>
              <a:t>z</a:t>
            </a:r>
            <a:r>
              <a:rPr lang="en-US" sz="2400" baseline="-25000" dirty="0" err="1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is fixed</a:t>
            </a: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endParaRPr lang="en-US" sz="2400" dirty="0">
              <a:sym typeface="Symbol" panose="05050102010706020507" pitchFamily="18" charset="2"/>
            </a:endParaRPr>
          </a:p>
          <a:p>
            <a:r>
              <a:rPr lang="en-US" sz="2400" dirty="0">
                <a:sym typeface="Symbol" panose="05050102010706020507" pitchFamily="18" charset="2"/>
              </a:rPr>
              <a:t>Observe the </a:t>
            </a:r>
            <a:r>
              <a:rPr lang="en-US" sz="2400" b="1" dirty="0">
                <a:solidFill>
                  <a:srgbClr val="C00000"/>
                </a:solidFill>
                <a:sym typeface="Symbol" panose="05050102010706020507" pitchFamily="18" charset="2"/>
              </a:rPr>
              <a:t>linearity</a:t>
            </a:r>
            <a:r>
              <a:rPr lang="en-US" sz="2400" dirty="0">
                <a:sym typeface="Symbol" panose="05050102010706020507" pitchFamily="18" charset="2"/>
              </a:rPr>
              <a:t> of x</a:t>
            </a:r>
            <a:r>
              <a:rPr lang="en-US" sz="2400" baseline="-25000" dirty="0">
                <a:sym typeface="Symbol" panose="05050102010706020507" pitchFamily="18" charset="2"/>
              </a:rPr>
              <a:t>i</a:t>
            </a:r>
            <a:r>
              <a:rPr lang="en-US" sz="2400" dirty="0">
                <a:sym typeface="Symbol" panose="05050102010706020507" pitchFamily="18" charset="2"/>
              </a:rPr>
              <a:t> w.r.t. </a:t>
            </a:r>
            <a:endParaRPr lang="he-IL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155100"/>
              </p:ext>
            </p:extLst>
          </p:nvPr>
        </p:nvGraphicFramePr>
        <p:xfrm>
          <a:off x="539552" y="5095776"/>
          <a:ext cx="3524250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9" name="Equation" r:id="rId8" imgW="1688760" imgH="444240" progId="Equation.DSMT4">
                  <p:embed/>
                </p:oleObj>
              </mc:Choice>
              <mc:Fallback>
                <p:oleObj name="Equation" r:id="rId8" imgW="1688760" imgH="44424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95776"/>
                        <a:ext cx="3524250" cy="92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2123728" y="4644999"/>
            <a:ext cx="432048" cy="58420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TextBox 9"/>
          <p:cNvSpPr txBox="1"/>
          <p:nvPr/>
        </p:nvSpPr>
        <p:spPr>
          <a:xfrm>
            <a:off x="4514311" y="3078908"/>
            <a:ext cx="4522185" cy="34009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Lets look at all the other equations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endParaRPr lang="en-US" sz="1100" dirty="0"/>
          </a:p>
          <a:p>
            <a:r>
              <a:rPr lang="en-US" sz="2400" dirty="0"/>
              <a:t>Plug in the value of x</a:t>
            </a:r>
            <a:r>
              <a:rPr lang="en-US" sz="2400" baseline="-25000" dirty="0"/>
              <a:t>i</a:t>
            </a:r>
            <a:r>
              <a:rPr lang="en-US" sz="2400" dirty="0"/>
              <a:t>(</a:t>
            </a:r>
            <a:r>
              <a:rPr lang="en-US" sz="2400" dirty="0">
                <a:sym typeface="Symbol" panose="05050102010706020507" pitchFamily="18" charset="2"/>
              </a:rPr>
              <a:t>), and identify the next value that leads to a boundary value in </a:t>
            </a:r>
            <a:r>
              <a:rPr lang="en-US" sz="2400" u="sng" dirty="0" err="1">
                <a:sym typeface="Symbol" panose="05050102010706020507" pitchFamily="18" charset="2"/>
              </a:rPr>
              <a:t>z</a:t>
            </a:r>
            <a:r>
              <a:rPr lang="en-US" sz="2400" baseline="-25000" dirty="0" err="1">
                <a:sym typeface="Symbol" panose="05050102010706020507" pitchFamily="18" charset="2"/>
              </a:rPr>
              <a:t>c</a:t>
            </a:r>
            <a:endParaRPr lang="he-IL" sz="2400" baseline="-250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87023"/>
              </p:ext>
            </p:extLst>
          </p:nvPr>
        </p:nvGraphicFramePr>
        <p:xfrm>
          <a:off x="5171629" y="3573016"/>
          <a:ext cx="304800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0" name="Equation" r:id="rId10" imgW="1460160" imgH="253800" progId="Equation.DSMT4">
                  <p:embed/>
                </p:oleObj>
              </mc:Choice>
              <mc:Fallback>
                <p:oleObj name="Equation" r:id="rId10" imgW="146016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1629" y="3573016"/>
                        <a:ext cx="3048000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6012160" y="4068935"/>
            <a:ext cx="432048" cy="584201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99499"/>
              </p:ext>
            </p:extLst>
          </p:nvPr>
        </p:nvGraphicFramePr>
        <p:xfrm>
          <a:off x="5249416" y="4462016"/>
          <a:ext cx="2678113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1" name="Equation" r:id="rId12" imgW="1282680" imgH="393480" progId="Equation.DSMT4">
                  <p:embed/>
                </p:oleObj>
              </mc:Choice>
              <mc:Fallback>
                <p:oleObj name="Equation" r:id="rId12" imgW="1282680" imgH="393480" progId="Equation.DSMT4">
                  <p:embed/>
                  <p:pic>
                    <p:nvPicPr>
                      <p:cNvPr id="13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49416" y="4462016"/>
                        <a:ext cx="2678113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4139952" y="1990435"/>
            <a:ext cx="314276" cy="33593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Rectangle 13"/>
          <p:cNvSpPr/>
          <p:nvPr/>
        </p:nvSpPr>
        <p:spPr>
          <a:xfrm>
            <a:off x="2267744" y="2326365"/>
            <a:ext cx="4066381" cy="163249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Down Arrow 14"/>
          <p:cNvSpPr/>
          <p:nvPr/>
        </p:nvSpPr>
        <p:spPr>
          <a:xfrm>
            <a:off x="6012160" y="2326365"/>
            <a:ext cx="432048" cy="72341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Down Arrow 16"/>
          <p:cNvSpPr/>
          <p:nvPr/>
        </p:nvSpPr>
        <p:spPr>
          <a:xfrm>
            <a:off x="2157661" y="2336069"/>
            <a:ext cx="432048" cy="723410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617736"/>
              </p:ext>
            </p:extLst>
          </p:nvPr>
        </p:nvGraphicFramePr>
        <p:xfrm>
          <a:off x="120002" y="57003"/>
          <a:ext cx="2139836" cy="1431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2" name="Equation" r:id="rId14" imgW="4663428" imgH="3119872" progId="Equation.DSMT4">
                  <p:embed/>
                </p:oleObj>
              </mc:Choice>
              <mc:Fallback>
                <p:oleObj name="Equation" r:id="rId14" imgW="4663428" imgH="3119872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0002" y="57003"/>
                        <a:ext cx="2139836" cy="1431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280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  <p:bldP spid="10" grpId="0" uiExpand="1" build="p"/>
      <p:bldP spid="12" grpId="0" animBg="1"/>
      <p:bldP spid="7" grpId="0" animBg="1"/>
      <p:bldP spid="14" grpId="0" animBg="1"/>
      <p:bldP spid="15" grpId="0" animBg="1"/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6: Proceeding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15673"/>
            <a:ext cx="8640960" cy="272382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We are now into the process, and have several non-zeros denoted as the support S</a:t>
            </a:r>
          </a:p>
          <a:p>
            <a:endParaRPr lang="en-US" sz="11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In our notations, </a:t>
            </a:r>
            <a:r>
              <a:rPr lang="en-US" sz="2400" u="sng" dirty="0" err="1"/>
              <a:t>x</a:t>
            </a:r>
            <a:r>
              <a:rPr lang="en-US" sz="2400" baseline="-25000" dirty="0" err="1"/>
              <a:t>S</a:t>
            </a:r>
            <a:r>
              <a:rPr lang="en-US" sz="2400" dirty="0"/>
              <a:t> are the non-zeros and all the rest are zeros. Thus </a:t>
            </a:r>
            <a:r>
              <a:rPr lang="en-US" sz="2400" u="sng" dirty="0" err="1"/>
              <a:t>z</a:t>
            </a:r>
            <a:r>
              <a:rPr lang="en-US" sz="2400" baseline="-25000" dirty="0" err="1"/>
              <a:t>S</a:t>
            </a:r>
            <a:r>
              <a:rPr lang="en-US" sz="2400" dirty="0"/>
              <a:t>=sign(</a:t>
            </a:r>
            <a:r>
              <a:rPr lang="en-US" sz="2400" u="sng" dirty="0" err="1"/>
              <a:t>x</a:t>
            </a:r>
            <a:r>
              <a:rPr lang="en-US" sz="2400" baseline="-25000" dirty="0" err="1"/>
              <a:t>S</a:t>
            </a:r>
            <a:r>
              <a:rPr lang="en-US" sz="2400" dirty="0"/>
              <a:t>)</a:t>
            </a:r>
          </a:p>
          <a:p>
            <a:endParaRPr lang="en-US" sz="11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Following the same steps as before, we break the sub-gradient expression into two parts – on support and off-support: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6820958"/>
              </p:ext>
            </p:extLst>
          </p:nvPr>
        </p:nvGraphicFramePr>
        <p:xfrm>
          <a:off x="1187624" y="4221088"/>
          <a:ext cx="29162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4" imgW="1396800" imgH="253800" progId="Equation.DSMT4">
                  <p:embed/>
                </p:oleObj>
              </mc:Choice>
              <mc:Fallback>
                <p:oleObj name="Equation" r:id="rId4" imgW="1396800" imgH="25380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221088"/>
                        <a:ext cx="2916237" cy="52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025756"/>
              </p:ext>
            </p:extLst>
          </p:nvPr>
        </p:nvGraphicFramePr>
        <p:xfrm>
          <a:off x="887946" y="5276325"/>
          <a:ext cx="32877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6" imgW="1574640" imgH="304560" progId="Equation.DSMT4">
                  <p:embed/>
                </p:oleObj>
              </mc:Choice>
              <mc:Fallback>
                <p:oleObj name="Equation" r:id="rId6" imgW="157464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7946" y="5276325"/>
                        <a:ext cx="32877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1683154"/>
              </p:ext>
            </p:extLst>
          </p:nvPr>
        </p:nvGraphicFramePr>
        <p:xfrm>
          <a:off x="5211763" y="4140200"/>
          <a:ext cx="3074987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8" imgW="1473120" imgH="253800" progId="Equation.DSMT4">
                  <p:embed/>
                </p:oleObj>
              </mc:Choice>
              <mc:Fallback>
                <p:oleObj name="Equation" r:id="rId8" imgW="1473120" imgH="25380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1763" y="4140200"/>
                        <a:ext cx="3074987" cy="528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3159485"/>
              </p:ext>
            </p:extLst>
          </p:nvPr>
        </p:nvGraphicFramePr>
        <p:xfrm>
          <a:off x="5255419" y="5184250"/>
          <a:ext cx="27035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10" imgW="1295280" imgH="393480" progId="Equation.DSMT4">
                  <p:embed/>
                </p:oleObj>
              </mc:Choice>
              <mc:Fallback>
                <p:oleObj name="Equation" r:id="rId10" imgW="1295280" imgH="39348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5419" y="5184250"/>
                        <a:ext cx="27035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1907704" y="4760599"/>
            <a:ext cx="432048" cy="51572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Down Arrow 12"/>
          <p:cNvSpPr/>
          <p:nvPr/>
        </p:nvSpPr>
        <p:spPr>
          <a:xfrm>
            <a:off x="6082348" y="4749724"/>
            <a:ext cx="432048" cy="51572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96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Step 7: Next Break-Point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1415673"/>
            <a:ext cx="8640960" cy="46935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What is the next value</a:t>
            </a:r>
            <a:r>
              <a:rPr lang="en-US" sz="2400" dirty="0">
                <a:sym typeface="Symbol" panose="05050102010706020507" pitchFamily="18" charset="2"/>
              </a:rPr>
              <a:t></a:t>
            </a:r>
            <a:r>
              <a:rPr lang="en-US" sz="2400" baseline="-25000" dirty="0">
                <a:sym typeface="Symbol" panose="05050102010706020507" pitchFamily="18" charset="2"/>
              </a:rPr>
              <a:t>k+1</a:t>
            </a:r>
            <a:r>
              <a:rPr lang="en-US" sz="2400" dirty="0">
                <a:sym typeface="Symbol" panose="05050102010706020507" pitchFamily="18" charset="2"/>
              </a:rPr>
              <a:t> where a change takes place?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We seek the largest possible value of  (satisfying  &lt;</a:t>
            </a:r>
            <a:r>
              <a:rPr lang="en-US" sz="2400" baseline="-25000" dirty="0">
                <a:sym typeface="Symbol" panose="05050102010706020507" pitchFamily="18" charset="2"/>
              </a:rPr>
              <a:t>k</a:t>
            </a:r>
            <a:r>
              <a:rPr lang="en-US" sz="2400" dirty="0">
                <a:sym typeface="Symbol" panose="05050102010706020507" pitchFamily="18" charset="2"/>
              </a:rPr>
              <a:t>) that brings one of these elements to +1 or -1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1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This can be tested </a:t>
            </a:r>
            <a:br>
              <a:rPr lang="en-US" sz="2400" dirty="0">
                <a:sym typeface="Symbol" panose="05050102010706020507" pitchFamily="18" charset="2"/>
              </a:rPr>
            </a:br>
            <a:r>
              <a:rPr lang="en-US" sz="2400" dirty="0">
                <a:sym typeface="Symbol" panose="05050102010706020507" pitchFamily="18" charset="2"/>
              </a:rPr>
              <a:t>for each entry: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137038"/>
              </p:ext>
            </p:extLst>
          </p:nvPr>
        </p:nvGraphicFramePr>
        <p:xfrm>
          <a:off x="888244" y="1857896"/>
          <a:ext cx="32877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Equation" r:id="rId4" imgW="1574640" imgH="304560" progId="Equation.DSMT4">
                  <p:embed/>
                </p:oleObj>
              </mc:Choice>
              <mc:Fallback>
                <p:oleObj name="Equation" r:id="rId4" imgW="1574640" imgH="3045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8244" y="1857896"/>
                        <a:ext cx="32877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3223721"/>
              </p:ext>
            </p:extLst>
          </p:nvPr>
        </p:nvGraphicFramePr>
        <p:xfrm>
          <a:off x="4577099" y="1787005"/>
          <a:ext cx="2703512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1" name="Equation" r:id="rId6" imgW="1295280" imgH="393480" progId="Equation.DSMT4">
                  <p:embed/>
                </p:oleObj>
              </mc:Choice>
              <mc:Fallback>
                <p:oleObj name="Equation" r:id="rId6" imgW="1295280" imgH="39348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7099" y="1787005"/>
                        <a:ext cx="2703512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Down Arrow 11"/>
          <p:cNvSpPr/>
          <p:nvPr/>
        </p:nvSpPr>
        <p:spPr>
          <a:xfrm>
            <a:off x="4070539" y="2545785"/>
            <a:ext cx="432048" cy="515725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E4B0C94C-ADA6-489B-A390-5F8DDC7ED9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780194"/>
              </p:ext>
            </p:extLst>
          </p:nvPr>
        </p:nvGraphicFramePr>
        <p:xfrm>
          <a:off x="1007604" y="2979267"/>
          <a:ext cx="6195913" cy="1368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2" name="Equation" r:id="rId8" imgW="3670200" imgH="812520" progId="Equation.DSMT4">
                  <p:embed/>
                </p:oleObj>
              </mc:Choice>
              <mc:Fallback>
                <p:oleObj name="Equation" r:id="rId8" imgW="3670200" imgH="812520" progId="Equation.DSMT4">
                  <p:embed/>
                  <p:pic>
                    <p:nvPicPr>
                      <p:cNvPr id="11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7604" y="2979267"/>
                        <a:ext cx="6195913" cy="13685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CC86117F-F8A2-4EB9-9DE9-832388ACA5C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7117406"/>
              </p:ext>
            </p:extLst>
          </p:nvPr>
        </p:nvGraphicFramePr>
        <p:xfrm>
          <a:off x="3203848" y="5122758"/>
          <a:ext cx="4608513" cy="149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3" name="Equation" r:id="rId10" imgW="2730240" imgH="888840" progId="Equation.DSMT4">
                  <p:embed/>
                </p:oleObj>
              </mc:Choice>
              <mc:Fallback>
                <p:oleObj name="Equation" r:id="rId10" imgW="2730240" imgH="88884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E4B0C94C-ADA6-489B-A390-5F8DDC7ED91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5122758"/>
                        <a:ext cx="4608513" cy="1497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4309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LARS: Comments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556" y="1556792"/>
            <a:ext cx="7992888" cy="44627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The process we have described should remind you very much of the OMP, due to two main features: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/>
              <a:t>We introduce one non-zero at a time to the solution as </a:t>
            </a:r>
            <a:r>
              <a:rPr lang="en-US" sz="2000" dirty="0">
                <a:sym typeface="Symbol" panose="05050102010706020507" pitchFamily="18" charset="2"/>
              </a:rPr>
              <a:t> </a:t>
            </a:r>
            <a:br>
              <a:rPr lang="en-US" sz="2000" dirty="0">
                <a:sym typeface="Symbol" panose="05050102010706020507" pitchFamily="18" charset="2"/>
              </a:rPr>
            </a:br>
            <a:r>
              <a:rPr lang="en-US" sz="2000" dirty="0">
                <a:sym typeface="Symbol" panose="05050102010706020507" pitchFamily="18" charset="2"/>
              </a:rPr>
              <a:t>is getting smaller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ym typeface="Symbol" panose="05050102010706020507" pitchFamily="18" charset="2"/>
              </a:rPr>
              <a:t>The temporal solution looks almost like a LS: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2400" dirty="0">
              <a:sym typeface="Symbol" panose="05050102010706020507" pitchFamily="18" charset="2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endParaRPr lang="en-US" sz="4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We relied on two simplifying assumption in our description: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ym typeface="Symbol" panose="05050102010706020507" pitchFamily="18" charset="2"/>
              </a:rPr>
              <a:t>When the solution changes, only one non-zero is introduced. This can be easily fixed to manage any number of them</a:t>
            </a:r>
            <a:r>
              <a:rPr lang="en-US" sz="2400" dirty="0">
                <a:sym typeface="Symbol" panose="05050102010706020507" pitchFamily="18" charset="2"/>
              </a:rPr>
              <a:t>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000" dirty="0">
                <a:sym typeface="Symbol" panose="05050102010706020507" pitchFamily="18" charset="2"/>
              </a:rPr>
              <a:t>We did not consider ‘death’ of non-zeros, which is a possibility</a:t>
            </a:r>
          </a:p>
          <a:p>
            <a:pPr lvl="1"/>
            <a:endParaRPr lang="en-US" sz="2000" dirty="0">
              <a:sym typeface="Symbol" panose="05050102010706020507" pitchFamily="18" charset="2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0991062"/>
              </p:ext>
            </p:extLst>
          </p:nvPr>
        </p:nvGraphicFramePr>
        <p:xfrm>
          <a:off x="2928144" y="3379643"/>
          <a:ext cx="328771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4" imgW="1574640" imgH="304560" progId="Equation.DSMT4">
                  <p:embed/>
                </p:oleObj>
              </mc:Choice>
              <mc:Fallback>
                <p:oleObj name="Equation" r:id="rId4" imgW="1574640" imgH="304560" progId="Equation.DSMT4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144" y="3379643"/>
                        <a:ext cx="3287712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6842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LARS: Comments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5556" y="2492896"/>
            <a:ext cx="7992888" cy="38010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If </a:t>
            </a:r>
            <a:r>
              <a:rPr lang="en-US" sz="2400" b="1" dirty="0">
                <a:sym typeface="Symbol" panose="05050102010706020507" pitchFamily="18" charset="2"/>
              </a:rPr>
              <a:t>A</a:t>
            </a:r>
            <a:r>
              <a:rPr lang="en-US" sz="2400" dirty="0">
                <a:sym typeface="Symbol" panose="05050102010706020507" pitchFamily="18" charset="2"/>
              </a:rPr>
              <a:t> is of size </a:t>
            </a:r>
            <a:r>
              <a:rPr lang="en-US" sz="2400" dirty="0" err="1">
                <a:sym typeface="Symbol" panose="05050102010706020507" pitchFamily="18" charset="2"/>
              </a:rPr>
              <a:t>n×m</a:t>
            </a:r>
            <a:r>
              <a:rPr lang="en-US" sz="2400" dirty="0">
                <a:sym typeface="Symbol" panose="05050102010706020507" pitchFamily="18" charset="2"/>
              </a:rPr>
              <a:t>, then LARS stops when the number of non-zeros is n – </a:t>
            </a:r>
            <a:r>
              <a:rPr lang="en-US" sz="2400" b="1" dirty="0">
                <a:sym typeface="Symbol" panose="05050102010706020507" pitchFamily="18" charset="2"/>
              </a:rPr>
              <a:t>Why? </a:t>
            </a:r>
          </a:p>
          <a:p>
            <a:endParaRPr lang="en-US" sz="1100" b="1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When 0 the solution is such that </a:t>
            </a:r>
            <a:r>
              <a:rPr lang="en-US" sz="2400" b="1" dirty="0">
                <a:sym typeface="Symbol" panose="05050102010706020507" pitchFamily="18" charset="2"/>
              </a:rPr>
              <a:t>A</a:t>
            </a:r>
            <a:r>
              <a:rPr lang="en-US" sz="2400" u="sng" dirty="0">
                <a:sym typeface="Symbol" panose="05050102010706020507" pitchFamily="18" charset="2"/>
              </a:rPr>
              <a:t>x</a:t>
            </a:r>
            <a:r>
              <a:rPr lang="en-US" sz="2400" dirty="0">
                <a:sym typeface="Symbol" panose="05050102010706020507" pitchFamily="18" charset="2"/>
              </a:rPr>
              <a:t>=</a:t>
            </a:r>
            <a:r>
              <a:rPr lang="en-US" sz="2400" u="sng" dirty="0">
                <a:sym typeface="Symbol" panose="05050102010706020507" pitchFamily="18" charset="2"/>
              </a:rPr>
              <a:t>b</a:t>
            </a:r>
            <a:r>
              <a:rPr lang="en-US" sz="2400" dirty="0">
                <a:sym typeface="Symbol" panose="05050102010706020507" pitchFamily="18" charset="2"/>
              </a:rPr>
              <a:t> and then the problem we really solve is this: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What do we know about solutions of such problems?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sz="1100" dirty="0">
              <a:sym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ym typeface="Symbol" panose="05050102010706020507" pitchFamily="18" charset="2"/>
              </a:rPr>
              <a:t>… There MUST be an optimal solution to this problem with at most </a:t>
            </a:r>
            <a:r>
              <a:rPr lang="en-US" sz="2400" b="1" dirty="0">
                <a:sym typeface="Symbol" panose="05050102010706020507" pitchFamily="18" charset="2"/>
              </a:rPr>
              <a:t>n non-zeros</a:t>
            </a:r>
            <a:r>
              <a:rPr lang="en-US" sz="2400" dirty="0">
                <a:sym typeface="Symbol" panose="05050102010706020507" pitchFamily="18" charset="2"/>
              </a:rPr>
              <a:t>, which is exactly the claim made here 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094007"/>
              </p:ext>
            </p:extLst>
          </p:nvPr>
        </p:nvGraphicFramePr>
        <p:xfrm>
          <a:off x="2743993" y="1484784"/>
          <a:ext cx="3656013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0" name="Equation" r:id="rId4" imgW="1752480" imgH="393480" progId="Equation.DSMT4">
                  <p:embed/>
                </p:oleObj>
              </mc:Choice>
              <mc:Fallback>
                <p:oleObj name="Equation" r:id="rId4" imgW="1752480" imgH="393480" progId="Equation.DSMT4">
                  <p:embed/>
                  <p:pic>
                    <p:nvPicPr>
                      <p:cNvPr id="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993" y="1484784"/>
                        <a:ext cx="3656013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9324500"/>
              </p:ext>
            </p:extLst>
          </p:nvPr>
        </p:nvGraphicFramePr>
        <p:xfrm>
          <a:off x="3059832" y="4231834"/>
          <a:ext cx="25161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1" name="Equation" r:id="rId6" imgW="1206360" imgH="304560" progId="Equation.DSMT4">
                  <p:embed/>
                </p:oleObj>
              </mc:Choice>
              <mc:Fallback>
                <p:oleObj name="Equation" r:id="rId6" imgW="1206360" imgH="30456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231834"/>
                        <a:ext cx="2516188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661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341784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cs typeface="+mn-cs"/>
              </a:rPr>
              <a:t>LARS: The Practice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7576" y="4797152"/>
            <a:ext cx="304884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2800" dirty="0"/>
              <a:t>Run LARS-</a:t>
            </a:r>
            <a:r>
              <a:rPr lang="en-US" sz="2800" dirty="0" err="1"/>
              <a:t>DEMO.m</a:t>
            </a:r>
            <a:endParaRPr lang="he-IL" sz="2800" dirty="0"/>
          </a:p>
        </p:txBody>
      </p:sp>
      <p:pic>
        <p:nvPicPr>
          <p:cNvPr id="7" name="Picture 2" descr="https://www.nersc.gov/assets/Vis/matlab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97643"/>
            <a:ext cx="4331365" cy="309950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9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Administrative Issues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28843" y="1465621"/>
            <a:ext cx="8427634" cy="5203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marR="0" lvl="0" indent="-4572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r>
              <a:rPr lang="en-US" alt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Registration to the second course – this is </a:t>
            </a:r>
            <a:r>
              <a:rPr lang="en-US" altLang="he-IL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US" altLang="he-IL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</a:pPr>
            <a:endParaRPr lang="en-US" altLang="he-I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You are required to conclude the wet homework assignments in course 1: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Mid project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Final project</a:t>
            </a:r>
            <a:endParaRPr lang="en-US" altLang="he-I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alt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Moving to the Second Course: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Next week (26/11) – we discuss Section </a:t>
            </a:r>
            <a:r>
              <a:rPr lang="en-US" altLang="he-IL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5 of Course 1</a:t>
            </a:r>
            <a:endParaRPr lang="en-US" alt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We meet again on 10/12 to resume the course with the second half, </a:t>
            </a:r>
            <a:r>
              <a:rPr lang="en-US" altLang="he-IL" sz="2400" b="1" dirty="0">
                <a:latin typeface="Calibri" panose="020F0502020204030204" pitchFamily="34" charset="0"/>
                <a:cs typeface="Calibri" panose="020F0502020204030204" pitchFamily="34" charset="0"/>
              </a:rPr>
              <a:t>with the assumption that you are after </a:t>
            </a:r>
            <a:r>
              <a:rPr lang="en-US" alt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the first section in that course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endParaRPr lang="en-US" altLang="he-IL" sz="1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alt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I remind you that the due date for the research project is May 2</a:t>
            </a:r>
            <a:r>
              <a:rPr lang="en-US" altLang="he-IL" sz="28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alt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 2020 – no delays are allowed</a:t>
            </a:r>
          </a:p>
        </p:txBody>
      </p:sp>
    </p:spTree>
    <p:extLst>
      <p:ext uri="{BB962C8B-B14F-4D97-AF65-F5344CB8AC3E}">
        <p14:creationId xmlns:p14="http://schemas.microsoft.com/office/powerpoint/2010/main" val="1300658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blipFill dpi="0" rotWithShape="1">
            <a:blip r:embed="rId2">
              <a:alphaModFix amt="21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2000"/>
                      </a14:imgEffect>
                    </a14:imgLayer>
                  </a14:imgProps>
                </a:ext>
              </a:extLst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24744"/>
            <a:ext cx="6488487" cy="4435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76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Overview of the Material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1620" y="1859338"/>
            <a:ext cx="684076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/>
              <a:t>From Exact to Approximate Sparse Solution</a:t>
            </a:r>
          </a:p>
          <a:p>
            <a:endParaRPr lang="en-US" sz="2400" dirty="0"/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General Motivation – Why Approximate ?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Pursuit Algorithms: OMP, and BP Extensions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IRLS Solution of the Basis Pursuit 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IRLS Solution of the Basis Pursuit – A Demo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The Unitary Case – A Source of Inspiration (Part 1)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The Unitary Case – A Source of Inspiration (Part 2)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/>
              <a:t>ADMM Solution of the Basis Pursuit </a:t>
            </a:r>
          </a:p>
          <a:p>
            <a:pPr lvl="1"/>
            <a:endParaRPr lang="en-US" sz="10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19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356" y="1916832"/>
            <a:ext cx="8507288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OMP for P</a:t>
            </a:r>
            <a:r>
              <a:rPr lang="en-US" sz="2400" baseline="-25000" dirty="0">
                <a:latin typeface="+mn-lt"/>
              </a:rPr>
              <a:t>0</a:t>
            </a:r>
            <a:r>
              <a:rPr lang="en-US" sz="2400" baseline="30000" dirty="0">
                <a:latin typeface="+mn-lt"/>
                <a:sym typeface="Symbol" panose="05050102010706020507" pitchFamily="18" charset="2"/>
              </a:rPr>
              <a:t></a:t>
            </a:r>
            <a:endParaRPr lang="en-US" sz="2400" baseline="30000" dirty="0">
              <a:latin typeface="+mn-lt"/>
            </a:endParaRPr>
          </a:p>
          <a:p>
            <a:endParaRPr lang="en-US" sz="11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lecturer mentions that the OMP needs some adjustment to solve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</a:t>
            </a:r>
            <a:r>
              <a:rPr lang="en-US" sz="2000" baseline="-25000" dirty="0">
                <a:latin typeface="+mn-lt"/>
              </a:rPr>
              <a:t>0</a:t>
            </a:r>
            <a:r>
              <a:rPr lang="en-US" sz="2000" baseline="30000" dirty="0">
                <a:latin typeface="+mn-lt"/>
                <a:sym typeface="Symbol" panose="05050102010706020507" pitchFamily="18" charset="2"/>
              </a:rPr>
              <a:t></a:t>
            </a:r>
            <a:r>
              <a:rPr lang="en-US" sz="2000" dirty="0">
                <a:latin typeface="+mn-lt"/>
              </a:rPr>
              <a:t>, but I don't see any change - the original algorithm already has a stopping condition for norm(residual)</a:t>
            </a:r>
            <a:r>
              <a:rPr lang="en-US" sz="2000" dirty="0">
                <a:latin typeface="+mn-lt"/>
                <a:sym typeface="Symbol" panose="05050102010706020507" pitchFamily="18" charset="2"/>
              </a:rPr>
              <a:t></a:t>
            </a:r>
            <a:r>
              <a:rPr lang="en-US" sz="2000" dirty="0">
                <a:latin typeface="+mn-lt"/>
              </a:rPr>
              <a:t>epsilon.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Answer: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7812" y="5201905"/>
            <a:ext cx="42526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You are correct – the very same algorithm is used in both cases, and the </a:t>
            </a:r>
            <a:r>
              <a:rPr lang="en-US" sz="2000" b="1" dirty="0"/>
              <a:t>delicate</a:t>
            </a:r>
            <a:r>
              <a:rPr lang="en-US" sz="2000" dirty="0"/>
              <a:t> difference is in the stopping criteria</a:t>
            </a:r>
            <a:endParaRPr lang="he-IL" sz="2000" dirty="0"/>
          </a:p>
        </p:txBody>
      </p:sp>
      <p:sp>
        <p:nvSpPr>
          <p:cNvPr id="5" name="Oval 4"/>
          <p:cNvSpPr/>
          <p:nvPr/>
        </p:nvSpPr>
        <p:spPr>
          <a:xfrm>
            <a:off x="4072136" y="4332453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Oval 8"/>
          <p:cNvSpPr/>
          <p:nvPr/>
        </p:nvSpPr>
        <p:spPr>
          <a:xfrm>
            <a:off x="4072136" y="4908517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Oval 9"/>
          <p:cNvSpPr/>
          <p:nvPr/>
        </p:nvSpPr>
        <p:spPr>
          <a:xfrm>
            <a:off x="4072136" y="4620485"/>
            <a:ext cx="144016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1499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356" y="1556792"/>
            <a:ext cx="8507288" cy="43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Equivalence: Analyzing the THR Algorithm</a:t>
            </a:r>
          </a:p>
          <a:p>
            <a:endParaRPr lang="en-US" sz="900" dirty="0">
              <a:latin typeface="+mn-lt"/>
            </a:endParaRPr>
          </a:p>
          <a:p>
            <a:r>
              <a:rPr lang="en-US" sz="2000" dirty="0">
                <a:latin typeface="+mn-lt"/>
              </a:rPr>
              <a:t>The diagram shown in the video shows the L</a:t>
            </a:r>
            <a:r>
              <a:rPr lang="en-US" sz="2000" baseline="-25000" dirty="0">
                <a:latin typeface="+mn-lt"/>
              </a:rPr>
              <a:t>2</a:t>
            </a:r>
            <a:r>
              <a:rPr lang="en-US" sz="2000" dirty="0">
                <a:latin typeface="+mn-lt"/>
              </a:rPr>
              <a:t>-Error of the experiment. This means that the lower the graph, the less error in the estimations. If my understanding is correct, the diagram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is saying that the higher the contrast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 the true solution, the better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performance of the algorithm. This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contradicts the theorem on THR.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How come? </a:t>
            </a:r>
          </a:p>
          <a:p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Answer</a:t>
            </a:r>
            <a:r>
              <a:rPr lang="en-US" sz="2000" dirty="0">
                <a:latin typeface="+mn-lt"/>
              </a:rPr>
              <a:t>: No contradiction. As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parameter c grows, the contrast is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reduced – inspect this graph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more carefully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7984" y="2780928"/>
            <a:ext cx="4493626" cy="39577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4088" y="4365104"/>
            <a:ext cx="3037656" cy="10801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922693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18356" y="1484784"/>
            <a:ext cx="8507288" cy="4330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Lagrangian</a:t>
            </a:r>
          </a:p>
          <a:p>
            <a:endParaRPr lang="en-US" sz="1100" b="1" dirty="0">
              <a:latin typeface="+mn-lt"/>
            </a:endParaRPr>
          </a:p>
          <a:p>
            <a:r>
              <a:rPr lang="en-US" sz="2000" dirty="0">
                <a:latin typeface="+mn-lt"/>
              </a:rPr>
              <a:t>Can you please explain the Augmented Lagrangian method that you use towards the end of this section? </a:t>
            </a: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pPr lvl="1"/>
            <a:endParaRPr lang="en-US" sz="2000" dirty="0">
              <a:latin typeface="+mn-lt"/>
            </a:endParaRPr>
          </a:p>
          <a:p>
            <a:r>
              <a:rPr lang="en-US" sz="2000" b="1" dirty="0">
                <a:latin typeface="+mn-lt"/>
              </a:rPr>
              <a:t>Answer: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The Augmented Lagrangian (AL) is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 brilliant way to handle constraints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in optimization problems 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AL is the core idea behind the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ADMM algorithm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Here is an explanation for its 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reasoning and how it works ….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D375E3-C353-480D-A641-58947BEDD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2742598"/>
            <a:ext cx="4688749" cy="404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09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41397"/>
          <a:stretch/>
        </p:blipFill>
        <p:spPr>
          <a:xfrm>
            <a:off x="504000" y="1944000"/>
            <a:ext cx="8280000" cy="2637128"/>
          </a:xfrm>
          <a:prstGeom prst="rect">
            <a:avLst/>
          </a:prstGeom>
        </p:spPr>
      </p:pic>
      <p:pic>
        <p:nvPicPr>
          <p:cNvPr id="6" name="Picture 5"/>
          <p:cNvPicPr>
            <a:picLocks/>
          </p:cNvPicPr>
          <p:nvPr/>
        </p:nvPicPr>
        <p:blipFill rotWithShape="1">
          <a:blip r:embed="rId3"/>
          <a:srcRect t="57616"/>
          <a:stretch/>
        </p:blipFill>
        <p:spPr>
          <a:xfrm>
            <a:off x="504000" y="4689140"/>
            <a:ext cx="8280000" cy="1907260"/>
          </a:xfrm>
          <a:prstGeom prst="rect">
            <a:avLst/>
          </a:prstGeom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18356" y="1484785"/>
            <a:ext cx="8507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</a:t>
            </a:r>
            <a:r>
              <a:rPr lang="en-US" sz="2400" dirty="0" smtClean="0">
                <a:latin typeface="+mn-lt"/>
              </a:rPr>
              <a:t>Lagrangian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00839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66200"/>
          <a:stretch/>
        </p:blipFill>
        <p:spPr>
          <a:xfrm>
            <a:off x="504000" y="1944000"/>
            <a:ext cx="8280000" cy="1521004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356" y="1484785"/>
            <a:ext cx="8507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</a:t>
            </a:r>
            <a:r>
              <a:rPr lang="en-US" sz="2400" dirty="0" smtClean="0">
                <a:latin typeface="+mn-lt"/>
              </a:rPr>
              <a:t>Lagrangian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t="33614"/>
          <a:stretch/>
        </p:blipFill>
        <p:spPr>
          <a:xfrm>
            <a:off x="504000" y="3573016"/>
            <a:ext cx="8280000" cy="298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96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Rectangle 120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 dpi="0" rotWithShape="1">
            <a:blip r:embed="rId2">
              <a:alphaModFix amt="21000"/>
            </a:blip>
            <a:srcRect/>
            <a:stretch>
              <a:fillRect l="-234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3417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cs typeface="+mn-cs"/>
              </a:rPr>
              <a:t>Issues Raised by Other Learners</a:t>
            </a:r>
          </a:p>
        </p:txBody>
      </p:sp>
      <p:pic>
        <p:nvPicPr>
          <p:cNvPr id="2" name="Picture 1"/>
          <p:cNvPicPr>
            <a:picLocks/>
          </p:cNvPicPr>
          <p:nvPr/>
        </p:nvPicPr>
        <p:blipFill rotWithShape="1">
          <a:blip r:embed="rId3"/>
          <a:srcRect b="36597"/>
          <a:stretch/>
        </p:blipFill>
        <p:spPr>
          <a:xfrm>
            <a:off x="504000" y="1944000"/>
            <a:ext cx="8280000" cy="2853152"/>
          </a:xfrm>
          <a:prstGeom prst="rect">
            <a:avLst/>
          </a:prstGeom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8356" y="1484785"/>
            <a:ext cx="850728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761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81025" algn="l"/>
                <a:tab pos="1163638" algn="l"/>
                <a:tab pos="1744663" algn="l"/>
                <a:tab pos="2327275" algn="l"/>
                <a:tab pos="2908300" algn="l"/>
                <a:tab pos="3489325" algn="l"/>
                <a:tab pos="4071938" algn="l"/>
                <a:tab pos="4652963" algn="l"/>
                <a:tab pos="5235575" algn="l"/>
                <a:tab pos="5816600" algn="l"/>
                <a:tab pos="6397625" algn="l"/>
                <a:tab pos="6980238" algn="l"/>
                <a:tab pos="7561263" algn="l"/>
                <a:tab pos="8143875" algn="l"/>
                <a:tab pos="8724900" algn="l"/>
                <a:tab pos="93059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dirty="0">
                <a:latin typeface="+mn-lt"/>
              </a:rPr>
              <a:t>Augmented </a:t>
            </a:r>
            <a:r>
              <a:rPr lang="en-US" sz="2400" dirty="0" smtClean="0">
                <a:latin typeface="+mn-lt"/>
              </a:rPr>
              <a:t>Lagrangian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/>
          <p:cNvPicPr>
            <a:picLocks/>
          </p:cNvPicPr>
          <p:nvPr/>
        </p:nvPicPr>
        <p:blipFill rotWithShape="1">
          <a:blip r:embed="rId3"/>
          <a:srcRect t="64017"/>
          <a:stretch/>
        </p:blipFill>
        <p:spPr>
          <a:xfrm>
            <a:off x="499645" y="4941168"/>
            <a:ext cx="8280000" cy="161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14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1494</TotalTime>
  <Words>1403</Words>
  <Application>Microsoft Office PowerPoint</Application>
  <PresentationFormat>On-screen Show (4:3)</PresentationFormat>
  <Paragraphs>199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Calibri</vt:lpstr>
      <vt:lpstr>Courier New</vt:lpstr>
      <vt:lpstr>Symbol</vt:lpstr>
      <vt:lpstr>Tahoma</vt:lpstr>
      <vt:lpstr>Times New Roman</vt:lpstr>
      <vt:lpstr>Wingdings</vt:lpstr>
      <vt:lpstr>Office Theme</vt:lpstr>
      <vt:lpstr>Equation</vt:lpstr>
      <vt:lpstr>MathType 7.0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Yaniv Romano</dc:creator>
  <cp:lastModifiedBy>Elad Michael</cp:lastModifiedBy>
  <cp:revision>141</cp:revision>
  <dcterms:created xsi:type="dcterms:W3CDTF">2017-10-24T11:26:27Z</dcterms:created>
  <dcterms:modified xsi:type="dcterms:W3CDTF">2020-11-16T08:20:15Z</dcterms:modified>
</cp:coreProperties>
</file>